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4" r:id="rId3"/>
    <p:sldId id="275" r:id="rId4"/>
    <p:sldId id="276" r:id="rId5"/>
    <p:sldId id="266" r:id="rId6"/>
    <p:sldId id="259" r:id="rId7"/>
    <p:sldId id="260" r:id="rId8"/>
    <p:sldId id="261" r:id="rId9"/>
    <p:sldId id="267" r:id="rId10"/>
    <p:sldId id="268" r:id="rId11"/>
    <p:sldId id="269" r:id="rId12"/>
    <p:sldId id="277" r:id="rId13"/>
    <p:sldId id="262" r:id="rId14"/>
    <p:sldId id="265" r:id="rId15"/>
    <p:sldId id="270" r:id="rId16"/>
    <p:sldId id="279" r:id="rId17"/>
    <p:sldId id="281" r:id="rId18"/>
    <p:sldId id="280" r:id="rId19"/>
    <p:sldId id="27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dina admina" initials="Sa" lastIdx="0" clrIdx="0">
    <p:extLst>
      <p:ext uri="{19B8F6BF-5375-455C-9EA6-DF929625EA0E}">
        <p15:presenceInfo xmlns:p15="http://schemas.microsoft.com/office/powerpoint/2012/main" userId="Sardina adm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1FB"/>
    <a:srgbClr val="F2F2F2"/>
    <a:srgbClr val="404040"/>
    <a:srgbClr val="424242"/>
    <a:srgbClr val="99E9F9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D2A77-133A-4354-AA60-A4B90D006708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DFAA-9648-4DC6-BBD9-6B12AD4C9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8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3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7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6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55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10" Type="http://schemas.openxmlformats.org/officeDocument/2006/relationships/slide" Target="slide4.xml"/><Relationship Id="rId4" Type="http://schemas.openxmlformats.org/officeDocument/2006/relationships/slide" Target="slide8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3.xml"/><Relationship Id="rId7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ВВЕДЕНИЕ В ЯЗЫК </a:t>
            </a:r>
            <a:r>
              <a:rPr lang="en-US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C</a:t>
            </a:r>
            <a:endParaRPr lang="ru-RU" sz="3200" b="1" dirty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  <a:endParaRPr lang="ru-RU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6630300" y="533399"/>
              <a:ext cx="50854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8205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СОСТАВНЫЕ ДАННЫЕ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2037" y="1363701"/>
            <a:ext cx="1007744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7F1FB"/>
                </a:solidFill>
              </a:rPr>
              <a:t>Массив</a:t>
            </a:r>
            <a:r>
              <a:rPr lang="ru-RU" dirty="0">
                <a:solidFill>
                  <a:srgbClr val="F2F2F2"/>
                </a:solidFill>
              </a:rPr>
              <a:t> — индексированный набор элементов одного типа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ru-RU" dirty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97F1FB"/>
                </a:solidFill>
              </a:rPr>
              <a:t>Строковый тип </a:t>
            </a:r>
            <a:r>
              <a:rPr lang="ru-RU" dirty="0" smtClean="0">
                <a:solidFill>
                  <a:srgbClr val="F2F2F2"/>
                </a:solidFill>
              </a:rPr>
              <a:t>— </a:t>
            </a:r>
            <a:r>
              <a:rPr lang="ru-RU" dirty="0">
                <a:solidFill>
                  <a:srgbClr val="F2F2F2"/>
                </a:solidFill>
              </a:rPr>
              <a:t>массив, хранящий строку символов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ru-RU" dirty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97F1FB"/>
                </a:solidFill>
              </a:rPr>
              <a:t>Структура</a:t>
            </a:r>
            <a:r>
              <a:rPr lang="ru-RU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— набор различных элементов (полей записи), хранимый как единое целое и предусматривающий доступ к отдельным полям 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1983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103187" y="533399"/>
              <a:ext cx="4612563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2934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ДРУГИЕ ТИПЫ ДАННЫХ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2037" y="1363701"/>
            <a:ext cx="10077449" cy="72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7F1FB"/>
                </a:solidFill>
              </a:rPr>
              <a:t>Указатель</a:t>
            </a:r>
            <a:r>
              <a:rPr lang="ru-RU" dirty="0">
                <a:solidFill>
                  <a:srgbClr val="F2F2F2"/>
                </a:solidFill>
              </a:rPr>
              <a:t> — хранит адрес в памяти компьютера, указывающий на какую-либо информацию, как правило — указатель на переменную.</a:t>
            </a:r>
          </a:p>
        </p:txBody>
      </p:sp>
    </p:spTree>
    <p:extLst>
      <p:ext uri="{BB962C8B-B14F-4D97-AF65-F5344CB8AC3E}">
        <p14:creationId xmlns:p14="http://schemas.microsoft.com/office/powerpoint/2010/main" val="6213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595308" y="533399"/>
              <a:ext cx="412044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785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ПРЕОБРАЗОВАНИЯ ТИПОВ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71885" y="1118174"/>
            <a:ext cx="1007744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97F1FB"/>
                </a:solidFill>
              </a:rPr>
              <a:t>Приведением </a:t>
            </a:r>
            <a:r>
              <a:rPr lang="ru-RU" b="1" dirty="0">
                <a:solidFill>
                  <a:srgbClr val="97F1FB"/>
                </a:solidFill>
              </a:rPr>
              <a:t>типа</a:t>
            </a:r>
            <a:r>
              <a:rPr lang="ru-RU" dirty="0">
                <a:solidFill>
                  <a:srgbClr val="F2F2F2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называется преобразование </a:t>
            </a:r>
            <a:r>
              <a:rPr lang="ru-RU" dirty="0">
                <a:solidFill>
                  <a:srgbClr val="F2F2F2"/>
                </a:solidFill>
              </a:rPr>
              <a:t>значения переменной одного типа в значение другого </a:t>
            </a:r>
            <a:r>
              <a:rPr lang="ru-RU" dirty="0" smtClean="0">
                <a:solidFill>
                  <a:srgbClr val="F2F2F2"/>
                </a:solidFill>
              </a:rPr>
              <a:t>типа.</a:t>
            </a:r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97F1FB"/>
                </a:solidFill>
              </a:rPr>
              <a:t>При явном приведении </a:t>
            </a:r>
            <a:r>
              <a:rPr lang="ru-RU" dirty="0" smtClean="0">
                <a:solidFill>
                  <a:srgbClr val="F2F2F2"/>
                </a:solidFill>
              </a:rPr>
              <a:t>перед выражением следует указать в круглых скобках имя типа, к которому необходимо преобразовать исходное значение.</a:t>
            </a:r>
          </a:p>
          <a:p>
            <a:pPr>
              <a:lnSpc>
                <a:spcPct val="120000"/>
              </a:lnSpc>
            </a:pPr>
            <a:endParaRPr lang="ru-RU" i="1" dirty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endParaRPr lang="ru-RU" i="1" dirty="0" smtClean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endParaRPr lang="ru-RU" i="1" dirty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endParaRPr lang="ru-RU" i="1" dirty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endParaRPr lang="ru-RU" b="1" dirty="0" smtClean="0">
              <a:solidFill>
                <a:srgbClr val="97F1FB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971885" y="2828069"/>
            <a:ext cx="9987297" cy="1539025"/>
            <a:chOff x="3985541" y="5318975"/>
            <a:chExt cx="3103809" cy="15390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985541" y="5318975"/>
              <a:ext cx="3103809" cy="1300766"/>
            </a:xfrm>
            <a:prstGeom prst="rect">
              <a:avLst/>
            </a:prstGeom>
            <a:noFill/>
            <a:ln>
              <a:solidFill>
                <a:srgbClr val="97F1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5541" y="5380672"/>
              <a:ext cx="29552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 err="1" smtClean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ru-RU" dirty="0" smtClean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5;</a:t>
              </a:r>
              <a:b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y = 15.3;</a:t>
              </a:r>
              <a:b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= (</a:t>
              </a:r>
              <a:r>
                <a:rPr lang="ru-RU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y;</a:t>
              </a:r>
              <a:b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y = (</a:t>
              </a:r>
              <a:r>
                <a:rPr lang="ru-RU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x;</a:t>
              </a:r>
            </a:p>
            <a:p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971885" y="5042398"/>
            <a:ext cx="9987297" cy="3335627"/>
            <a:chOff x="3032504" y="4406721"/>
            <a:chExt cx="3103809" cy="3083921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032504" y="4406721"/>
              <a:ext cx="3103809" cy="1300766"/>
            </a:xfrm>
            <a:prstGeom prst="rect">
              <a:avLst/>
            </a:prstGeom>
            <a:noFill/>
            <a:ln>
              <a:solidFill>
                <a:srgbClr val="97F1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05945" y="4406721"/>
              <a:ext cx="2646609" cy="30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dirty="0" err="1" smtClean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ru-RU" dirty="0" smtClean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5;</a:t>
              </a:r>
              <a:b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y = 15.3;</a:t>
              </a:r>
              <a:b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x; </a:t>
              </a:r>
              <a:r>
                <a:rPr lang="ru-RU" dirty="0">
                  <a:solidFill>
                    <a:srgbClr val="F2F2F2"/>
                  </a:solidFill>
                  <a:cs typeface="Courier New" panose="02070309020205020404" pitchFamily="49" charset="0"/>
                </a:rPr>
                <a:t>//здесь происходит неявное приведение типа к </a:t>
              </a:r>
              <a:r>
                <a:rPr lang="ru-RU" dirty="0" err="1">
                  <a:solidFill>
                    <a:srgbClr val="F2F2F2"/>
                  </a:solidFill>
                  <a:cs typeface="Courier New" panose="02070309020205020404" pitchFamily="49" charset="0"/>
                </a:rPr>
                <a:t>double</a:t>
              </a:r>
              <a:r>
                <a:rPr lang="ru-RU" dirty="0">
                  <a:solidFill>
                    <a:srgbClr val="F2F2F2"/>
                  </a:solidFill>
                  <a:cs typeface="Courier New" panose="02070309020205020404" pitchFamily="49" charset="0"/>
                </a:rPr>
                <a:t/>
              </a:r>
              <a:br>
                <a:rPr lang="ru-RU" dirty="0">
                  <a:solidFill>
                    <a:srgbClr val="F2F2F2"/>
                  </a:solidFill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y; </a:t>
              </a:r>
              <a:r>
                <a:rPr lang="ru-RU" dirty="0">
                  <a:solidFill>
                    <a:srgbClr val="F2F2F2"/>
                  </a:solidFill>
                  <a:cs typeface="Courier New" panose="02070309020205020404" pitchFamily="49" charset="0"/>
                </a:rPr>
                <a:t>//здесь происходит неявное приведение типа к </a:t>
              </a:r>
              <a:r>
                <a:rPr lang="ru-RU" dirty="0" err="1">
                  <a:solidFill>
                    <a:srgbClr val="F2F2F2"/>
                  </a:solidFill>
                  <a:cs typeface="Courier New" panose="02070309020205020404" pitchFamily="49" charset="0"/>
                </a:rPr>
                <a:t>int</a:t>
              </a:r>
              <a:endParaRPr lang="ru-RU" dirty="0">
                <a:solidFill>
                  <a:srgbClr val="F2F2F2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72560" y="4722343"/>
            <a:ext cx="436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2F2F2"/>
                </a:solidFill>
              </a:rPr>
              <a:t>Пример неявного приведения </a:t>
            </a:r>
            <a:r>
              <a:rPr lang="ru-RU" sz="1600" dirty="0" smtClean="0">
                <a:solidFill>
                  <a:srgbClr val="F2F2F2"/>
                </a:solidFill>
              </a:rPr>
              <a:t>типа.</a:t>
            </a:r>
            <a:endParaRPr lang="ru-RU" sz="1600" dirty="0">
              <a:solidFill>
                <a:srgbClr val="F2F2F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2233" y="2484491"/>
            <a:ext cx="436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2F2F2"/>
                </a:solidFill>
              </a:rPr>
              <a:t>Пример </a:t>
            </a:r>
            <a:r>
              <a:rPr lang="ru-RU" sz="1600" dirty="0" smtClean="0">
                <a:solidFill>
                  <a:srgbClr val="F2F2F2"/>
                </a:solidFill>
              </a:rPr>
              <a:t>явного приведения типа.</a:t>
            </a:r>
            <a:endParaRPr lang="ru-RU" sz="1600" dirty="0">
              <a:solidFill>
                <a:srgbClr val="F2F2F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885" y="4155855"/>
            <a:ext cx="998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97F1FB"/>
                </a:solidFill>
              </a:rPr>
              <a:t>При неявном приведении</a:t>
            </a:r>
            <a:r>
              <a:rPr lang="ru-RU" dirty="0">
                <a:solidFill>
                  <a:srgbClr val="F2F2F2"/>
                </a:solidFill>
              </a:rPr>
              <a:t> преобразование происходит автоматически, по правилам, заложенным в языке Си. </a:t>
            </a:r>
          </a:p>
        </p:txBody>
      </p:sp>
    </p:spTree>
    <p:extLst>
      <p:ext uri="{BB962C8B-B14F-4D97-AF65-F5344CB8AC3E}">
        <p14:creationId xmlns:p14="http://schemas.microsoft.com/office/powerpoint/2010/main" val="13712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8334293" y="533399"/>
            <a:ext cx="3381457" cy="0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6524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ПЕРЕМЕННЫЕ И КОНСТАНТЫ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037" y="1363701"/>
            <a:ext cx="100774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97F1FB"/>
                </a:solidFill>
              </a:rPr>
              <a:t>Переменная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ru-RU" dirty="0" smtClean="0">
                <a:solidFill>
                  <a:srgbClr val="F2F2F2"/>
                </a:solidFill>
              </a:rPr>
              <a:t>— область </a:t>
            </a:r>
            <a:r>
              <a:rPr lang="ru-RU" dirty="0">
                <a:solidFill>
                  <a:srgbClr val="F2F2F2"/>
                </a:solidFill>
              </a:rPr>
              <a:t>памяти, в которую могут помещаться различные значения. </a:t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>
                <a:solidFill>
                  <a:srgbClr val="F2F2F2"/>
                </a:solidFill>
              </a:rPr>
              <a:t>Любая переменная до ее использования в программе на языке Си должна быть объявлена, то есть для нее должны быть указаны тип и </a:t>
            </a:r>
            <a:r>
              <a:rPr lang="ru-RU" dirty="0" smtClean="0">
                <a:solidFill>
                  <a:srgbClr val="F2F2F2"/>
                </a:solidFill>
              </a:rPr>
              <a:t>имя.</a:t>
            </a:r>
            <a:br>
              <a:rPr lang="ru-RU" dirty="0" smtClean="0">
                <a:solidFill>
                  <a:srgbClr val="F2F2F2"/>
                </a:solidFill>
              </a:rPr>
            </a:br>
            <a:r>
              <a:rPr lang="ru-RU" dirty="0" smtClean="0">
                <a:solidFill>
                  <a:srgbClr val="F2F2F2"/>
                </a:solidFill>
              </a:rPr>
              <a:t>Объявление </a:t>
            </a:r>
            <a:r>
              <a:rPr lang="ru-RU" dirty="0">
                <a:solidFill>
                  <a:srgbClr val="F2F2F2"/>
                </a:solidFill>
              </a:rPr>
              <a:t>переменных в Си осуществляется в </a:t>
            </a:r>
            <a:r>
              <a:rPr lang="ru-RU" dirty="0" smtClean="0">
                <a:solidFill>
                  <a:srgbClr val="F2F2F2"/>
                </a:solidFill>
              </a:rPr>
              <a:t>форме:</a:t>
            </a:r>
            <a:r>
              <a:rPr lang="ru-RU" dirty="0">
                <a:solidFill>
                  <a:srgbClr val="F2F2F2"/>
                </a:solidFill>
              </a:rPr>
              <a:t/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>
                <a:solidFill>
                  <a:srgbClr val="F2F2F2"/>
                </a:solidFill>
              </a:rPr>
              <a:t/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 err="1">
                <a:solidFill>
                  <a:srgbClr val="97F1FB"/>
                </a:solidFill>
              </a:rPr>
              <a:t>ТипПеременной</a:t>
            </a:r>
            <a:r>
              <a:rPr lang="ru-RU" dirty="0">
                <a:solidFill>
                  <a:srgbClr val="97F1FB"/>
                </a:solidFill>
              </a:rPr>
              <a:t> </a:t>
            </a:r>
            <a:r>
              <a:rPr lang="ru-RU" dirty="0" err="1">
                <a:solidFill>
                  <a:srgbClr val="97F1FB"/>
                </a:solidFill>
              </a:rPr>
              <a:t>ИмяПеременной</a:t>
            </a:r>
            <a:r>
              <a:rPr lang="ru-RU" dirty="0" smtClean="0">
                <a:solidFill>
                  <a:srgbClr val="97F1FB"/>
                </a:solidFill>
              </a:rPr>
              <a:t>;</a:t>
            </a:r>
            <a:r>
              <a:rPr lang="ru-RU" b="1" i="1" dirty="0" smtClean="0">
                <a:solidFill>
                  <a:srgbClr val="97F1FB"/>
                </a:solidFill>
              </a:rPr>
              <a:t> </a:t>
            </a:r>
            <a:r>
              <a:rPr lang="ru-RU" i="1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n-NO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nn-NO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  <a:r>
              <a:rPr lang="ru-RU" i="1" dirty="0">
                <a:solidFill>
                  <a:srgbClr val="97F1FB"/>
                </a:solidFill>
              </a:rPr>
              <a:t/>
            </a:r>
            <a:br>
              <a:rPr lang="ru-RU" i="1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F2F2F2"/>
                </a:solidFill>
              </a:rPr>
              <a:t/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>
                <a:solidFill>
                  <a:srgbClr val="F2F2F2"/>
                </a:solidFill>
              </a:rPr>
              <a:t>При объявлении переменной ей может быть присвоено начальное значение в </a:t>
            </a:r>
            <a:r>
              <a:rPr lang="ru-RU" dirty="0" smtClean="0">
                <a:solidFill>
                  <a:srgbClr val="F2F2F2"/>
                </a:solidFill>
              </a:rPr>
              <a:t>форме: </a:t>
            </a:r>
          </a:p>
          <a:p>
            <a:r>
              <a:rPr lang="ru-RU" dirty="0">
                <a:solidFill>
                  <a:srgbClr val="F2F2F2"/>
                </a:solidFill>
              </a:rPr>
              <a:t/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 err="1">
                <a:solidFill>
                  <a:srgbClr val="97F1FB"/>
                </a:solidFill>
              </a:rPr>
              <a:t>ТипПеременной</a:t>
            </a:r>
            <a:r>
              <a:rPr lang="ru-RU" dirty="0">
                <a:solidFill>
                  <a:srgbClr val="97F1FB"/>
                </a:solidFill>
              </a:rPr>
              <a:t> </a:t>
            </a:r>
            <a:r>
              <a:rPr lang="ru-RU" dirty="0" err="1">
                <a:solidFill>
                  <a:srgbClr val="97F1FB"/>
                </a:solidFill>
              </a:rPr>
              <a:t>ИмяПеременной</a:t>
            </a:r>
            <a:r>
              <a:rPr lang="ru-RU" dirty="0">
                <a:solidFill>
                  <a:srgbClr val="97F1FB"/>
                </a:solidFill>
              </a:rPr>
              <a:t>=значение</a:t>
            </a:r>
            <a:r>
              <a:rPr lang="ru-RU" dirty="0" smtClean="0">
                <a:solidFill>
                  <a:srgbClr val="97F1FB"/>
                </a:solidFill>
              </a:rPr>
              <a:t>;</a:t>
            </a:r>
            <a:r>
              <a:rPr lang="ru-RU" i="1" dirty="0" smtClean="0">
                <a:solidFill>
                  <a:srgbClr val="97F1FB"/>
                </a:solidFill>
              </a:rPr>
              <a:t> </a:t>
            </a:r>
            <a:r>
              <a:rPr lang="ru-RU" i="1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n-NO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n-NO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nn-NO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i="1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i="1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i="1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97F1FB"/>
                </a:solidFill>
              </a:rPr>
              <a:t>Константа </a:t>
            </a:r>
            <a:r>
              <a:rPr lang="ru-RU" dirty="0">
                <a:solidFill>
                  <a:srgbClr val="F2F2F2"/>
                </a:solidFill>
              </a:rPr>
              <a:t>— это ограниченная последовательность символов алфавита языка, представляющая собой изображение неизменяемого объекта.</a:t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>
                <a:solidFill>
                  <a:srgbClr val="F2F2F2"/>
                </a:solidFill>
              </a:rPr>
              <a:t>Константы бывают числовые, символьные и строковые. Числовые константы делятся на целочисленные и вещественные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en-US" dirty="0" smtClean="0">
              <a:solidFill>
                <a:srgbClr val="F2F2F2"/>
              </a:solidFill>
            </a:endParaRPr>
          </a:p>
          <a:p>
            <a:r>
              <a:rPr lang="ru-RU" dirty="0">
                <a:solidFill>
                  <a:srgbClr val="F2F2F2"/>
                </a:solidFill>
              </a:rPr>
              <a:t>Объявление </a:t>
            </a:r>
            <a:r>
              <a:rPr lang="ru-RU" dirty="0" smtClean="0">
                <a:solidFill>
                  <a:srgbClr val="F2F2F2"/>
                </a:solidFill>
              </a:rPr>
              <a:t>константы </a:t>
            </a:r>
            <a:r>
              <a:rPr lang="ru-RU" dirty="0">
                <a:solidFill>
                  <a:srgbClr val="F2F2F2"/>
                </a:solidFill>
              </a:rPr>
              <a:t>в Си осуществляется в форме</a:t>
            </a:r>
            <a:r>
              <a:rPr lang="ru-RU" dirty="0" smtClean="0">
                <a:solidFill>
                  <a:srgbClr val="F2F2F2"/>
                </a:solidFill>
              </a:rPr>
              <a:t>:</a:t>
            </a:r>
            <a:endParaRPr lang="ru-RU" dirty="0">
              <a:solidFill>
                <a:srgbClr val="F2F2F2"/>
              </a:solidFill>
            </a:endParaRPr>
          </a:p>
          <a:p>
            <a:r>
              <a:rPr lang="ru-RU" dirty="0">
                <a:solidFill>
                  <a:srgbClr val="F2F2F2"/>
                </a:solidFill>
              </a:rPr>
              <a:t/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 err="1">
                <a:solidFill>
                  <a:srgbClr val="97F1FB"/>
                </a:solidFill>
              </a:rPr>
              <a:t>const</a:t>
            </a:r>
            <a:r>
              <a:rPr lang="ru-RU" dirty="0">
                <a:solidFill>
                  <a:srgbClr val="97F1FB"/>
                </a:solidFill>
              </a:rPr>
              <a:t> тип </a:t>
            </a:r>
            <a:r>
              <a:rPr lang="ru-RU" dirty="0" err="1">
                <a:solidFill>
                  <a:srgbClr val="97F1FB"/>
                </a:solidFill>
              </a:rPr>
              <a:t>ИмяПеременной</a:t>
            </a:r>
            <a:r>
              <a:rPr lang="ru-RU" dirty="0">
                <a:solidFill>
                  <a:srgbClr val="97F1FB"/>
                </a:solidFill>
              </a:rPr>
              <a:t> = </a:t>
            </a:r>
            <a:r>
              <a:rPr lang="ru-RU" dirty="0" err="1" smtClean="0">
                <a:solidFill>
                  <a:srgbClr val="97F1FB"/>
                </a:solidFill>
              </a:rPr>
              <a:t>НачальноеЗначение</a:t>
            </a:r>
            <a:r>
              <a:rPr lang="ru-RU" dirty="0" smtClean="0">
                <a:solidFill>
                  <a:srgbClr val="97F1FB"/>
                </a:solidFill>
              </a:rPr>
              <a:t>; </a:t>
            </a:r>
            <a:r>
              <a:rPr lang="ru-RU" i="1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855542" y="533399"/>
              <a:ext cx="186020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80457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ОПЕРАЦИИ ОТНОШЕНИЯ И ЛОГИКИ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2037" y="1118174"/>
            <a:ext cx="10077449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7F1FB"/>
                </a:solidFill>
              </a:rPr>
              <a:t>О</a:t>
            </a:r>
            <a:r>
              <a:rPr lang="ru-RU" b="1" dirty="0" smtClean="0">
                <a:solidFill>
                  <a:srgbClr val="97F1FB"/>
                </a:solidFill>
              </a:rPr>
              <a:t>перации </a:t>
            </a:r>
            <a:r>
              <a:rPr lang="ru-RU" b="1" dirty="0">
                <a:solidFill>
                  <a:srgbClr val="97F1FB"/>
                </a:solidFill>
              </a:rPr>
              <a:t>отношения: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2F2F2"/>
                </a:solidFill>
              </a:rPr>
              <a:t>a </a:t>
            </a:r>
            <a:r>
              <a:rPr lang="ru-RU" b="1" dirty="0" smtClean="0">
                <a:solidFill>
                  <a:srgbClr val="97F1FB"/>
                </a:solidFill>
              </a:rPr>
              <a:t>==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en-US" dirty="0" smtClean="0">
                <a:solidFill>
                  <a:srgbClr val="F2F2F2"/>
                </a:solidFill>
              </a:rPr>
              <a:t>b </a:t>
            </a:r>
            <a:r>
              <a:rPr lang="ru-RU" dirty="0" smtClean="0">
                <a:solidFill>
                  <a:srgbClr val="F2F2F2"/>
                </a:solidFill>
              </a:rPr>
              <a:t>эквивалентно </a:t>
            </a:r>
            <a:r>
              <a:rPr lang="ru-RU" dirty="0">
                <a:solidFill>
                  <a:srgbClr val="F2F2F2"/>
                </a:solidFill>
              </a:rPr>
              <a:t>— проверка на равенство</a:t>
            </a:r>
            <a:r>
              <a:rPr lang="ru-RU" dirty="0" smtClean="0">
                <a:solidFill>
                  <a:srgbClr val="F2F2F2"/>
                </a:solidFill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2F2F2"/>
                </a:solidFill>
              </a:rPr>
              <a:t>a </a:t>
            </a:r>
            <a:r>
              <a:rPr lang="ru-RU" b="1" dirty="0" smtClean="0">
                <a:solidFill>
                  <a:srgbClr val="97F1FB"/>
                </a:solidFill>
              </a:rPr>
              <a:t>!=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en-US" dirty="0">
                <a:solidFill>
                  <a:srgbClr val="F2F2F2"/>
                </a:solidFill>
              </a:rPr>
              <a:t>b</a:t>
            </a:r>
            <a:r>
              <a:rPr lang="ru-RU" dirty="0">
                <a:solidFill>
                  <a:srgbClr val="F2F2F2"/>
                </a:solidFill>
              </a:rPr>
              <a:t> не равно — проверка на неравенство</a:t>
            </a:r>
            <a:r>
              <a:rPr lang="ru-RU" dirty="0" smtClean="0">
                <a:solidFill>
                  <a:srgbClr val="F2F2F2"/>
                </a:solidFill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F2F2"/>
                </a:solidFill>
              </a:rPr>
              <a:t>a </a:t>
            </a:r>
            <a:r>
              <a:rPr lang="ru-RU" b="1" dirty="0" smtClean="0">
                <a:solidFill>
                  <a:srgbClr val="97F1FB"/>
                </a:solidFill>
              </a:rPr>
              <a:t>&lt;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en-US" dirty="0">
                <a:solidFill>
                  <a:srgbClr val="F2F2F2"/>
                </a:solidFill>
              </a:rPr>
              <a:t>b</a:t>
            </a:r>
            <a:r>
              <a:rPr lang="ru-RU" dirty="0">
                <a:solidFill>
                  <a:srgbClr val="F2F2F2"/>
                </a:solidFill>
              </a:rPr>
              <a:t> меньше</a:t>
            </a:r>
            <a:r>
              <a:rPr lang="ru-RU" dirty="0" smtClean="0">
                <a:solidFill>
                  <a:srgbClr val="F2F2F2"/>
                </a:solidFill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F2F2"/>
                </a:solidFill>
              </a:rPr>
              <a:t>a </a:t>
            </a:r>
            <a:r>
              <a:rPr lang="ru-RU" b="1" dirty="0" smtClean="0">
                <a:solidFill>
                  <a:srgbClr val="97F1FB"/>
                </a:solidFill>
              </a:rPr>
              <a:t>&gt;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en-US" dirty="0">
                <a:solidFill>
                  <a:srgbClr val="F2F2F2"/>
                </a:solidFill>
              </a:rPr>
              <a:t>b</a:t>
            </a:r>
            <a:r>
              <a:rPr lang="ru-RU" dirty="0">
                <a:solidFill>
                  <a:srgbClr val="F2F2F2"/>
                </a:solidFill>
              </a:rPr>
              <a:t> больше</a:t>
            </a:r>
            <a:r>
              <a:rPr lang="ru-RU" dirty="0" smtClean="0">
                <a:solidFill>
                  <a:srgbClr val="F2F2F2"/>
                </a:solidFill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F2F2"/>
                </a:solidFill>
              </a:rPr>
              <a:t>a </a:t>
            </a:r>
            <a:r>
              <a:rPr lang="ru-RU" b="1" dirty="0" smtClean="0">
                <a:solidFill>
                  <a:srgbClr val="97F1FB"/>
                </a:solidFill>
              </a:rPr>
              <a:t>&lt;=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en-US" dirty="0" smtClean="0">
                <a:solidFill>
                  <a:srgbClr val="F2F2F2"/>
                </a:solidFill>
              </a:rPr>
              <a:t>b </a:t>
            </a:r>
            <a:r>
              <a:rPr lang="ru-RU" dirty="0" smtClean="0">
                <a:solidFill>
                  <a:srgbClr val="F2F2F2"/>
                </a:solidFill>
              </a:rPr>
              <a:t>меньше </a:t>
            </a:r>
            <a:r>
              <a:rPr lang="ru-RU" dirty="0">
                <a:solidFill>
                  <a:srgbClr val="F2F2F2"/>
                </a:solidFill>
              </a:rPr>
              <a:t>или равно</a:t>
            </a:r>
            <a:r>
              <a:rPr lang="ru-RU" dirty="0" smtClean="0">
                <a:solidFill>
                  <a:srgbClr val="F2F2F2"/>
                </a:solidFill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F2F2"/>
                </a:solidFill>
              </a:rPr>
              <a:t>a </a:t>
            </a:r>
            <a:r>
              <a:rPr lang="ru-RU" b="1" dirty="0" smtClean="0">
                <a:solidFill>
                  <a:srgbClr val="97F1FB"/>
                </a:solidFill>
              </a:rPr>
              <a:t>&gt;=</a:t>
            </a:r>
            <a:r>
              <a:rPr lang="ru-RU" dirty="0">
                <a:solidFill>
                  <a:srgbClr val="97F1FB"/>
                </a:solidFill>
              </a:rPr>
              <a:t> </a:t>
            </a:r>
            <a:r>
              <a:rPr lang="en-US" dirty="0">
                <a:solidFill>
                  <a:srgbClr val="F2F2F2"/>
                </a:solidFill>
              </a:rPr>
              <a:t>b</a:t>
            </a:r>
            <a:r>
              <a:rPr lang="ru-RU" dirty="0">
                <a:solidFill>
                  <a:srgbClr val="F2F2F2"/>
                </a:solidFill>
              </a:rPr>
              <a:t> больше или равно.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F2F2F2"/>
                </a:solidFill>
              </a:rPr>
              <a:t>Операции отношения используются при организации условий и ветвлений. </a:t>
            </a:r>
            <a:endParaRPr lang="ru-RU" dirty="0" smtClean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/>
              <a:t/>
            </a:r>
            <a:br>
              <a:rPr lang="ru-RU" dirty="0"/>
            </a:br>
            <a:r>
              <a:rPr lang="ru-RU" b="1" dirty="0">
                <a:solidFill>
                  <a:srgbClr val="97F1FB"/>
                </a:solidFill>
              </a:rPr>
              <a:t>Л</a:t>
            </a:r>
            <a:r>
              <a:rPr lang="ru-RU" b="1" dirty="0" smtClean="0">
                <a:solidFill>
                  <a:srgbClr val="97F1FB"/>
                </a:solidFill>
              </a:rPr>
              <a:t>огические </a:t>
            </a:r>
            <a:r>
              <a:rPr lang="ru-RU" b="1" dirty="0">
                <a:solidFill>
                  <a:srgbClr val="97F1FB"/>
                </a:solidFill>
              </a:rPr>
              <a:t>операции: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2F2F2"/>
                </a:solidFill>
              </a:rPr>
              <a:t>a </a:t>
            </a:r>
            <a:r>
              <a:rPr lang="ru-RU" b="1" dirty="0" smtClean="0">
                <a:solidFill>
                  <a:srgbClr val="97F1FB"/>
                </a:solidFill>
              </a:rPr>
              <a:t>&amp;&amp;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en-US" dirty="0" smtClean="0">
                <a:solidFill>
                  <a:srgbClr val="F2F2F2"/>
                </a:solidFill>
              </a:rPr>
              <a:t>b </a:t>
            </a:r>
            <a:r>
              <a:rPr lang="ru-RU" dirty="0" smtClean="0">
                <a:solidFill>
                  <a:srgbClr val="F2F2F2"/>
                </a:solidFill>
              </a:rPr>
              <a:t>— </a:t>
            </a:r>
            <a:r>
              <a:rPr lang="ru-RU" dirty="0">
                <a:solidFill>
                  <a:srgbClr val="F2F2F2"/>
                </a:solidFill>
              </a:rPr>
              <a:t>И </a:t>
            </a:r>
            <a:r>
              <a:rPr lang="ru-RU" dirty="0" smtClean="0">
                <a:solidFill>
                  <a:srgbClr val="F2F2F2"/>
                </a:solidFill>
              </a:rPr>
              <a:t>(конъюнкция) </a:t>
            </a:r>
            <a:r>
              <a:rPr lang="ru-RU" dirty="0">
                <a:solidFill>
                  <a:srgbClr val="F2F2F2"/>
                </a:solidFill>
              </a:rPr>
              <a:t>— требуется одновременное выполнение всех операций отношения;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2F2F2"/>
                </a:solidFill>
              </a:rPr>
              <a:t>a </a:t>
            </a:r>
            <a:r>
              <a:rPr lang="ru-RU" b="1" dirty="0" smtClean="0">
                <a:solidFill>
                  <a:srgbClr val="97F1FB"/>
                </a:solidFill>
              </a:rPr>
              <a:t>||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en-US" dirty="0">
                <a:solidFill>
                  <a:srgbClr val="F2F2F2"/>
                </a:solidFill>
              </a:rPr>
              <a:t>b</a:t>
            </a:r>
            <a:r>
              <a:rPr lang="ru-RU" dirty="0">
                <a:solidFill>
                  <a:srgbClr val="F2F2F2"/>
                </a:solidFill>
              </a:rPr>
              <a:t> — ИЛИ </a:t>
            </a:r>
            <a:r>
              <a:rPr lang="ru-RU" dirty="0" smtClean="0">
                <a:solidFill>
                  <a:srgbClr val="F2F2F2"/>
                </a:solidFill>
              </a:rPr>
              <a:t>(дизъюнкция) </a:t>
            </a:r>
            <a:r>
              <a:rPr lang="ru-RU" dirty="0">
                <a:solidFill>
                  <a:srgbClr val="F2F2F2"/>
                </a:solidFill>
              </a:rPr>
              <a:t>— требуется выполнение хотя бы одной операции отношения;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97F1FB"/>
                </a:solidFill>
              </a:rPr>
              <a:t>!</a:t>
            </a:r>
            <a:r>
              <a:rPr lang="en-US" dirty="0" smtClean="0">
                <a:solidFill>
                  <a:srgbClr val="F2F2F2"/>
                </a:solidFill>
              </a:rPr>
              <a:t>a </a:t>
            </a:r>
            <a:r>
              <a:rPr lang="ru-RU" dirty="0">
                <a:solidFill>
                  <a:srgbClr val="F2F2F2"/>
                </a:solidFill>
              </a:rPr>
              <a:t> — НЕ </a:t>
            </a:r>
            <a:r>
              <a:rPr lang="ru-RU" dirty="0" smtClean="0">
                <a:solidFill>
                  <a:srgbClr val="F2F2F2"/>
                </a:solidFill>
              </a:rPr>
              <a:t>(инверсия) </a:t>
            </a:r>
            <a:r>
              <a:rPr lang="ru-RU" dirty="0">
                <a:solidFill>
                  <a:srgbClr val="F2F2F2"/>
                </a:solidFill>
              </a:rPr>
              <a:t>— требуется невыполнение операции отношения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F2F2F2"/>
                </a:solidFill>
              </a:rPr>
              <a:t>Л</a:t>
            </a:r>
            <a:r>
              <a:rPr lang="ru-RU" dirty="0" smtClean="0">
                <a:solidFill>
                  <a:srgbClr val="F2F2F2"/>
                </a:solidFill>
              </a:rPr>
              <a:t>огические </a:t>
            </a:r>
            <a:r>
              <a:rPr lang="ru-RU" dirty="0">
                <a:solidFill>
                  <a:srgbClr val="F2F2F2"/>
                </a:solidFill>
              </a:rPr>
              <a:t>операции чаще всего используются в операциях проверки условия </a:t>
            </a:r>
            <a:r>
              <a:rPr lang="ru-RU" dirty="0" err="1">
                <a:solidFill>
                  <a:srgbClr val="F2F2F2"/>
                </a:solidFill>
              </a:rPr>
              <a:t>if</a:t>
            </a:r>
            <a:r>
              <a:rPr lang="ru-RU" dirty="0">
                <a:solidFill>
                  <a:srgbClr val="F2F2F2"/>
                </a:solidFill>
              </a:rPr>
              <a:t> и могут выполняться над любыми объектами.</a:t>
            </a:r>
          </a:p>
          <a:p>
            <a:pPr>
              <a:lnSpc>
                <a:spcPct val="120000"/>
              </a:lnSpc>
            </a:pP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116011" y="533399"/>
              <a:ext cx="459973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3062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ПРИОРИТЕТ ОПЕРАЦИЙ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4196"/>
              </p:ext>
            </p:extLst>
          </p:nvPr>
        </p:nvGraphicFramePr>
        <p:xfrm>
          <a:off x="1086314" y="1118174"/>
          <a:ext cx="10629436" cy="5271504"/>
        </p:xfrm>
        <a:graphic>
          <a:graphicData uri="http://schemas.openxmlformats.org/drawingml/2006/table">
            <a:tbl>
              <a:tblPr/>
              <a:tblGrid>
                <a:gridCol w="564506">
                  <a:extLst>
                    <a:ext uri="{9D8B030D-6E8A-4147-A177-3AD203B41FA5}">
                      <a16:colId xmlns:a16="http://schemas.microsoft.com/office/drawing/2014/main" val="665292587"/>
                    </a:ext>
                  </a:extLst>
                </a:gridCol>
                <a:gridCol w="2517910">
                  <a:extLst>
                    <a:ext uri="{9D8B030D-6E8A-4147-A177-3AD203B41FA5}">
                      <a16:colId xmlns:a16="http://schemas.microsoft.com/office/drawing/2014/main" val="3899235409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2237816897"/>
                    </a:ext>
                  </a:extLst>
                </a:gridCol>
                <a:gridCol w="6091707">
                  <a:extLst>
                    <a:ext uri="{9D8B030D-6E8A-4147-A177-3AD203B41FA5}">
                      <a16:colId xmlns:a16="http://schemas.microsoft.com/office/drawing/2014/main" val="1008884493"/>
                    </a:ext>
                  </a:extLst>
                </a:gridCol>
              </a:tblGrid>
              <a:tr h="13857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1. 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Унарные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!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++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--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+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-</a:t>
                      </a: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НЕ</a:t>
                      </a:r>
                      <a:endParaRPr lang="ru-RU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Инкрементирование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Декрементирование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Унарный плюс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Унарный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минус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97F1FB"/>
                      </a:solidFill>
                      <a:prstDash val="soli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81095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2. 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Арифметические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*,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/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+,-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Умножение, деление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Сложение, вычитание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97F1FB"/>
                      </a:solidFill>
                      <a:prstDash val="soli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89934"/>
                  </a:ext>
                </a:extLst>
              </a:tr>
              <a:tr h="108311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3. 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Отношения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&gt;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&lt;</a:t>
                      </a:r>
                      <a:endParaRPr lang="ru-RU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&gt;=</a:t>
                      </a:r>
                      <a:endParaRPr lang="ru-RU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&lt;=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==,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!=</a:t>
                      </a:r>
                      <a:endParaRPr lang="ru-RU" dirty="0" smtClean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Больше, меньше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Больше или равно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Меньше или равно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Равно,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н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е равно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97F1FB"/>
                      </a:solidFill>
                      <a:prstDash val="soli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18583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4. 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Логические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&amp;&amp;</a:t>
                      </a: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||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Логическое И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Логическое ИЛИ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97F1FB"/>
                      </a:solidFill>
                      <a:prstDash val="soli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83722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5. 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Условная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?: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Тернарное условие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97F1FB"/>
                      </a:solidFill>
                      <a:prstDash val="soli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942976"/>
                  </a:ext>
                </a:extLst>
              </a:tr>
              <a:tr h="38812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6. 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mpd="sng">
                      <a:solidFill>
                        <a:srgbClr val="97F1FB"/>
                      </a:solidFill>
                      <a:prstDash val="soli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Присваивания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97F1FB"/>
                      </a:solidFill>
                      <a:prstDash val="soli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=</a:t>
                      </a: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+=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-=</a:t>
                      </a: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*=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/=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,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%=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97F1FB"/>
                      </a:solidFill>
                      <a:prstDash val="soli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Простое присваивание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Присваивание через сумму и разность</a:t>
                      </a:r>
                    </a:p>
                    <a:p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Присваивание через произведение, частое и остаток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97F1FB"/>
                      </a:solidFill>
                      <a:prstDash val="soli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8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6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037" y="1118174"/>
            <a:ext cx="10077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97F1FB"/>
                </a:solidFill>
              </a:rPr>
              <a:t>Разветвляющимся</a:t>
            </a:r>
            <a:r>
              <a:rPr lang="ru-RU" dirty="0">
                <a:solidFill>
                  <a:srgbClr val="F2F2F2"/>
                </a:solidFill>
              </a:rPr>
              <a:t> называется такой алгоритм, в котором выбирается один из нескольких возможных вариантов вычислительного процесса. </a:t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>
                <a:solidFill>
                  <a:srgbClr val="F2F2F2"/>
                </a:solidFill>
              </a:rPr>
              <a:t>Признаком разветвляющегося алгоритма является наличие операций проверки условия. Чаще всего для проверки условия используется условный оператор </a:t>
            </a:r>
            <a:r>
              <a:rPr lang="ru-RU" dirty="0" err="1">
                <a:solidFill>
                  <a:srgbClr val="F2F2F2"/>
                </a:solidFill>
              </a:rPr>
              <a:t>if</a:t>
            </a:r>
            <a:r>
              <a:rPr lang="ru-RU" dirty="0">
                <a:solidFill>
                  <a:srgbClr val="F2F2F2"/>
                </a:solidFill>
              </a:rPr>
              <a:t>. </a:t>
            </a:r>
            <a:endParaRPr lang="en-US" dirty="0">
              <a:solidFill>
                <a:srgbClr val="F2F2F2"/>
              </a:solidFill>
            </a:endParaRPr>
          </a:p>
          <a:p>
            <a:endParaRPr lang="ru-RU" dirty="0">
              <a:solidFill>
                <a:srgbClr val="F2F2F2"/>
              </a:solidFill>
            </a:endParaRPr>
          </a:p>
          <a:p>
            <a:pPr fontAlgn="ctr"/>
            <a:r>
              <a:rPr lang="ru-RU" b="1" dirty="0">
                <a:solidFill>
                  <a:srgbClr val="97F1FB"/>
                </a:solidFill>
              </a:rPr>
              <a:t>Условный оператор </a:t>
            </a:r>
            <a:r>
              <a:rPr lang="ru-RU" b="1" dirty="0" err="1">
                <a:solidFill>
                  <a:srgbClr val="97F1FB"/>
                </a:solidFill>
              </a:rPr>
              <a:t>if</a:t>
            </a:r>
            <a:endParaRPr lang="ru-RU" b="1" dirty="0">
              <a:solidFill>
                <a:srgbClr val="97F1FB"/>
              </a:solidFill>
            </a:endParaRPr>
          </a:p>
          <a:p>
            <a:r>
              <a:rPr lang="ru-RU" dirty="0">
                <a:solidFill>
                  <a:srgbClr val="F2F2F2"/>
                </a:solidFill>
              </a:rPr>
              <a:t>Условный оператор </a:t>
            </a:r>
            <a:r>
              <a:rPr lang="ru-RU" dirty="0" err="1">
                <a:solidFill>
                  <a:srgbClr val="F2F2F2"/>
                </a:solidFill>
              </a:rPr>
              <a:t>if</a:t>
            </a:r>
            <a:r>
              <a:rPr lang="ru-RU" dirty="0">
                <a:solidFill>
                  <a:srgbClr val="F2F2F2"/>
                </a:solidFill>
              </a:rPr>
              <a:t> может использоваться в форме </a:t>
            </a:r>
            <a:r>
              <a:rPr lang="ru-RU" b="1" i="1" dirty="0">
                <a:solidFill>
                  <a:srgbClr val="F2F2F2"/>
                </a:solidFill>
              </a:rPr>
              <a:t>полной</a:t>
            </a:r>
            <a:r>
              <a:rPr lang="ru-RU" dirty="0">
                <a:solidFill>
                  <a:srgbClr val="F2F2F2"/>
                </a:solidFill>
              </a:rPr>
              <a:t> или </a:t>
            </a:r>
            <a:r>
              <a:rPr lang="ru-RU" b="1" i="1" dirty="0">
                <a:solidFill>
                  <a:srgbClr val="F2F2F2"/>
                </a:solidFill>
              </a:rPr>
              <a:t>неполной</a:t>
            </a:r>
            <a:r>
              <a:rPr lang="ru-RU" dirty="0">
                <a:solidFill>
                  <a:srgbClr val="F2F2F2"/>
                </a:solidFill>
              </a:rPr>
              <a:t> развилки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  <a:p>
            <a:endParaRPr lang="en-US" dirty="0" smtClean="0">
              <a:solidFill>
                <a:srgbClr val="F2F2F2"/>
              </a:solidFill>
            </a:endParaRPr>
          </a:p>
          <a:p>
            <a:endParaRPr lang="en-US" dirty="0">
              <a:solidFill>
                <a:srgbClr val="F2F2F2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>
              <a:stCxn id="7" idx="3"/>
            </p:cNvCxnSpPr>
            <p:nvPr/>
          </p:nvCxnSpPr>
          <p:spPr>
            <a:xfrm>
              <a:off x="7149673" y="533399"/>
              <a:ext cx="456607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09750" y="241011"/>
              <a:ext cx="5339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УСЛОВНЫЕ ОПЕРАТОРЫ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22337"/>
              </p:ext>
            </p:extLst>
          </p:nvPr>
        </p:nvGraphicFramePr>
        <p:xfrm>
          <a:off x="1062037" y="3219915"/>
          <a:ext cx="10077449" cy="2884670"/>
        </p:xfrm>
        <a:graphic>
          <a:graphicData uri="http://schemas.openxmlformats.org/drawingml/2006/table">
            <a:tbl>
              <a:tblPr/>
              <a:tblGrid>
                <a:gridCol w="5055428">
                  <a:extLst>
                    <a:ext uri="{9D8B030D-6E8A-4147-A177-3AD203B41FA5}">
                      <a16:colId xmlns:a16="http://schemas.microsoft.com/office/drawing/2014/main" val="665292587"/>
                    </a:ext>
                  </a:extLst>
                </a:gridCol>
                <a:gridCol w="5022021">
                  <a:extLst>
                    <a:ext uri="{9D8B030D-6E8A-4147-A177-3AD203B41FA5}">
                      <a16:colId xmlns:a16="http://schemas.microsoft.com/office/drawing/2014/main" val="3899235409"/>
                    </a:ext>
                  </a:extLst>
                </a:gridCol>
              </a:tblGrid>
              <a:tr h="4050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Полная развилка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Неполная развилка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81095"/>
                  </a:ext>
                </a:extLst>
              </a:tr>
              <a:tr h="24795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if 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(Условие)</a:t>
                      </a:r>
                      <a:endParaRPr lang="en-US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{</a:t>
                      </a:r>
                      <a:endParaRPr lang="ru-RU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   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БлокОпераций1;</a:t>
                      </a:r>
                      <a:endParaRPr lang="en-US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}</a:t>
                      </a:r>
                      <a:endParaRPr lang="en-US" dirty="0" smtClean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if 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(Условие)</a:t>
                      </a:r>
                      <a:endParaRPr lang="en-US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{</a:t>
                      </a:r>
                      <a:endParaRPr lang="ru-RU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   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БлокОпераций1;</a:t>
                      </a:r>
                      <a:endParaRPr lang="en-US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}</a:t>
                      </a: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else</a:t>
                      </a: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   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>БлокОпераций2;</a:t>
                      </a:r>
                      <a:endParaRPr lang="en-US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}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8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037" y="1118174"/>
            <a:ext cx="100774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ru-RU" b="1" dirty="0">
                <a:solidFill>
                  <a:srgbClr val="97F1FB"/>
                </a:solidFill>
              </a:rPr>
              <a:t>Оператор ветвления </a:t>
            </a:r>
            <a:r>
              <a:rPr lang="ru-RU" b="1" dirty="0" err="1">
                <a:solidFill>
                  <a:srgbClr val="97F1FB"/>
                </a:solidFill>
              </a:rPr>
              <a:t>switch</a:t>
            </a:r>
            <a:r>
              <a:rPr lang="ru-RU" b="1" dirty="0">
                <a:solidFill>
                  <a:srgbClr val="97F1FB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(оператор множественного выбора)</a:t>
            </a:r>
          </a:p>
          <a:p>
            <a:r>
              <a:rPr lang="ru-RU" dirty="0">
                <a:solidFill>
                  <a:srgbClr val="F2F2F2"/>
                </a:solidFill>
              </a:rPr>
              <a:t>Оператор </a:t>
            </a:r>
            <a:r>
              <a:rPr lang="ru-RU" dirty="0" err="1">
                <a:solidFill>
                  <a:srgbClr val="F2F2F2"/>
                </a:solidFill>
              </a:rPr>
              <a:t>if</a:t>
            </a:r>
            <a:r>
              <a:rPr lang="ru-RU" dirty="0">
                <a:solidFill>
                  <a:srgbClr val="F2F2F2"/>
                </a:solidFill>
              </a:rPr>
              <a:t> позволяет осуществить выбор только между двумя вариантами. Для того, чтобы производить выбор одного из нескольких вариантов необходимо использовать вложенный оператор </a:t>
            </a:r>
            <a:r>
              <a:rPr lang="ru-RU" dirty="0" err="1">
                <a:solidFill>
                  <a:srgbClr val="F2F2F2"/>
                </a:solidFill>
              </a:rPr>
              <a:t>if</a:t>
            </a:r>
            <a:r>
              <a:rPr lang="ru-RU" dirty="0">
                <a:solidFill>
                  <a:srgbClr val="F2F2F2"/>
                </a:solidFill>
              </a:rPr>
              <a:t>. С этой же целью можно использовать оператор ветвления </a:t>
            </a:r>
            <a:r>
              <a:rPr lang="ru-RU" dirty="0" err="1">
                <a:solidFill>
                  <a:srgbClr val="F2F2F2"/>
                </a:solidFill>
              </a:rPr>
              <a:t>switch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r>
              <a:rPr lang="ru-RU" dirty="0">
                <a:solidFill>
                  <a:srgbClr val="F2F2F2"/>
                </a:solidFill>
              </a:rPr>
              <a:t/>
            </a:r>
            <a:br>
              <a:rPr lang="ru-RU" dirty="0">
                <a:solidFill>
                  <a:srgbClr val="F2F2F2"/>
                </a:solidFill>
              </a:rPr>
            </a:br>
            <a:endParaRPr lang="ru-RU" dirty="0" smtClean="0">
              <a:solidFill>
                <a:srgbClr val="F2F2F2"/>
              </a:solidFill>
            </a:endParaRPr>
          </a:p>
          <a:p>
            <a:r>
              <a:rPr lang="ru-RU" dirty="0" smtClean="0">
                <a:solidFill>
                  <a:srgbClr val="F2F2F2"/>
                </a:solidFill>
              </a:rPr>
              <a:t>Общая </a:t>
            </a:r>
            <a:r>
              <a:rPr lang="ru-RU" dirty="0">
                <a:solidFill>
                  <a:srgbClr val="F2F2F2"/>
                </a:solidFill>
              </a:rPr>
              <a:t>форма </a:t>
            </a:r>
            <a:r>
              <a:rPr lang="ru-RU" dirty="0" smtClean="0">
                <a:solidFill>
                  <a:srgbClr val="F2F2F2"/>
                </a:solidFill>
              </a:rPr>
              <a:t>записи</a:t>
            </a:r>
            <a:r>
              <a:rPr lang="ru-RU" dirty="0">
                <a:solidFill>
                  <a:srgbClr val="F2F2F2"/>
                </a:solidFill>
              </a:rPr>
              <a:t>:</a:t>
            </a:r>
            <a:endParaRPr lang="ru-RU" dirty="0" smtClean="0">
              <a:solidFill>
                <a:srgbClr val="97F1FB"/>
              </a:solidFill>
            </a:endParaRPr>
          </a:p>
          <a:p>
            <a:r>
              <a:rPr lang="ru-RU" dirty="0" err="1" smtClean="0">
                <a:solidFill>
                  <a:srgbClr val="97F1FB"/>
                </a:solidFill>
              </a:rPr>
              <a:t>switch</a:t>
            </a:r>
            <a:r>
              <a:rPr lang="ru-RU" dirty="0">
                <a:solidFill>
                  <a:srgbClr val="97F1FB"/>
                </a:solidFill>
              </a:rPr>
              <a:t> (</a:t>
            </a:r>
            <a:r>
              <a:rPr lang="ru-RU" dirty="0" err="1">
                <a:solidFill>
                  <a:srgbClr val="97F1FB"/>
                </a:solidFill>
              </a:rPr>
              <a:t>ЦелоеВыражение</a:t>
            </a:r>
            <a:r>
              <a:rPr lang="ru-RU" dirty="0">
                <a:solidFill>
                  <a:srgbClr val="97F1FB"/>
                </a:solidFill>
              </a:rPr>
              <a:t>)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{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</a:t>
            </a:r>
            <a:r>
              <a:rPr lang="ru-RU" dirty="0" err="1">
                <a:solidFill>
                  <a:srgbClr val="97F1FB"/>
                </a:solidFill>
              </a:rPr>
              <a:t>case</a:t>
            </a:r>
            <a:r>
              <a:rPr lang="ru-RU" dirty="0">
                <a:solidFill>
                  <a:srgbClr val="97F1FB"/>
                </a:solidFill>
              </a:rPr>
              <a:t> Константа1: БлокОпераций1;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  </a:t>
            </a:r>
            <a:r>
              <a:rPr lang="ru-RU" dirty="0" err="1">
                <a:solidFill>
                  <a:srgbClr val="97F1FB"/>
                </a:solidFill>
              </a:rPr>
              <a:t>break</a:t>
            </a:r>
            <a:r>
              <a:rPr lang="ru-RU" dirty="0">
                <a:solidFill>
                  <a:srgbClr val="97F1FB"/>
                </a:solidFill>
              </a:rPr>
              <a:t>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</a:t>
            </a:r>
            <a:r>
              <a:rPr lang="ru-RU" dirty="0" err="1">
                <a:solidFill>
                  <a:srgbClr val="97F1FB"/>
                </a:solidFill>
              </a:rPr>
              <a:t>case</a:t>
            </a:r>
            <a:r>
              <a:rPr lang="ru-RU" dirty="0">
                <a:solidFill>
                  <a:srgbClr val="97F1FB"/>
                </a:solidFill>
              </a:rPr>
              <a:t> Константа2: БлокОпераций2;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  </a:t>
            </a:r>
            <a:r>
              <a:rPr lang="ru-RU" dirty="0" err="1">
                <a:solidFill>
                  <a:srgbClr val="97F1FB"/>
                </a:solidFill>
              </a:rPr>
              <a:t>break</a:t>
            </a:r>
            <a:r>
              <a:rPr lang="ru-RU" dirty="0">
                <a:solidFill>
                  <a:srgbClr val="97F1FB"/>
                </a:solidFill>
              </a:rPr>
              <a:t>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. . .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</a:t>
            </a:r>
            <a:r>
              <a:rPr lang="ru-RU" dirty="0" err="1">
                <a:solidFill>
                  <a:srgbClr val="97F1FB"/>
                </a:solidFill>
              </a:rPr>
              <a:t>case</a:t>
            </a:r>
            <a:r>
              <a:rPr lang="ru-RU" dirty="0">
                <a:solidFill>
                  <a:srgbClr val="97F1FB"/>
                </a:solidFill>
              </a:rPr>
              <a:t> </a:t>
            </a:r>
            <a:r>
              <a:rPr lang="ru-RU" dirty="0" err="1">
                <a:solidFill>
                  <a:srgbClr val="97F1FB"/>
                </a:solidFill>
              </a:rPr>
              <a:t>Константаn</a:t>
            </a:r>
            <a:r>
              <a:rPr lang="ru-RU" dirty="0">
                <a:solidFill>
                  <a:srgbClr val="97F1FB"/>
                </a:solidFill>
              </a:rPr>
              <a:t>: </a:t>
            </a:r>
            <a:r>
              <a:rPr lang="ru-RU" dirty="0" err="1">
                <a:solidFill>
                  <a:srgbClr val="97F1FB"/>
                </a:solidFill>
              </a:rPr>
              <a:t>БлокОперацийn</a:t>
            </a:r>
            <a:r>
              <a:rPr lang="ru-RU" dirty="0">
                <a:solidFill>
                  <a:srgbClr val="97F1FB"/>
                </a:solidFill>
              </a:rPr>
              <a:t>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  </a:t>
            </a:r>
            <a:r>
              <a:rPr lang="ru-RU" dirty="0" err="1">
                <a:solidFill>
                  <a:srgbClr val="97F1FB"/>
                </a:solidFill>
              </a:rPr>
              <a:t>break</a:t>
            </a:r>
            <a:r>
              <a:rPr lang="ru-RU" dirty="0">
                <a:solidFill>
                  <a:srgbClr val="97F1FB"/>
                </a:solidFill>
              </a:rPr>
              <a:t>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</a:t>
            </a:r>
            <a:r>
              <a:rPr lang="ru-RU" dirty="0" err="1">
                <a:solidFill>
                  <a:srgbClr val="97F1FB"/>
                </a:solidFill>
              </a:rPr>
              <a:t>default</a:t>
            </a:r>
            <a:r>
              <a:rPr lang="ru-RU" dirty="0">
                <a:solidFill>
                  <a:srgbClr val="97F1FB"/>
                </a:solidFill>
              </a:rPr>
              <a:t>: </a:t>
            </a:r>
            <a:r>
              <a:rPr lang="ru-RU" dirty="0" err="1">
                <a:solidFill>
                  <a:srgbClr val="97F1FB"/>
                </a:solidFill>
              </a:rPr>
              <a:t>БлокОперацийПоУмолчанию</a:t>
            </a:r>
            <a:r>
              <a:rPr lang="ru-RU" dirty="0">
                <a:solidFill>
                  <a:srgbClr val="97F1FB"/>
                </a:solidFill>
              </a:rPr>
              <a:t>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  </a:t>
            </a:r>
            <a:r>
              <a:rPr lang="ru-RU" dirty="0" err="1">
                <a:solidFill>
                  <a:srgbClr val="97F1FB"/>
                </a:solidFill>
              </a:rPr>
              <a:t>break</a:t>
            </a:r>
            <a:r>
              <a:rPr lang="ru-RU" dirty="0">
                <a:solidFill>
                  <a:srgbClr val="97F1FB"/>
                </a:solidFill>
              </a:rPr>
              <a:t>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 smtClean="0">
                <a:solidFill>
                  <a:srgbClr val="97F1FB"/>
                </a:solidFill>
              </a:rPr>
              <a:t>}</a:t>
            </a:r>
          </a:p>
          <a:p>
            <a:endParaRPr lang="ru-RU" dirty="0">
              <a:solidFill>
                <a:srgbClr val="97F1FB"/>
              </a:solidFill>
            </a:endParaRPr>
          </a:p>
          <a:p>
            <a:r>
              <a:rPr lang="ru-RU" dirty="0">
                <a:solidFill>
                  <a:srgbClr val="F2F2F2"/>
                </a:solidFill>
              </a:rPr>
              <a:t>Константы в опциях </a:t>
            </a:r>
            <a:r>
              <a:rPr lang="ru-RU" dirty="0" err="1">
                <a:solidFill>
                  <a:srgbClr val="F2F2F2"/>
                </a:solidFill>
              </a:rPr>
              <a:t>case</a:t>
            </a:r>
            <a:r>
              <a:rPr lang="ru-RU" dirty="0">
                <a:solidFill>
                  <a:srgbClr val="F2F2F2"/>
                </a:solidFill>
              </a:rPr>
              <a:t> должны быть целого типа (могут быть символами).</a:t>
            </a:r>
            <a:endParaRPr lang="en-US" dirty="0" smtClean="0">
              <a:solidFill>
                <a:srgbClr val="F2F2F2"/>
              </a:solidFill>
            </a:endParaRPr>
          </a:p>
          <a:p>
            <a:endParaRPr lang="en-US" dirty="0">
              <a:solidFill>
                <a:srgbClr val="F2F2F2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>
              <a:stCxn id="7" idx="3"/>
            </p:cNvCxnSpPr>
            <p:nvPr/>
          </p:nvCxnSpPr>
          <p:spPr>
            <a:xfrm>
              <a:off x="7149673" y="533399"/>
              <a:ext cx="456607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09750" y="241011"/>
              <a:ext cx="5339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УСЛОВНЫЕ ОПЕРАТОРЫ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1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6272831" y="533399"/>
              <a:ext cx="544291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4630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ОПЕРАТОРЫ ЦИКЛА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7" y="1118174"/>
            <a:ext cx="100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ru-RU" b="1" dirty="0">
                <a:solidFill>
                  <a:srgbClr val="97F1FB"/>
                </a:solidFill>
              </a:rPr>
              <a:t>Циклом</a:t>
            </a:r>
            <a:r>
              <a:rPr lang="ru-RU" dirty="0">
                <a:solidFill>
                  <a:srgbClr val="F2F2F2"/>
                </a:solidFill>
              </a:rPr>
              <a:t> называется блок кода, который для решения задачи требуется повторить несколько раз</a:t>
            </a:r>
            <a:r>
              <a:rPr lang="ru-RU" dirty="0" smtClean="0">
                <a:solidFill>
                  <a:srgbClr val="F2F2F2"/>
                </a:solidFill>
              </a:rPr>
              <a:t>. </a:t>
            </a:r>
            <a:r>
              <a:rPr lang="ru-RU" dirty="0">
                <a:solidFill>
                  <a:srgbClr val="F2F2F2"/>
                </a:solidFill>
              </a:rPr>
              <a:t>В языке Си следующие виды циклов:</a:t>
            </a:r>
            <a:endParaRPr lang="en-US" dirty="0">
              <a:solidFill>
                <a:srgbClr val="F2F2F2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63979"/>
              </p:ext>
            </p:extLst>
          </p:nvPr>
        </p:nvGraphicFramePr>
        <p:xfrm>
          <a:off x="701058" y="1838052"/>
          <a:ext cx="10799405" cy="4808734"/>
        </p:xfrm>
        <a:graphic>
          <a:graphicData uri="http://schemas.openxmlformats.org/drawingml/2006/table">
            <a:tbl>
              <a:tblPr/>
              <a:tblGrid>
                <a:gridCol w="2933328">
                  <a:extLst>
                    <a:ext uri="{9D8B030D-6E8A-4147-A177-3AD203B41FA5}">
                      <a16:colId xmlns:a16="http://schemas.microsoft.com/office/drawing/2014/main" val="665292587"/>
                    </a:ext>
                  </a:extLst>
                </a:gridCol>
                <a:gridCol w="2981129">
                  <a:extLst>
                    <a:ext uri="{9D8B030D-6E8A-4147-A177-3AD203B41FA5}">
                      <a16:colId xmlns:a16="http://schemas.microsoft.com/office/drawing/2014/main" val="785459998"/>
                    </a:ext>
                  </a:extLst>
                </a:gridCol>
                <a:gridCol w="4884948">
                  <a:extLst>
                    <a:ext uri="{9D8B030D-6E8A-4147-A177-3AD203B41FA5}">
                      <a16:colId xmlns:a16="http://schemas.microsoft.com/office/drawing/2014/main" val="3899235409"/>
                    </a:ext>
                  </a:extLst>
                </a:gridCol>
              </a:tblGrid>
              <a:tr h="4050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97F1FB"/>
                          </a:solidFill>
                        </a:rPr>
                        <a:t>Цикл с предусловием</a:t>
                      </a:r>
                      <a:endParaRPr lang="ru-RU" dirty="0">
                        <a:solidFill>
                          <a:srgbClr val="97F1FB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97F1FB"/>
                          </a:solidFill>
                        </a:rPr>
                        <a:t>Цикл с постусловием</a:t>
                      </a:r>
                      <a:endParaRPr lang="ru-RU" dirty="0">
                        <a:solidFill>
                          <a:srgbClr val="97F1FB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97F1FB"/>
                          </a:solidFill>
                        </a:rPr>
                        <a:t>Параметрический</a:t>
                      </a:r>
                      <a:r>
                        <a:rPr lang="ru-RU" baseline="0" dirty="0" smtClean="0">
                          <a:solidFill>
                            <a:srgbClr val="97F1FB"/>
                          </a:solidFill>
                        </a:rPr>
                        <a:t> цикл</a:t>
                      </a:r>
                      <a:endParaRPr lang="ru-RU" dirty="0">
                        <a:solidFill>
                          <a:srgbClr val="97F1FB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97F1FB"/>
                      </a:solidFill>
                      <a:prstDash val="solid"/>
                    </a:lnT>
                    <a:lnB w="19050" cmpd="sng">
                      <a:solidFill>
                        <a:srgbClr val="97F1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81095"/>
                  </a:ext>
                </a:extLst>
              </a:tr>
              <a:tr h="156901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while</a:t>
                      </a:r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 (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Условие</a:t>
                      </a:r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) </a:t>
                      </a:r>
                      <a:endParaRPr lang="ru-RU" baseline="0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{</a:t>
                      </a:r>
                      <a:endParaRPr lang="ru-RU" baseline="0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   </a:t>
                      </a:r>
                      <a:r>
                        <a:rPr lang="ru-RU" baseline="0" dirty="0" err="1" smtClean="0">
                          <a:solidFill>
                            <a:srgbClr val="F2F2F2"/>
                          </a:solidFill>
                        </a:rPr>
                        <a:t>БлокОпераций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;</a:t>
                      </a:r>
                      <a:endParaRPr lang="en-US" baseline="0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}</a:t>
                      </a:r>
                      <a:endParaRPr lang="en-US" dirty="0" smtClean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do</a:t>
                      </a:r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{</a:t>
                      </a:r>
                      <a:endParaRPr lang="ru-RU" baseline="0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  </a:t>
                      </a:r>
                      <a:r>
                        <a:rPr lang="ru-RU" baseline="0" dirty="0" err="1" smtClean="0">
                          <a:solidFill>
                            <a:srgbClr val="F2F2F2"/>
                          </a:solidFill>
                        </a:rPr>
                        <a:t>БлокОпераций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;</a:t>
                      </a:r>
                      <a:endParaRPr lang="en-US" baseline="0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}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while (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Условие</a:t>
                      </a:r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)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;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2F2F2"/>
                          </a:solidFill>
                        </a:rPr>
                        <a:t>for</a:t>
                      </a:r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 (</a:t>
                      </a:r>
                      <a:r>
                        <a:rPr lang="ru-RU" sz="1800" b="0" i="0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Инициализация; Условие; Модификация</a:t>
                      </a:r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{</a:t>
                      </a:r>
                      <a:endParaRPr lang="ru-RU" baseline="0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    </a:t>
                      </a:r>
                      <a:r>
                        <a:rPr lang="ru-RU" baseline="0" dirty="0" err="1" smtClean="0">
                          <a:solidFill>
                            <a:srgbClr val="F2F2F2"/>
                          </a:solidFill>
                        </a:rPr>
                        <a:t>БлокОпераций</a:t>
                      </a:r>
                      <a:r>
                        <a:rPr lang="ru-RU" baseline="0" dirty="0" smtClean="0">
                          <a:solidFill>
                            <a:srgbClr val="F2F2F2"/>
                          </a:solidFill>
                        </a:rPr>
                        <a:t>;</a:t>
                      </a:r>
                      <a:endParaRPr lang="en-US" baseline="0" dirty="0" smtClean="0">
                        <a:solidFill>
                          <a:srgbClr val="F2F2F2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2F2F2"/>
                          </a:solidFill>
                        </a:rPr>
                        <a:t>}</a:t>
                      </a:r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89934"/>
                  </a:ext>
                </a:extLst>
              </a:tr>
              <a:tr h="156901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Особенность этого цикла состоит в том, что вполне возможно, что тело цикла не будет выполнено ни разу если в момент первой проверки проверяемое условие окажется ложным.</a:t>
                      </a:r>
                      <a:r>
                        <a:rPr lang="ru-RU" dirty="0" smtClean="0">
                          <a:solidFill>
                            <a:srgbClr val="F2F2F2"/>
                          </a:solidFill>
                        </a:rPr>
                        <a:t/>
                      </a:r>
                      <a:br>
                        <a:rPr lang="ru-RU" dirty="0" smtClean="0">
                          <a:solidFill>
                            <a:srgbClr val="F2F2F2"/>
                          </a:solidFill>
                        </a:rPr>
                      </a:br>
                      <a:endParaRPr lang="en-US" dirty="0" smtClean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mpd="sng">
                      <a:solidFill>
                        <a:srgbClr val="97F1FB"/>
                      </a:solidFill>
                      <a:prstDash val="soli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Использовать цикл лучше в тех случаях, когда должна быть выполнена хотя бы одна итерация, либо когда инициализация объектов, участвующих в проверке условия, происходит внутри тела цикла.</a:t>
                      </a:r>
                    </a:p>
                    <a:p>
                      <a:endParaRPr lang="ru-RU" dirty="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организации такого цикла необходимо осуществить три операции: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Инициализация - присваивание параметру цикла начального значения;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Условие - проверка условия повторения цикла</a:t>
                      </a:r>
                      <a:r>
                        <a:rPr lang="ru-RU" sz="1800" b="0" i="0" kern="1200" baseline="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800" b="0" i="0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сравнение величины параметра с некоторым граничным значением);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rgbClr val="F2F2F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Модификация - изменение значения параметра для следующего прохождения тела цикла.</a:t>
                      </a:r>
                    </a:p>
                  </a:txBody>
                  <a:tcPr>
                    <a:lnL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7F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67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4203354" y="533399"/>
            <a:ext cx="7512396" cy="0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ФУНКЦИИ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037" y="1363701"/>
            <a:ext cx="100774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97F1FB"/>
                </a:solidFill>
              </a:rPr>
              <a:t>Функция</a:t>
            </a:r>
            <a:r>
              <a:rPr lang="ru-RU" dirty="0"/>
              <a:t> </a:t>
            </a:r>
            <a:r>
              <a:rPr lang="ru-RU" dirty="0">
                <a:solidFill>
                  <a:srgbClr val="F2F2F2"/>
                </a:solidFill>
              </a:rPr>
              <a:t>— это </a:t>
            </a:r>
            <a:r>
              <a:rPr lang="ru-RU" dirty="0" smtClean="0">
                <a:solidFill>
                  <a:srgbClr val="F2F2F2"/>
                </a:solidFill>
              </a:rPr>
              <a:t>подпрограмма, </a:t>
            </a:r>
            <a:r>
              <a:rPr lang="ru-RU" dirty="0">
                <a:solidFill>
                  <a:srgbClr val="F2F2F2"/>
                </a:solidFill>
              </a:rPr>
              <a:t>которая может содержаться в основной программе, а может быть создана отдельно (в библиотеке). Каждая функция выполняет в программе определенные действия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r>
              <a:rPr lang="ru-RU" dirty="0">
                <a:solidFill>
                  <a:srgbClr val="F2F2F2"/>
                </a:solidFill>
              </a:rPr>
              <a:t> </a:t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>
                <a:solidFill>
                  <a:srgbClr val="F2F2F2"/>
                </a:solidFill>
              </a:rPr>
              <a:t>Определение функции имеет следующий синтаксис</a:t>
            </a:r>
            <a:r>
              <a:rPr lang="ru-RU" dirty="0" smtClean="0">
                <a:solidFill>
                  <a:srgbClr val="F2F2F2"/>
                </a:solidFill>
              </a:rPr>
              <a:t>:</a:t>
            </a:r>
            <a:br>
              <a:rPr lang="ru-RU" dirty="0" smtClean="0">
                <a:solidFill>
                  <a:srgbClr val="F2F2F2"/>
                </a:solidFill>
              </a:rPr>
            </a:br>
            <a:endParaRPr lang="ru-RU" dirty="0">
              <a:solidFill>
                <a:srgbClr val="F2F2F2"/>
              </a:solidFill>
            </a:endParaRPr>
          </a:p>
          <a:p>
            <a:r>
              <a:rPr lang="ru-RU" dirty="0" err="1">
                <a:solidFill>
                  <a:srgbClr val="97F1FB"/>
                </a:solidFill>
              </a:rPr>
              <a:t>ТипВозвращаемогоЗначения</a:t>
            </a:r>
            <a:r>
              <a:rPr lang="ru-RU" dirty="0">
                <a:solidFill>
                  <a:srgbClr val="97F1FB"/>
                </a:solidFill>
              </a:rPr>
              <a:t> </a:t>
            </a:r>
            <a:r>
              <a:rPr lang="ru-RU" dirty="0" err="1">
                <a:solidFill>
                  <a:srgbClr val="97F1FB"/>
                </a:solidFill>
              </a:rPr>
              <a:t>ИмяФункции</a:t>
            </a:r>
            <a:r>
              <a:rPr lang="ru-RU" dirty="0">
                <a:solidFill>
                  <a:srgbClr val="97F1FB"/>
                </a:solidFill>
              </a:rPr>
              <a:t>(</a:t>
            </a:r>
            <a:r>
              <a:rPr lang="ru-RU" dirty="0" err="1">
                <a:solidFill>
                  <a:srgbClr val="97F1FB"/>
                </a:solidFill>
              </a:rPr>
              <a:t>СписокФормальныхАргументов</a:t>
            </a:r>
            <a:r>
              <a:rPr lang="ru-RU" dirty="0">
                <a:solidFill>
                  <a:srgbClr val="97F1FB"/>
                </a:solidFill>
              </a:rPr>
              <a:t>)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{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 </a:t>
            </a:r>
            <a:r>
              <a:rPr lang="ru-RU" dirty="0" err="1">
                <a:solidFill>
                  <a:srgbClr val="97F1FB"/>
                </a:solidFill>
              </a:rPr>
              <a:t>ТелоФункции</a:t>
            </a:r>
            <a:r>
              <a:rPr lang="ru-RU" dirty="0">
                <a:solidFill>
                  <a:srgbClr val="97F1FB"/>
                </a:solidFill>
              </a:rPr>
              <a:t>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...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  </a:t>
            </a:r>
            <a:r>
              <a:rPr lang="ru-RU" dirty="0" err="1">
                <a:solidFill>
                  <a:srgbClr val="97F1FB"/>
                </a:solidFill>
              </a:rPr>
              <a:t>return</a:t>
            </a:r>
            <a:r>
              <a:rPr lang="ru-RU" dirty="0">
                <a:solidFill>
                  <a:srgbClr val="97F1FB"/>
                </a:solidFill>
              </a:rPr>
              <a:t>(</a:t>
            </a:r>
            <a:r>
              <a:rPr lang="ru-RU" dirty="0" err="1">
                <a:solidFill>
                  <a:srgbClr val="97F1FB"/>
                </a:solidFill>
              </a:rPr>
              <a:t>ВозвращаемоеЗначение</a:t>
            </a:r>
            <a:r>
              <a:rPr lang="ru-RU" dirty="0">
                <a:solidFill>
                  <a:srgbClr val="97F1FB"/>
                </a:solidFill>
              </a:rPr>
              <a:t>);</a:t>
            </a:r>
            <a:br>
              <a:rPr lang="ru-RU" dirty="0">
                <a:solidFill>
                  <a:srgbClr val="97F1FB"/>
                </a:solidFill>
              </a:rPr>
            </a:br>
            <a:r>
              <a:rPr lang="ru-RU" dirty="0">
                <a:solidFill>
                  <a:srgbClr val="97F1FB"/>
                </a:solidFill>
              </a:rPr>
              <a:t>}</a:t>
            </a:r>
            <a:r>
              <a:rPr lang="ru-RU" dirty="0">
                <a:solidFill>
                  <a:srgbClr val="F2F2F2"/>
                </a:solidFill>
              </a:rPr>
              <a:t/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>
                <a:solidFill>
                  <a:srgbClr val="F2F2F2"/>
                </a:solidFill>
              </a:rPr>
              <a:t/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x, 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z)</a:t>
            </a:r>
            <a:b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y;</a:t>
            </a:r>
            <a:b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y=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x+z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ru-RU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62037" y="4656032"/>
            <a:ext cx="9987297" cy="1785982"/>
          </a:xfrm>
          <a:prstGeom prst="rect">
            <a:avLst/>
          </a:prstGeom>
          <a:noFill/>
          <a:ln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28067" y="4317478"/>
            <a:ext cx="6435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>
                <a:solidFill>
                  <a:srgbClr val="F2F2F2"/>
                </a:solidFill>
              </a:rPr>
              <a:t>Пример</a:t>
            </a:r>
            <a:r>
              <a:rPr lang="ru-RU" sz="1600" dirty="0">
                <a:solidFill>
                  <a:srgbClr val="F2F2F2"/>
                </a:solidFill>
              </a:rPr>
              <a:t>: Функция сложения двух вещественных </a:t>
            </a:r>
            <a:r>
              <a:rPr lang="ru-RU" sz="1600" dirty="0" smtClean="0">
                <a:solidFill>
                  <a:srgbClr val="F2F2F2"/>
                </a:solidFill>
              </a:rPr>
              <a:t>чисел.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67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087097" y="2636538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3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Директивы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1087097" y="3982622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Типы данных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1087097" y="1951960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2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Структура программы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087097" y="330079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4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</a:t>
            </a:r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Б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иблиотеки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hlinkClick r:id="rId7" action="ppaction://hlinksldjump"/>
          </p:cNvPr>
          <p:cNvSpPr txBox="1"/>
          <p:nvPr/>
        </p:nvSpPr>
        <p:spPr>
          <a:xfrm>
            <a:off x="1396723" y="5737450"/>
            <a:ext cx="61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.3 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Другие типы данных</a:t>
            </a:r>
          </a:p>
        </p:txBody>
      </p:sp>
      <p:sp>
        <p:nvSpPr>
          <p:cNvPr id="15" name="TextBox 14">
            <a:hlinkClick r:id="rId8" action="ppaction://hlinksldjump"/>
          </p:cNvPr>
          <p:cNvSpPr txBox="1"/>
          <p:nvPr/>
        </p:nvSpPr>
        <p:spPr>
          <a:xfrm>
            <a:off x="1393095" y="5130622"/>
            <a:ext cx="549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.2 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Составные данные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1440720" y="4525971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.1 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Простые данные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hlinkClick r:id="rId10" action="ppaction://hlinksldjump"/>
          </p:cNvPr>
          <p:cNvSpPr txBox="1"/>
          <p:nvPr/>
        </p:nvSpPr>
        <p:spPr>
          <a:xfrm>
            <a:off x="1087097" y="1267382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1.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Введение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1178905" y="2673794"/>
            <a:ext cx="812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8</a:t>
            </a:r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. Операции отношения. Логические операции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1178905" y="1970588"/>
            <a:ext cx="4961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7. Переменные и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константы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1178905" y="1267382"/>
            <a:ext cx="491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Преобразование типов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178905" y="33770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9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Приоритет операций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1178905" y="5486618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12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Функции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1178905" y="4080206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10. Условные операторы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1178905" y="4783412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11. Операторы цикла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ВВЕДЕНИЕ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>
              <a:stCxn id="3" idx="3"/>
            </p:cNvCxnSpPr>
            <p:nvPr/>
          </p:nvCxnSpPr>
          <p:spPr>
            <a:xfrm>
              <a:off x="4301138" y="533399"/>
              <a:ext cx="741461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62037" y="1363701"/>
            <a:ext cx="10077449" cy="471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2F2F2"/>
                </a:solidFill>
              </a:rPr>
              <a:t>Язык </a:t>
            </a:r>
            <a:r>
              <a:rPr lang="ru-RU" dirty="0">
                <a:solidFill>
                  <a:srgbClr val="F2F2F2"/>
                </a:solidFill>
              </a:rPr>
              <a:t>Си, созданный Денисом </a:t>
            </a:r>
            <a:r>
              <a:rPr lang="ru-RU" dirty="0" err="1">
                <a:solidFill>
                  <a:srgbClr val="F2F2F2"/>
                </a:solidFill>
              </a:rPr>
              <a:t>Ритчи</a:t>
            </a:r>
            <a:r>
              <a:rPr lang="ru-RU" dirty="0">
                <a:solidFill>
                  <a:srgbClr val="F2F2F2"/>
                </a:solidFill>
              </a:rPr>
              <a:t> в начале 70-х годов в </a:t>
            </a:r>
            <a:r>
              <a:rPr lang="ru-RU" dirty="0" err="1">
                <a:solidFill>
                  <a:srgbClr val="F2F2F2"/>
                </a:solidFill>
              </a:rPr>
              <a:t>Bell</a:t>
            </a:r>
            <a:r>
              <a:rPr lang="ru-RU" dirty="0">
                <a:solidFill>
                  <a:srgbClr val="F2F2F2"/>
                </a:solidFill>
              </a:rPr>
              <a:t> </a:t>
            </a:r>
            <a:r>
              <a:rPr lang="ru-RU" dirty="0" err="1">
                <a:solidFill>
                  <a:srgbClr val="F2F2F2"/>
                </a:solidFill>
              </a:rPr>
              <a:t>Laboratory</a:t>
            </a:r>
            <a:r>
              <a:rPr lang="ru-RU" dirty="0">
                <a:solidFill>
                  <a:srgbClr val="F2F2F2"/>
                </a:solidFill>
              </a:rPr>
              <a:t> американской корпорации AT&amp;T, является одним из универсальных языков программирования. Язык Си считается языком системного программирования, хотя он удобен и для написания прикладных программ. Среди преимуществ языка Си следует отметить переносимость программ на компьютеры различной архитектуры и из одной операционной системы в другую, лаконичность записи алгоритмов, логическую стройность программ, а также возможность получить программный код, сравнимый по скорости выполнения с программами, написанными на языке ассемблера. Последнее связано с тем, что хотя Си является языком высокого уровня, имеющим полный набор конструкций структурного программирования, он также обладает набором низкоуровневых средств, обеспечивающих доступ к аппаратным средствам компьютера. С 1989 года язык Си регламентируется стандартом Американского института национальных стандартов ANSI С. В настоящее время, кроме стандарта ANSI C разработан международный стандарт ISO C (</a:t>
            </a:r>
            <a:r>
              <a:rPr lang="ru-RU" dirty="0" err="1">
                <a:solidFill>
                  <a:srgbClr val="F2F2F2"/>
                </a:solidFill>
              </a:rPr>
              <a:t>International</a:t>
            </a:r>
            <a:r>
              <a:rPr lang="ru-RU" dirty="0">
                <a:solidFill>
                  <a:srgbClr val="F2F2F2"/>
                </a:solidFill>
              </a:rPr>
              <a:t> </a:t>
            </a:r>
            <a:r>
              <a:rPr lang="ru-RU" dirty="0" err="1">
                <a:solidFill>
                  <a:srgbClr val="F2F2F2"/>
                </a:solidFill>
              </a:rPr>
              <a:t>Standard</a:t>
            </a:r>
            <a:r>
              <a:rPr lang="ru-RU" dirty="0">
                <a:solidFill>
                  <a:srgbClr val="F2F2F2"/>
                </a:solidFill>
              </a:rPr>
              <a:t> </a:t>
            </a:r>
            <a:r>
              <a:rPr lang="ru-RU" dirty="0" err="1">
                <a:solidFill>
                  <a:srgbClr val="F2F2F2"/>
                </a:solidFill>
              </a:rPr>
              <a:t>Organization</a:t>
            </a:r>
            <a:r>
              <a:rPr lang="ru-RU" dirty="0">
                <a:solidFill>
                  <a:srgbClr val="F2F2F2"/>
                </a:solidFill>
              </a:rPr>
              <a:t> C).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273105" y="533399"/>
              <a:ext cx="444264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4633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СТРУКТУРА ПРОГРАММЫ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62037" y="928817"/>
            <a:ext cx="8300165" cy="5755422"/>
            <a:chOff x="447675" y="967454"/>
            <a:chExt cx="8300165" cy="5755422"/>
          </a:xfrm>
        </p:grpSpPr>
        <p:sp>
          <p:nvSpPr>
            <p:cNvPr id="7" name="TextBox 6"/>
            <p:cNvSpPr txBox="1"/>
            <p:nvPr/>
          </p:nvSpPr>
          <p:spPr>
            <a:xfrm>
              <a:off x="447675" y="967454"/>
              <a:ext cx="8196470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ru-RU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ru-RU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//Подключение библиотеки ввода/вывода</a:t>
              </a:r>
            </a:p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ru-RU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define</a:t>
              </a:r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 23 </a:t>
              </a:r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//Объявление константы C = 23</a:t>
              </a:r>
            </a:p>
            <a:p>
              <a:endParaRPr lang="ru-RU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global</a:t>
              </a:r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10; </a:t>
              </a:r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//Объявление глобальной переменной</a:t>
              </a:r>
            </a:p>
            <a:p>
              <a:endParaRPr lang="ru-RU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//Функция суммы двух целых чисел</a:t>
              </a:r>
            </a:p>
            <a:p>
              <a:r>
                <a:rPr lang="en-US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sum(</a:t>
              </a:r>
              <a:r>
                <a:rPr lang="en-US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 </a:t>
              </a:r>
              <a:r>
                <a:rPr lang="en-US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b)</a:t>
              </a:r>
            </a:p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return a + b;</a:t>
              </a:r>
            </a:p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ru-RU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//Точка входа в программу - главная функция</a:t>
              </a:r>
            </a:p>
            <a:p>
              <a:r>
                <a:rPr lang="en-US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main()</a:t>
              </a:r>
            </a:p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local</a:t>
              </a:r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5; </a:t>
              </a:r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//Локальная переменная</a:t>
              </a:r>
            </a:p>
            <a:p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= 3; </a:t>
              </a:r>
              <a:r>
                <a:rPr lang="en-US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Константа типа </a:t>
              </a:r>
              <a:r>
                <a:rPr lang="en-US" sz="1600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6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//Вызов функции и присваивание её результата переменной </a:t>
              </a:r>
              <a:r>
                <a:rPr lang="ru-RU" sz="1600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local</a:t>
              </a:r>
              <a:endParaRPr lang="ru-RU" sz="16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local = sum(global, b);</a:t>
              </a:r>
            </a:p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("%d", </a:t>
              </a:r>
              <a:r>
                <a:rPr lang="ru-RU" sz="1600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local</a:t>
              </a:r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//Вывод результата на экран: 13</a:t>
              </a:r>
            </a:p>
            <a:p>
              <a:endParaRPr lang="ru-RU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//Возврат целочисленного значения перед завершением функции</a:t>
              </a:r>
            </a:p>
            <a:p>
              <a:r>
                <a:rPr lang="en-US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return 0; </a:t>
              </a:r>
            </a:p>
            <a:p>
              <a:r>
                <a:rPr lang="ru-RU" sz="1600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47675" y="967454"/>
              <a:ext cx="8300165" cy="5755422"/>
            </a:xfrm>
            <a:prstGeom prst="rect">
              <a:avLst/>
            </a:prstGeom>
            <a:noFill/>
            <a:ln>
              <a:solidFill>
                <a:srgbClr val="97F1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405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685858" y="533399"/>
              <a:ext cx="702989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28761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ДИРЕКТИВЫ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62037" y="1363701"/>
            <a:ext cx="10077449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7F1FB"/>
                </a:solidFill>
              </a:rPr>
              <a:t>Директивы препроцессора </a:t>
            </a:r>
            <a:r>
              <a:rPr lang="ru-RU" dirty="0">
                <a:solidFill>
                  <a:srgbClr val="F2F2F2"/>
                </a:solidFill>
              </a:rPr>
              <a:t>представляют собой инструкции, записанные в тексте программы на СИ, и выполняемые до трансляции программы</a:t>
            </a:r>
            <a:r>
              <a:rPr lang="ru-RU" dirty="0" smtClean="0">
                <a:solidFill>
                  <a:srgbClr val="F2F2F2"/>
                </a:solidFill>
              </a:rPr>
              <a:t>. </a:t>
            </a:r>
            <a:r>
              <a:rPr lang="ru-RU" dirty="0">
                <a:solidFill>
                  <a:srgbClr val="F2F2F2"/>
                </a:solidFill>
              </a:rPr>
              <a:t>Все директивы препроцессора начинаются со знака #. После директив препроцессора точка с запятой не ставятся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ru-RU" dirty="0" smtClean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97F1FB"/>
                </a:solidFill>
              </a:rPr>
              <a:t>Основные директивы препроцессора: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97F1FB"/>
                </a:solidFill>
              </a:rPr>
              <a:t>#</a:t>
            </a:r>
            <a:r>
              <a:rPr lang="ru-RU" dirty="0" err="1">
                <a:solidFill>
                  <a:srgbClr val="97F1FB"/>
                </a:solidFill>
              </a:rPr>
              <a:t>include</a:t>
            </a:r>
            <a:r>
              <a:rPr lang="ru-RU" dirty="0">
                <a:solidFill>
                  <a:srgbClr val="F2F2F2"/>
                </a:solidFill>
              </a:rPr>
              <a:t> широко используется для включения в программу так называемых заголовочных файлов, содержащих прототипы библиотечных функций, и поэтому большинство программ на СИ начинаются с этой директивы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97F1FB"/>
                </a:solidFill>
              </a:rPr>
              <a:t>#</a:t>
            </a:r>
            <a:r>
              <a:rPr lang="ru-RU" dirty="0" err="1" smtClean="0">
                <a:solidFill>
                  <a:srgbClr val="97F1FB"/>
                </a:solidFill>
              </a:rPr>
              <a:t>define</a:t>
            </a:r>
            <a:r>
              <a:rPr lang="ru-RU" dirty="0">
                <a:solidFill>
                  <a:srgbClr val="97F1FB"/>
                </a:solidFill>
              </a:rPr>
              <a:t> </a:t>
            </a:r>
            <a:r>
              <a:rPr lang="ru-RU" dirty="0">
                <a:solidFill>
                  <a:srgbClr val="F2F2F2"/>
                </a:solidFill>
              </a:rPr>
              <a:t>используется, что бы создать константы.</a:t>
            </a:r>
            <a:endParaRPr lang="ru-RU" dirty="0" smtClean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31" idx="3"/>
            </p:cNvCxnSpPr>
            <p:nvPr/>
          </p:nvCxnSpPr>
          <p:spPr>
            <a:xfrm>
              <a:off x="4963177" y="533399"/>
              <a:ext cx="6752573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09750" y="241011"/>
              <a:ext cx="3153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БИБЛИОТЕКИ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62037" y="1363701"/>
            <a:ext cx="10077449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7F1FB"/>
                </a:solidFill>
              </a:rPr>
              <a:t>Стандартная библиотека языка Си </a:t>
            </a:r>
            <a:r>
              <a:rPr lang="ru-RU" dirty="0">
                <a:solidFill>
                  <a:srgbClr val="F2F2F2"/>
                </a:solidFill>
              </a:rPr>
              <a:t>– это набор отдельных файлов, которые расширяют возможности языка Си. </a:t>
            </a:r>
            <a:endParaRPr lang="ru-RU" dirty="0" smtClean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2F2F2"/>
                </a:solidFill>
              </a:rPr>
              <a:t>Возможности языка Си, </a:t>
            </a:r>
            <a:r>
              <a:rPr lang="ru-RU" dirty="0">
                <a:solidFill>
                  <a:srgbClr val="F2F2F2"/>
                </a:solidFill>
              </a:rPr>
              <a:t>без функций стандартной библиотеки, </a:t>
            </a:r>
            <a:r>
              <a:rPr lang="ru-RU" dirty="0" smtClean="0">
                <a:solidFill>
                  <a:srgbClr val="F2F2F2"/>
                </a:solidFill>
              </a:rPr>
              <a:t>очень ограничены. Не представляется возможным даже </a:t>
            </a:r>
            <a:r>
              <a:rPr lang="ru-RU" dirty="0">
                <a:solidFill>
                  <a:srgbClr val="F2F2F2"/>
                </a:solidFill>
              </a:rPr>
              <a:t>вывести значение переменной на экран. Но благодаря дополнительным модулям (стандартным заголовочным файлам) возможности языка могут быть существенно </a:t>
            </a:r>
            <a:r>
              <a:rPr lang="ru-RU" dirty="0" smtClean="0">
                <a:solidFill>
                  <a:srgbClr val="F2F2F2"/>
                </a:solidFill>
              </a:rPr>
              <a:t>расширены. Библиотеки можно подключать с помощью директивы </a:t>
            </a:r>
            <a:r>
              <a:rPr lang="en-US" dirty="0" smtClean="0">
                <a:solidFill>
                  <a:srgbClr val="F2F2F2"/>
                </a:solidFill>
              </a:rPr>
              <a:t>#include</a:t>
            </a:r>
            <a:r>
              <a:rPr lang="ru-RU" dirty="0" smtClean="0">
                <a:solidFill>
                  <a:srgbClr val="F2F2F2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2F2F2"/>
                </a:solidFill>
              </a:rPr>
              <a:t>Вот некоторые, </a:t>
            </a:r>
            <a:r>
              <a:rPr lang="ru-RU" b="1" dirty="0" smtClean="0">
                <a:solidFill>
                  <a:srgbClr val="97F1FB"/>
                </a:solidFill>
              </a:rPr>
              <a:t>наиболее практичные: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7F1FB"/>
                </a:solidFill>
              </a:rPr>
              <a:t>&lt;</a:t>
            </a:r>
            <a:r>
              <a:rPr lang="en-US" dirty="0" err="1" smtClean="0">
                <a:solidFill>
                  <a:srgbClr val="97F1FB"/>
                </a:solidFill>
              </a:rPr>
              <a:t>stdio.h</a:t>
            </a:r>
            <a:r>
              <a:rPr lang="en-US" dirty="0" smtClean="0">
                <a:solidFill>
                  <a:srgbClr val="97F1FB"/>
                </a:solidFill>
              </a:rPr>
              <a:t>&gt;</a:t>
            </a:r>
            <a:r>
              <a:rPr lang="ru-RU" dirty="0" smtClean="0">
                <a:solidFill>
                  <a:srgbClr val="97F1FB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//Осуществляет ввод и вывод на экран</a:t>
            </a: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7F1FB"/>
                </a:solidFill>
              </a:rPr>
              <a:t>&lt;</a:t>
            </a:r>
            <a:r>
              <a:rPr lang="en-US" dirty="0" err="1" smtClean="0">
                <a:solidFill>
                  <a:srgbClr val="97F1FB"/>
                </a:solidFill>
              </a:rPr>
              <a:t>math.h</a:t>
            </a:r>
            <a:r>
              <a:rPr lang="en-US" dirty="0" smtClean="0">
                <a:solidFill>
                  <a:srgbClr val="97F1FB"/>
                </a:solidFill>
              </a:rPr>
              <a:t>&gt;</a:t>
            </a:r>
            <a:r>
              <a:rPr lang="ru-RU" dirty="0" smtClean="0">
                <a:solidFill>
                  <a:srgbClr val="97F1FB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//Для вычисления основных математических функций</a:t>
            </a:r>
            <a:endParaRPr lang="en-US" dirty="0" smtClean="0">
              <a:solidFill>
                <a:srgbClr val="F2F2F2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7F1FB"/>
                </a:solidFill>
              </a:rPr>
              <a:t>&lt;</a:t>
            </a:r>
            <a:r>
              <a:rPr lang="en-US" dirty="0" err="1" smtClean="0">
                <a:solidFill>
                  <a:srgbClr val="97F1FB"/>
                </a:solidFill>
              </a:rPr>
              <a:t>string.h</a:t>
            </a:r>
            <a:r>
              <a:rPr lang="en-US" dirty="0" smtClean="0">
                <a:solidFill>
                  <a:srgbClr val="97F1FB"/>
                </a:solidFill>
              </a:rPr>
              <a:t>&gt;</a:t>
            </a:r>
            <a:r>
              <a:rPr lang="ru-RU" dirty="0" smtClean="0">
                <a:solidFill>
                  <a:srgbClr val="97F1FB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//Позволяет работать с различными видами строк</a:t>
            </a:r>
            <a:endParaRPr lang="en-US" dirty="0" smtClean="0">
              <a:solidFill>
                <a:srgbClr val="F2F2F2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7F1FB"/>
                </a:solidFill>
              </a:rPr>
              <a:t>&lt;</a:t>
            </a:r>
            <a:r>
              <a:rPr lang="en-US" dirty="0" err="1" smtClean="0">
                <a:solidFill>
                  <a:srgbClr val="97F1FB"/>
                </a:solidFill>
              </a:rPr>
              <a:t>time.h</a:t>
            </a:r>
            <a:r>
              <a:rPr lang="en-US" dirty="0" smtClean="0">
                <a:solidFill>
                  <a:srgbClr val="97F1FB"/>
                </a:solidFill>
              </a:rPr>
              <a:t>&gt;</a:t>
            </a:r>
            <a:r>
              <a:rPr lang="ru-RU" dirty="0" smtClean="0">
                <a:solidFill>
                  <a:srgbClr val="97F1FB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//Для конвертации между различными форматами даты и времени</a:t>
            </a:r>
            <a:endParaRPr lang="en-US" dirty="0" smtClean="0">
              <a:solidFill>
                <a:srgbClr val="F2F2F2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7F1FB"/>
                </a:solidFill>
              </a:rPr>
              <a:t>&lt;</a:t>
            </a:r>
            <a:r>
              <a:rPr lang="en-US" dirty="0" err="1" smtClean="0">
                <a:solidFill>
                  <a:srgbClr val="97F1FB"/>
                </a:solidFill>
              </a:rPr>
              <a:t>locale.h</a:t>
            </a:r>
            <a:r>
              <a:rPr lang="en-US" dirty="0" smtClean="0">
                <a:solidFill>
                  <a:srgbClr val="97F1FB"/>
                </a:solidFill>
              </a:rPr>
              <a:t>&gt;</a:t>
            </a:r>
            <a:r>
              <a:rPr lang="ru-RU" dirty="0" smtClean="0">
                <a:solidFill>
                  <a:srgbClr val="97F1FB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//Используется для задач, связанных с локализацией</a:t>
            </a:r>
            <a:endParaRPr lang="en-US" dirty="0" smtClean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5444078" y="533399"/>
              <a:ext cx="627167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6343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ТИПЫ ДАННЫХ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2037" y="1363701"/>
            <a:ext cx="10077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97F1FB"/>
                </a:solidFill>
              </a:rPr>
              <a:t>Тип данных</a:t>
            </a:r>
            <a:r>
              <a:rPr lang="ru-RU" dirty="0">
                <a:solidFill>
                  <a:srgbClr val="F2F2F2"/>
                </a:solidFill>
              </a:rPr>
              <a:t> определяет множество значений, набор операций, которые можно применять к таким значениям и способ реализации хранения значений и выполнения операций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  <a:p>
            <a:r>
              <a:rPr lang="ru-RU" dirty="0">
                <a:solidFill>
                  <a:srgbClr val="F2F2F2"/>
                </a:solidFill>
              </a:rPr>
              <a:t/>
            </a:r>
            <a:br>
              <a:rPr lang="ru-RU" dirty="0">
                <a:solidFill>
                  <a:srgbClr val="F2F2F2"/>
                </a:solidFill>
              </a:rPr>
            </a:br>
            <a:r>
              <a:rPr lang="ru-RU" dirty="0">
                <a:solidFill>
                  <a:srgbClr val="F2F2F2"/>
                </a:solidFill>
              </a:rPr>
              <a:t>Различают </a:t>
            </a:r>
            <a:r>
              <a:rPr lang="ru-RU" dirty="0" smtClean="0">
                <a:solidFill>
                  <a:srgbClr val="F2F2F2"/>
                </a:solidFill>
              </a:rPr>
              <a:t>следующие </a:t>
            </a:r>
            <a:r>
              <a:rPr lang="ru-RU" dirty="0">
                <a:solidFill>
                  <a:srgbClr val="F2F2F2"/>
                </a:solidFill>
              </a:rPr>
              <a:t>типы </a:t>
            </a:r>
            <a:r>
              <a:rPr lang="ru-RU" dirty="0" smtClean="0">
                <a:solidFill>
                  <a:srgbClr val="F2F2F2"/>
                </a:solidFill>
              </a:rPr>
              <a:t>данных</a:t>
            </a:r>
            <a:r>
              <a:rPr lang="ru-RU" dirty="0">
                <a:solidFill>
                  <a:srgbClr val="F2F2F2"/>
                </a:solidFill>
              </a:rPr>
              <a:t>:</a:t>
            </a:r>
            <a:endParaRPr lang="en-US" dirty="0" smtClean="0">
              <a:solidFill>
                <a:srgbClr val="F2F2F2"/>
              </a:solidFill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1062037" y="3130699"/>
            <a:ext cx="10077449" cy="1477328"/>
            <a:chOff x="1062037" y="2849305"/>
            <a:chExt cx="10077449" cy="1477328"/>
          </a:xfrm>
        </p:grpSpPr>
        <p:sp>
          <p:nvSpPr>
            <p:cNvPr id="11" name="TextBox 10"/>
            <p:cNvSpPr txBox="1"/>
            <p:nvPr/>
          </p:nvSpPr>
          <p:spPr>
            <a:xfrm>
              <a:off x="1062037" y="2849305"/>
              <a:ext cx="32712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97F1FB"/>
                  </a:solidFill>
                </a:rPr>
                <a:t>Простые </a:t>
              </a:r>
              <a:r>
                <a:rPr lang="ru-RU" b="1" dirty="0" smtClean="0">
                  <a:solidFill>
                    <a:srgbClr val="97F1FB"/>
                  </a:solidFill>
                </a:rPr>
                <a:t>данные:</a:t>
              </a:r>
              <a:endParaRPr lang="ru-RU" dirty="0">
                <a:solidFill>
                  <a:srgbClr val="F2F2F2"/>
                </a:solidFill>
              </a:endParaRPr>
            </a:p>
            <a:p>
              <a:r>
                <a:rPr lang="ru-RU" dirty="0" smtClean="0">
                  <a:solidFill>
                    <a:srgbClr val="F2F2F2"/>
                  </a:solidFill>
                </a:rPr>
                <a:t>целочисленные</a:t>
              </a:r>
              <a:r>
                <a:rPr lang="ru-RU" dirty="0">
                  <a:solidFill>
                    <a:srgbClr val="F2F2F2"/>
                  </a:solidFill>
                </a:rPr>
                <a:t>,</a:t>
              </a:r>
            </a:p>
            <a:p>
              <a:r>
                <a:rPr lang="ru-RU" dirty="0">
                  <a:solidFill>
                    <a:srgbClr val="F2F2F2"/>
                  </a:solidFill>
                </a:rPr>
                <a:t>вещественные,</a:t>
              </a:r>
            </a:p>
            <a:p>
              <a:r>
                <a:rPr lang="ru-RU" dirty="0">
                  <a:solidFill>
                    <a:srgbClr val="F2F2F2"/>
                  </a:solidFill>
                </a:rPr>
                <a:t>символьные</a:t>
              </a:r>
            </a:p>
            <a:p>
              <a:r>
                <a:rPr lang="ru-RU" dirty="0">
                  <a:solidFill>
                    <a:srgbClr val="F2F2F2"/>
                  </a:solidFill>
                </a:rPr>
                <a:t>логические.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5144" y="2849305"/>
              <a:ext cx="32712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ru-RU" b="1" dirty="0" smtClean="0">
                  <a:solidFill>
                    <a:srgbClr val="97F1FB"/>
                  </a:solidFill>
                </a:rPr>
                <a:t>Составные данные:</a:t>
              </a:r>
              <a:endParaRPr lang="ru-RU" b="1" dirty="0">
                <a:solidFill>
                  <a:srgbClr val="F2F2F2"/>
                </a:solidFill>
              </a:endParaRPr>
            </a:p>
            <a:p>
              <a:r>
                <a:rPr lang="ru-RU" dirty="0">
                  <a:solidFill>
                    <a:srgbClr val="F2F2F2"/>
                  </a:solidFill>
                </a:rPr>
                <a:t>м</a:t>
              </a:r>
              <a:r>
                <a:rPr lang="ru-RU" dirty="0" smtClean="0">
                  <a:solidFill>
                    <a:srgbClr val="F2F2F2"/>
                  </a:solidFill>
                </a:rPr>
                <a:t>ассив,</a:t>
              </a:r>
              <a:endParaRPr lang="ru-RU" dirty="0">
                <a:solidFill>
                  <a:srgbClr val="F2F2F2"/>
                </a:solidFill>
              </a:endParaRPr>
            </a:p>
            <a:p>
              <a:r>
                <a:rPr lang="ru-RU" dirty="0" smtClean="0">
                  <a:solidFill>
                    <a:srgbClr val="F2F2F2"/>
                  </a:solidFill>
                </a:rPr>
                <a:t>строковый </a:t>
              </a:r>
              <a:r>
                <a:rPr lang="ru-RU" dirty="0">
                  <a:solidFill>
                    <a:srgbClr val="F2F2F2"/>
                  </a:solidFill>
                </a:rPr>
                <a:t>тип </a:t>
              </a:r>
              <a:r>
                <a:rPr lang="ru-RU" dirty="0" smtClean="0">
                  <a:solidFill>
                    <a:srgbClr val="F2F2F2"/>
                  </a:solidFill>
                </a:rPr>
                <a:t>,</a:t>
              </a:r>
              <a:endParaRPr lang="ru-RU" dirty="0">
                <a:solidFill>
                  <a:srgbClr val="F2F2F2"/>
                </a:solidFill>
              </a:endParaRPr>
            </a:p>
            <a:p>
              <a:r>
                <a:rPr lang="ru-RU" dirty="0" smtClean="0">
                  <a:solidFill>
                    <a:srgbClr val="F2F2F2"/>
                  </a:solidFill>
                </a:rPr>
                <a:t>структура.</a:t>
              </a:r>
              <a:endParaRPr lang="ru-RU" dirty="0">
                <a:solidFill>
                  <a:srgbClr val="F2F2F2"/>
                </a:solidFill>
              </a:endParaRPr>
            </a:p>
            <a:p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68252" y="2849305"/>
              <a:ext cx="3271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ru-RU" b="1" dirty="0">
                  <a:solidFill>
                    <a:srgbClr val="97F1FB"/>
                  </a:solidFill>
                </a:rPr>
                <a:t>Другие типы </a:t>
              </a:r>
              <a:r>
                <a:rPr lang="ru-RU" b="1" dirty="0" smtClean="0">
                  <a:solidFill>
                    <a:srgbClr val="97F1FB"/>
                  </a:solidFill>
                </a:rPr>
                <a:t>данных:</a:t>
              </a:r>
              <a:endParaRPr lang="ru-RU" b="1" dirty="0">
                <a:solidFill>
                  <a:srgbClr val="F2F2F2"/>
                </a:solidFill>
              </a:endParaRPr>
            </a:p>
            <a:p>
              <a:r>
                <a:rPr lang="ru-RU" dirty="0" smtClean="0">
                  <a:solidFill>
                    <a:srgbClr val="F2F2F2"/>
                  </a:solidFill>
                </a:rPr>
                <a:t>указатель.</a:t>
              </a:r>
              <a:endParaRPr lang="ru-RU" dirty="0">
                <a:solidFill>
                  <a:srgbClr val="F2F2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6070853" y="533399"/>
              <a:ext cx="564489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261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ПРОСТЫЕ ДАННЫЕ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32128" y="948690"/>
            <a:ext cx="100774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ru-RU" b="1" dirty="0" smtClean="0">
                <a:solidFill>
                  <a:srgbClr val="97F1FB"/>
                </a:solidFill>
              </a:rPr>
              <a:t>Целочисленные данные </a:t>
            </a:r>
            <a:r>
              <a:rPr lang="ru-RU" dirty="0" smtClean="0">
                <a:solidFill>
                  <a:srgbClr val="F2F2F2"/>
                </a:solidFill>
              </a:rPr>
              <a:t>могут быть представлены в знаковой и </a:t>
            </a:r>
            <a:r>
              <a:rPr lang="ru-RU" dirty="0" err="1" smtClean="0">
                <a:solidFill>
                  <a:srgbClr val="F2F2F2"/>
                </a:solidFill>
              </a:rPr>
              <a:t>беззнаковой</a:t>
            </a:r>
            <a:r>
              <a:rPr lang="ru-RU" dirty="0" smtClean="0">
                <a:solidFill>
                  <a:srgbClr val="F2F2F2"/>
                </a:solidFill>
              </a:rPr>
              <a:t> форме.</a:t>
            </a:r>
            <a:br>
              <a:rPr lang="ru-RU" dirty="0" smtClean="0">
                <a:solidFill>
                  <a:srgbClr val="F2F2F2"/>
                </a:solidFill>
              </a:rPr>
            </a:br>
            <a:r>
              <a:rPr lang="ru-RU" dirty="0" smtClean="0">
                <a:solidFill>
                  <a:srgbClr val="F2F2F2"/>
                </a:solidFill>
              </a:rPr>
              <a:t>Основные типы и размеры целочисленных данных:</a:t>
            </a:r>
          </a:p>
          <a:p>
            <a:pPr marL="285750" indent="-285750"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2F2F2"/>
                </a:solidFill>
              </a:rPr>
              <a:t>short </a:t>
            </a:r>
            <a:r>
              <a:rPr lang="en-US" dirty="0" err="1" smtClean="0">
                <a:solidFill>
                  <a:srgbClr val="F2F2F2"/>
                </a:solidFill>
              </a:rPr>
              <a:t>int</a:t>
            </a:r>
            <a:r>
              <a:rPr lang="en-US" dirty="0" smtClean="0">
                <a:solidFill>
                  <a:srgbClr val="F2F2F2"/>
                </a:solidFill>
              </a:rPr>
              <a:t> (</a:t>
            </a:r>
            <a:r>
              <a:rPr lang="ru-RU" dirty="0" smtClean="0">
                <a:solidFill>
                  <a:srgbClr val="F2F2F2"/>
                </a:solidFill>
              </a:rPr>
              <a:t>2 байта</a:t>
            </a:r>
            <a:r>
              <a:rPr lang="en-US" dirty="0" smtClean="0">
                <a:solidFill>
                  <a:srgbClr val="F2F2F2"/>
                </a:solidFill>
              </a:rPr>
              <a:t>)</a:t>
            </a:r>
          </a:p>
          <a:p>
            <a:pPr marL="285750" indent="-285750"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2F2F2"/>
                </a:solidFill>
              </a:rPr>
              <a:t>i</a:t>
            </a:r>
            <a:r>
              <a:rPr lang="en-US" dirty="0" err="1" smtClean="0">
                <a:solidFill>
                  <a:srgbClr val="F2F2F2"/>
                </a:solidFill>
              </a:rPr>
              <a:t>nt</a:t>
            </a:r>
            <a:r>
              <a:rPr lang="en-US" dirty="0" smtClean="0">
                <a:solidFill>
                  <a:srgbClr val="F2F2F2"/>
                </a:solidFill>
              </a:rPr>
              <a:t> (</a:t>
            </a:r>
            <a:r>
              <a:rPr lang="ru-RU" dirty="0" smtClean="0">
                <a:solidFill>
                  <a:srgbClr val="F2F2F2"/>
                </a:solidFill>
              </a:rPr>
              <a:t>4 байта</a:t>
            </a:r>
            <a:r>
              <a:rPr lang="en-US" dirty="0" smtClean="0">
                <a:solidFill>
                  <a:srgbClr val="F2F2F2"/>
                </a:solidFill>
              </a:rPr>
              <a:t>)</a:t>
            </a:r>
          </a:p>
          <a:p>
            <a:pPr marL="285750" indent="-285750"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F2F2"/>
                </a:solidFill>
              </a:rPr>
              <a:t>l</a:t>
            </a:r>
            <a:r>
              <a:rPr lang="en-US" dirty="0" smtClean="0">
                <a:solidFill>
                  <a:srgbClr val="F2F2F2"/>
                </a:solidFill>
              </a:rPr>
              <a:t>ong </a:t>
            </a:r>
            <a:r>
              <a:rPr lang="en-US" dirty="0" err="1" smtClean="0">
                <a:solidFill>
                  <a:srgbClr val="F2F2F2"/>
                </a:solidFill>
              </a:rPr>
              <a:t>int</a:t>
            </a:r>
            <a:r>
              <a:rPr lang="en-US" dirty="0" smtClean="0">
                <a:solidFill>
                  <a:srgbClr val="F2F2F2"/>
                </a:solidFill>
              </a:rPr>
              <a:t> (</a:t>
            </a:r>
            <a:r>
              <a:rPr lang="ru-RU" dirty="0" smtClean="0">
                <a:solidFill>
                  <a:srgbClr val="F2F2F2"/>
                </a:solidFill>
              </a:rPr>
              <a:t>8 байт</a:t>
            </a:r>
            <a:r>
              <a:rPr lang="en-US" dirty="0" smtClean="0">
                <a:solidFill>
                  <a:srgbClr val="F2F2F2"/>
                </a:solidFill>
              </a:rPr>
              <a:t>)</a:t>
            </a:r>
            <a:endParaRPr lang="ru-RU" dirty="0" smtClean="0">
              <a:solidFill>
                <a:srgbClr val="F2F2F2"/>
              </a:solidFill>
            </a:endParaRPr>
          </a:p>
          <a:p>
            <a:pPr marL="285750" indent="-285750">
              <a:buClr>
                <a:srgbClr val="97F1FB"/>
              </a:buClr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2F2F2"/>
              </a:solidFill>
            </a:endParaRPr>
          </a:p>
          <a:p>
            <a:r>
              <a:rPr lang="ru-RU" b="1" dirty="0">
                <a:solidFill>
                  <a:srgbClr val="97F1FB"/>
                </a:solidFill>
              </a:rPr>
              <a:t>Вещественный тип</a:t>
            </a:r>
            <a:r>
              <a:rPr lang="ru-RU" dirty="0">
                <a:solidFill>
                  <a:srgbClr val="F2F2F2"/>
                </a:solidFill>
              </a:rPr>
              <a:t> предназначен для представления действительных чисел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</a:p>
          <a:p>
            <a:r>
              <a:rPr lang="ru-RU" dirty="0">
                <a:solidFill>
                  <a:srgbClr val="F2F2F2"/>
                </a:solidFill>
              </a:rPr>
              <a:t>Различают три основных типа представления вещественных чисел в языке Си</a:t>
            </a:r>
            <a:r>
              <a:rPr lang="ru-RU" dirty="0" smtClean="0">
                <a:solidFill>
                  <a:srgbClr val="F2F2F2"/>
                </a:solidFill>
              </a:rPr>
              <a:t>:</a:t>
            </a:r>
          </a:p>
          <a:p>
            <a:pPr marL="285750" indent="-285750"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F2F2"/>
                </a:solidFill>
              </a:rPr>
              <a:t>f</a:t>
            </a:r>
            <a:r>
              <a:rPr lang="en-US" dirty="0" smtClean="0">
                <a:solidFill>
                  <a:srgbClr val="F2F2F2"/>
                </a:solidFill>
              </a:rPr>
              <a:t>loat (4 </a:t>
            </a:r>
            <a:r>
              <a:rPr lang="ru-RU" dirty="0" smtClean="0">
                <a:solidFill>
                  <a:srgbClr val="F2F2F2"/>
                </a:solidFill>
              </a:rPr>
              <a:t>байта</a:t>
            </a:r>
            <a:r>
              <a:rPr lang="en-US" dirty="0" smtClean="0">
                <a:solidFill>
                  <a:srgbClr val="F2F2F2"/>
                </a:solidFill>
              </a:rPr>
              <a:t>)</a:t>
            </a:r>
            <a:endParaRPr lang="ru-RU" dirty="0" smtClean="0">
              <a:solidFill>
                <a:srgbClr val="F2F2F2"/>
              </a:solidFill>
            </a:endParaRPr>
          </a:p>
          <a:p>
            <a:pPr marL="285750" indent="-285750"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2F2F2"/>
                </a:solidFill>
              </a:rPr>
              <a:t>double</a:t>
            </a:r>
            <a:r>
              <a:rPr lang="ru-RU" dirty="0" smtClean="0">
                <a:solidFill>
                  <a:srgbClr val="F2F2F2"/>
                </a:solidFill>
              </a:rPr>
              <a:t> (8 байт)</a:t>
            </a:r>
          </a:p>
          <a:p>
            <a:pPr marL="285750" indent="-285750">
              <a:buClr>
                <a:srgbClr val="97F1F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F2F2"/>
                </a:solidFill>
              </a:rPr>
              <a:t>l</a:t>
            </a:r>
            <a:r>
              <a:rPr lang="en-US" dirty="0" smtClean="0">
                <a:solidFill>
                  <a:srgbClr val="F2F2F2"/>
                </a:solidFill>
              </a:rPr>
              <a:t>ong double</a:t>
            </a:r>
            <a:r>
              <a:rPr lang="ru-RU" dirty="0" smtClean="0">
                <a:solidFill>
                  <a:srgbClr val="F2F2F2"/>
                </a:solidFill>
              </a:rPr>
              <a:t> (16 байт)</a:t>
            </a:r>
          </a:p>
          <a:p>
            <a:endParaRPr lang="ru-RU" dirty="0">
              <a:solidFill>
                <a:srgbClr val="F2F2F2"/>
              </a:solidFill>
            </a:endParaRPr>
          </a:p>
          <a:p>
            <a:pPr fontAlgn="ctr"/>
            <a:r>
              <a:rPr lang="ru-RU" b="1" dirty="0">
                <a:solidFill>
                  <a:srgbClr val="97F1FB"/>
                </a:solidFill>
              </a:rPr>
              <a:t>Символьный </a:t>
            </a:r>
            <a:r>
              <a:rPr lang="ru-RU" b="1" dirty="0" smtClean="0">
                <a:solidFill>
                  <a:srgbClr val="97F1FB"/>
                </a:solidFill>
              </a:rPr>
              <a:t>тип </a:t>
            </a:r>
            <a:r>
              <a:rPr lang="ru-RU" dirty="0" smtClean="0">
                <a:solidFill>
                  <a:srgbClr val="F2F2F2"/>
                </a:solidFill>
              </a:rPr>
              <a:t>хранит </a:t>
            </a:r>
            <a:r>
              <a:rPr lang="ru-RU" dirty="0">
                <a:solidFill>
                  <a:srgbClr val="F2F2F2"/>
                </a:solidFill>
              </a:rPr>
              <a:t>код символа и используется для отображения символов в различных кодировках. </a:t>
            </a:r>
            <a:r>
              <a:rPr lang="ru-RU" dirty="0" smtClean="0">
                <a:solidFill>
                  <a:srgbClr val="F2F2F2"/>
                </a:solidFill>
              </a:rPr>
              <a:t>Символьные данные задаются в кодах и по сути представляют собой целочисленные значения. Для </a:t>
            </a:r>
            <a:r>
              <a:rPr lang="ru-RU" dirty="0">
                <a:solidFill>
                  <a:srgbClr val="F2F2F2"/>
                </a:solidFill>
              </a:rPr>
              <a:t>хранения кодов символов в языке Си используется тип </a:t>
            </a:r>
            <a:r>
              <a:rPr lang="ru-RU" dirty="0" err="1" smtClean="0">
                <a:solidFill>
                  <a:srgbClr val="F2F2F2"/>
                </a:solidFill>
              </a:rPr>
              <a:t>char</a:t>
            </a:r>
            <a:r>
              <a:rPr lang="en-US" dirty="0" smtClean="0">
                <a:solidFill>
                  <a:srgbClr val="F2F2F2"/>
                </a:solidFill>
              </a:rPr>
              <a:t> (1 </a:t>
            </a:r>
            <a:r>
              <a:rPr lang="ru-RU" dirty="0" smtClean="0">
                <a:solidFill>
                  <a:srgbClr val="F2F2F2"/>
                </a:solidFill>
              </a:rPr>
              <a:t>байт</a:t>
            </a:r>
            <a:r>
              <a:rPr lang="en-US" dirty="0" smtClean="0">
                <a:solidFill>
                  <a:srgbClr val="F2F2F2"/>
                </a:solidFill>
              </a:rPr>
              <a:t>)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  <a:p>
            <a:endParaRPr lang="ru-RU" dirty="0">
              <a:solidFill>
                <a:srgbClr val="F2F2F2"/>
              </a:solidFill>
            </a:endParaRPr>
          </a:p>
          <a:p>
            <a:pPr fontAlgn="ctr"/>
            <a:r>
              <a:rPr lang="ru-RU" b="1" dirty="0">
                <a:solidFill>
                  <a:srgbClr val="97F1FB"/>
                </a:solidFill>
              </a:rPr>
              <a:t>Логический </a:t>
            </a:r>
            <a:r>
              <a:rPr lang="ru-RU" b="1" dirty="0" smtClean="0">
                <a:solidFill>
                  <a:srgbClr val="97F1FB"/>
                </a:solidFill>
              </a:rPr>
              <a:t>тип </a:t>
            </a:r>
            <a:r>
              <a:rPr lang="ru-RU" dirty="0" smtClean="0">
                <a:solidFill>
                  <a:srgbClr val="F2F2F2"/>
                </a:solidFill>
              </a:rPr>
              <a:t>применяется </a:t>
            </a:r>
            <a:r>
              <a:rPr lang="ru-RU" dirty="0">
                <a:solidFill>
                  <a:srgbClr val="F2F2F2"/>
                </a:solidFill>
              </a:rPr>
              <a:t>в логических операциях, используется при алгоритмических проверках условий и в циклах и имеет два </a:t>
            </a:r>
            <a:r>
              <a:rPr lang="ru-RU" dirty="0" smtClean="0">
                <a:solidFill>
                  <a:srgbClr val="F2F2F2"/>
                </a:solidFill>
              </a:rPr>
              <a:t>значения:</a:t>
            </a:r>
            <a:r>
              <a:rPr lang="ru-RU" dirty="0">
                <a:solidFill>
                  <a:srgbClr val="F2F2F2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истина — </a:t>
            </a:r>
            <a:r>
              <a:rPr lang="ru-RU" dirty="0" err="1" smtClean="0">
                <a:solidFill>
                  <a:srgbClr val="F2F2F2"/>
                </a:solidFill>
              </a:rPr>
              <a:t>true</a:t>
            </a:r>
            <a:endParaRPr lang="ru-RU" dirty="0" smtClean="0">
              <a:solidFill>
                <a:srgbClr val="F2F2F2"/>
              </a:solidFill>
            </a:endParaRPr>
          </a:p>
          <a:p>
            <a:r>
              <a:rPr lang="ru-RU" dirty="0" smtClean="0">
                <a:solidFill>
                  <a:srgbClr val="F2F2F2"/>
                </a:solidFill>
              </a:rPr>
              <a:t>ложь — </a:t>
            </a:r>
            <a:r>
              <a:rPr lang="ru-RU" dirty="0" err="1" smtClean="0">
                <a:solidFill>
                  <a:srgbClr val="F2F2F2"/>
                </a:solidFill>
              </a:rPr>
              <a:t>false</a:t>
            </a:r>
            <a:r>
              <a:rPr lang="ru-RU" dirty="0" smtClean="0">
                <a:solidFill>
                  <a:srgbClr val="F2F2F2"/>
                </a:solidFill>
              </a:rPr>
              <a:t>. Для хранения используется тип </a:t>
            </a:r>
            <a:r>
              <a:rPr lang="en-US" dirty="0" smtClean="0">
                <a:solidFill>
                  <a:srgbClr val="F2F2F2"/>
                </a:solidFill>
              </a:rPr>
              <a:t>bool </a:t>
            </a:r>
            <a:r>
              <a:rPr lang="ru-RU" dirty="0" smtClean="0">
                <a:solidFill>
                  <a:srgbClr val="F2F2F2"/>
                </a:solidFill>
              </a:rPr>
              <a:t>(1 байт).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3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857</Words>
  <Application>Microsoft Office PowerPoint</Application>
  <PresentationFormat>Широкоэкранный</PresentationFormat>
  <Paragraphs>234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Georgia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Sardina admina</cp:lastModifiedBy>
  <cp:revision>114</cp:revision>
  <dcterms:created xsi:type="dcterms:W3CDTF">2020-03-15T10:58:50Z</dcterms:created>
  <dcterms:modified xsi:type="dcterms:W3CDTF">2020-04-08T20:47:03Z</dcterms:modified>
</cp:coreProperties>
</file>