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4" r:id="rId3"/>
    <p:sldId id="275" r:id="rId4"/>
    <p:sldId id="276" r:id="rId5"/>
    <p:sldId id="287" r:id="rId6"/>
    <p:sldId id="266" r:id="rId7"/>
    <p:sldId id="282" r:id="rId8"/>
    <p:sldId id="283" r:id="rId9"/>
    <p:sldId id="259" r:id="rId10"/>
    <p:sldId id="260" r:id="rId11"/>
    <p:sldId id="261" r:id="rId12"/>
    <p:sldId id="284" r:id="rId13"/>
    <p:sldId id="267" r:id="rId14"/>
    <p:sldId id="28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dina admina" initials="Sa" lastIdx="0" clrIdx="0">
    <p:extLst>
      <p:ext uri="{19B8F6BF-5375-455C-9EA6-DF929625EA0E}">
        <p15:presenceInfo xmlns:p15="http://schemas.microsoft.com/office/powerpoint/2012/main" userId="Sardina adm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7F1FB"/>
    <a:srgbClr val="404040"/>
    <a:srgbClr val="424242"/>
    <a:srgbClr val="99E9F9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2A77-133A-4354-AA60-A4B90D006708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DFAA-9648-4DC6-BBD9-6B12AD4C9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3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5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БЛОК-СХЕМЫ АЛГОРИТМОВ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31" idx="3"/>
            </p:cNvCxnSpPr>
            <p:nvPr/>
          </p:nvCxnSpPr>
          <p:spPr>
            <a:xfrm>
              <a:off x="8105063" y="533399"/>
              <a:ext cx="361068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9750" y="241011"/>
              <a:ext cx="629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РАЗВЕТВЛЁННАЯ СТРУКТУРА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62037" y="1363701"/>
            <a:ext cx="1007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7F1FB"/>
                </a:solidFill>
              </a:rPr>
              <a:t>Разветвлённые </a:t>
            </a:r>
            <a:r>
              <a:rPr lang="ru-RU" b="1" dirty="0" smtClean="0">
                <a:solidFill>
                  <a:srgbClr val="97F1FB"/>
                </a:solidFill>
              </a:rPr>
              <a:t>алгоритмы </a:t>
            </a:r>
            <a:r>
              <a:rPr lang="ru-RU" dirty="0">
                <a:solidFill>
                  <a:srgbClr val="F2F2F2"/>
                </a:solidFill>
              </a:rPr>
              <a:t>—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алгоритмы, в которых выполнение той или иной последовательности действий происходит в зависимости от результатов проверки какого-либо условия. </a:t>
            </a:r>
            <a:endParaRPr lang="ru-RU" dirty="0" smtClean="0">
              <a:solidFill>
                <a:srgbClr val="F2F2F2"/>
              </a:solidFill>
            </a:endParaRPr>
          </a:p>
        </p:txBody>
      </p:sp>
      <p:pic>
        <p:nvPicPr>
          <p:cNvPr id="2050" name="Picture 2" descr="https://lh4.googleusercontent.com/-uCdDV4WVGm9QPltxp3zW6yjN1xfVZJqZeAHBwM-mnZ6Iuus50SYfYBNmjHUURq0F1gdaJQhzAGPfH5I_083iiO27cGofTnZGWy0SHB1YEk0NFi46bcJbHD8hmXpSWFmJnvSQTa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5" y="2287031"/>
            <a:ext cx="3579299" cy="40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7663" y="6316481"/>
            <a:ext cx="5244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F2F2F2"/>
                </a:solidFill>
              </a:rPr>
              <a:t>Блок-схема, описывающая </a:t>
            </a:r>
            <a:r>
              <a:rPr lang="ru-RU" sz="1400" dirty="0">
                <a:solidFill>
                  <a:srgbClr val="F2F2F2"/>
                </a:solidFill>
              </a:rPr>
              <a:t>алгоритм нахождения и вывода максимального из трёх введённых </a:t>
            </a:r>
            <a:r>
              <a:rPr lang="ru-RU" sz="1400" dirty="0" smtClean="0">
                <a:solidFill>
                  <a:srgbClr val="F2F2F2"/>
                </a:solidFill>
              </a:rPr>
              <a:t>чисел</a:t>
            </a:r>
            <a:r>
              <a:rPr lang="ru-RU" sz="1400" dirty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749196" y="533399"/>
              <a:ext cx="3966554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9394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ЦИКЛИЧЕСКАЯ СТРУКТУРА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2037" y="1363701"/>
            <a:ext cx="10077449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Циклические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—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это алгоритмы, в которых предусмотрено неоднократное выполнение одной и той же последовательности действий.</a:t>
            </a:r>
            <a:endParaRPr lang="ru-RU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Основные действия цикла:</a:t>
            </a:r>
            <a:endParaRPr lang="ru-RU" dirty="0">
              <a:solidFill>
                <a:srgbClr val="F2F2F2"/>
              </a:solidFill>
            </a:endParaRPr>
          </a:p>
          <a:p>
            <a:pPr marL="285750" indent="-285750" fontAlgn="base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2F2F2"/>
                </a:solidFill>
              </a:rPr>
              <a:t>Начальная инициализация параметров </a:t>
            </a:r>
            <a:r>
              <a:rPr lang="ru-RU" dirty="0" smtClean="0">
                <a:solidFill>
                  <a:srgbClr val="F2F2F2"/>
                </a:solidFill>
              </a:rPr>
              <a:t>цикла;</a:t>
            </a:r>
          </a:p>
          <a:p>
            <a:pPr marL="285750" indent="-285750" fontAlgn="base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2F2F2"/>
                </a:solidFill>
              </a:rPr>
              <a:t>Изменение </a:t>
            </a:r>
            <a:r>
              <a:rPr lang="ru-RU" dirty="0">
                <a:solidFill>
                  <a:srgbClr val="F2F2F2"/>
                </a:solidFill>
              </a:rPr>
              <a:t>значений параметров в конце тела </a:t>
            </a:r>
            <a:r>
              <a:rPr lang="ru-RU" dirty="0" smtClean="0">
                <a:solidFill>
                  <a:srgbClr val="F2F2F2"/>
                </a:solidFill>
              </a:rPr>
              <a:t>цикла;</a:t>
            </a:r>
          </a:p>
          <a:p>
            <a:pPr marL="285750" indent="-285750" fontAlgn="base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2F2F2"/>
                </a:solidFill>
              </a:rPr>
              <a:t>Проверка </a:t>
            </a:r>
            <a:r>
              <a:rPr lang="ru-RU" dirty="0">
                <a:solidFill>
                  <a:srgbClr val="F2F2F2"/>
                </a:solidFill>
              </a:rPr>
              <a:t>условий выполнения (окончания) цикла.</a:t>
            </a:r>
          </a:p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Параметр цикла </a:t>
            </a:r>
            <a:r>
              <a:rPr lang="ru-RU" dirty="0">
                <a:solidFill>
                  <a:srgbClr val="F2F2F2"/>
                </a:solidFill>
              </a:rPr>
              <a:t>—</a:t>
            </a:r>
            <a:r>
              <a:rPr lang="ru-RU" dirty="0" smtClean="0">
                <a:solidFill>
                  <a:srgbClr val="F2F2F2"/>
                </a:solidFill>
              </a:rPr>
              <a:t> это </a:t>
            </a:r>
            <a:r>
              <a:rPr lang="ru-RU" dirty="0">
                <a:solidFill>
                  <a:srgbClr val="F2F2F2"/>
                </a:solidFill>
              </a:rPr>
              <a:t>переменная которая изменяется при повторении цикла</a:t>
            </a:r>
            <a:endParaRPr lang="ru-RU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Существует три формы циклов: 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97F1FB"/>
                </a:solidFill>
              </a:rPr>
              <a:t>Цикл с предусловием.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У</a:t>
            </a:r>
            <a:r>
              <a:rPr lang="ru-RU" dirty="0" smtClean="0">
                <a:solidFill>
                  <a:srgbClr val="F2F2F2"/>
                </a:solidFill>
              </a:rPr>
              <a:t>словие </a:t>
            </a:r>
            <a:r>
              <a:rPr lang="ru-RU" dirty="0">
                <a:solidFill>
                  <a:srgbClr val="F2F2F2"/>
                </a:solidFill>
              </a:rPr>
              <a:t>проверяется до тела </a:t>
            </a:r>
            <a:r>
              <a:rPr lang="ru-RU" dirty="0" smtClean="0">
                <a:solidFill>
                  <a:srgbClr val="F2F2F2"/>
                </a:solidFill>
              </a:rPr>
              <a:t>цикла. Есть вероятность, что тело </a:t>
            </a:r>
            <a:r>
              <a:rPr lang="ru-RU" dirty="0">
                <a:solidFill>
                  <a:srgbClr val="F2F2F2"/>
                </a:solidFill>
              </a:rPr>
              <a:t>цикла </a:t>
            </a:r>
            <a:r>
              <a:rPr lang="ru-RU" dirty="0" smtClean="0">
                <a:solidFill>
                  <a:srgbClr val="F2F2F2"/>
                </a:solidFill>
              </a:rPr>
              <a:t>не выполнится </a:t>
            </a:r>
            <a:r>
              <a:rPr lang="ru-RU" dirty="0">
                <a:solidFill>
                  <a:srgbClr val="F2F2F2"/>
                </a:solidFill>
              </a:rPr>
              <a:t>ни </a:t>
            </a:r>
            <a:r>
              <a:rPr lang="ru-RU" dirty="0" smtClean="0">
                <a:solidFill>
                  <a:srgbClr val="F2F2F2"/>
                </a:solidFill>
              </a:rPr>
              <a:t>разу. 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97F1FB"/>
                </a:solidFill>
              </a:rPr>
              <a:t>Цикл с постусловием. </a:t>
            </a:r>
            <a:r>
              <a:rPr lang="ru-RU" dirty="0">
                <a:solidFill>
                  <a:srgbClr val="F2F2F2"/>
                </a:solidFill>
              </a:rPr>
              <a:t>Условие проверяется после тела цикла. </a:t>
            </a:r>
            <a:r>
              <a:rPr lang="ru-RU" dirty="0" smtClean="0">
                <a:solidFill>
                  <a:srgbClr val="F2F2F2"/>
                </a:solidFill>
              </a:rPr>
              <a:t>Хотя бы один раз тело цикла обязательно выполнится.</a:t>
            </a:r>
            <a:endParaRPr lang="ru-RU" dirty="0" smtClean="0">
              <a:solidFill>
                <a:srgbClr val="97F1FB"/>
              </a:solidFill>
            </a:endParaRPr>
          </a:p>
          <a:p>
            <a:r>
              <a:rPr lang="ru-RU" dirty="0" smtClean="0">
                <a:solidFill>
                  <a:srgbClr val="97F1FB"/>
                </a:solidFill>
              </a:rPr>
              <a:t>Параметрический цикл. </a:t>
            </a:r>
            <a:r>
              <a:rPr lang="ru-RU" dirty="0" smtClean="0">
                <a:solidFill>
                  <a:srgbClr val="F2F2F2"/>
                </a:solidFill>
              </a:rPr>
              <a:t>Это цикл с заранее известным количеством итераций. </a:t>
            </a:r>
            <a:endParaRPr lang="ru-RU" dirty="0">
              <a:solidFill>
                <a:srgbClr val="97F1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749196" y="533399"/>
              <a:ext cx="3966554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9394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ЦИКЛИЧЕСКАЯ СТРУКТУРА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6704"/>
              </p:ext>
            </p:extLst>
          </p:nvPr>
        </p:nvGraphicFramePr>
        <p:xfrm>
          <a:off x="916345" y="1245623"/>
          <a:ext cx="10799405" cy="5206692"/>
        </p:xfrm>
        <a:graphic>
          <a:graphicData uri="http://schemas.openxmlformats.org/drawingml/2006/table">
            <a:tbl>
              <a:tblPr/>
              <a:tblGrid>
                <a:gridCol w="2933328">
                  <a:extLst>
                    <a:ext uri="{9D8B030D-6E8A-4147-A177-3AD203B41FA5}">
                      <a16:colId xmlns:a16="http://schemas.microsoft.com/office/drawing/2014/main" val="665292587"/>
                    </a:ext>
                  </a:extLst>
                </a:gridCol>
                <a:gridCol w="2981129">
                  <a:extLst>
                    <a:ext uri="{9D8B030D-6E8A-4147-A177-3AD203B41FA5}">
                      <a16:colId xmlns:a16="http://schemas.microsoft.com/office/drawing/2014/main" val="785459998"/>
                    </a:ext>
                  </a:extLst>
                </a:gridCol>
                <a:gridCol w="4884948">
                  <a:extLst>
                    <a:ext uri="{9D8B030D-6E8A-4147-A177-3AD203B41FA5}">
                      <a16:colId xmlns:a16="http://schemas.microsoft.com/office/drawing/2014/main" val="3899235409"/>
                    </a:ext>
                  </a:extLst>
                </a:gridCol>
              </a:tblGrid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97F1FB"/>
                          </a:solidFill>
                        </a:rPr>
                        <a:t>Цикл с предусловием</a:t>
                      </a:r>
                      <a:endParaRPr lang="ru-RU" dirty="0">
                        <a:solidFill>
                          <a:srgbClr val="97F1FB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97F1FB"/>
                          </a:solidFill>
                        </a:rPr>
                        <a:t>Цикл с постусловием</a:t>
                      </a:r>
                      <a:endParaRPr lang="ru-RU" dirty="0">
                        <a:solidFill>
                          <a:srgbClr val="97F1FB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97F1FB"/>
                          </a:solidFill>
                        </a:rPr>
                        <a:t>Параметрический</a:t>
                      </a:r>
                      <a:r>
                        <a:rPr lang="ru-RU" baseline="0" dirty="0" smtClean="0">
                          <a:solidFill>
                            <a:srgbClr val="97F1FB"/>
                          </a:solidFill>
                        </a:rPr>
                        <a:t> цикл</a:t>
                      </a:r>
                      <a:endParaRPr lang="ru-RU" dirty="0">
                        <a:solidFill>
                          <a:srgbClr val="97F1FB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81095"/>
                  </a:ext>
                </a:extLst>
              </a:tr>
              <a:tr h="4765724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89934"/>
                  </a:ext>
                </a:extLst>
              </a:tr>
            </a:tbl>
          </a:graphicData>
        </a:graphic>
      </p:graphicFrame>
      <p:pic>
        <p:nvPicPr>
          <p:cNvPr id="3074" name="Picture 2" descr="https://lh4.googleusercontent.com/uIpeIZxwkrRkhPLbbh8UQwlRbCI0-uVxQiqR8f4fVQAl2x6tgX8aI8rK7oXNSwBxm_U6gzqhKAlKWndq1lOrjOGcvCNZNc-LG-5fdup63IaUSfKC2286TajrevtbLHJRXvUow2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9" y="1817103"/>
            <a:ext cx="2010809" cy="44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IMfyoOIVpCJ8nOnWUBYxlUnnJ4qhR7GaNO1I_ZMOYlElKj71wbmkB2WM39Tyc8h2iugYBpbYUrNkXo2Sm7n7xc7hGLNU8cK7LTtFoe_tnEkEV8bkZ3lkpoF5hAAepsLtg5LtV3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44" y="1817103"/>
            <a:ext cx="1920283" cy="44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CiNFVyJqUY1F1i_RmvksdciZEaVcl-MS9y9kc4PP3GRz_zV2fNT6HSCAc75sQWtT-N0NDSVBvTxq2onLkZE_RSMaU5ReoxoLqCmyYrRp3WXpFmZTZnXGUbCVyptLG5xdh5wIkvg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63" y="1817103"/>
            <a:ext cx="3096461" cy="44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120819" y="533399"/>
              <a:ext cx="4594931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311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ИТЕРАЦИОННЫЙ ЦИКЛ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78546" y="1365197"/>
            <a:ext cx="5626249" cy="305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Особенностью </a:t>
            </a:r>
            <a:r>
              <a:rPr lang="ru-RU" b="1" dirty="0">
                <a:solidFill>
                  <a:srgbClr val="97F1FB"/>
                </a:solidFill>
              </a:rPr>
              <a:t>итерационного цикла </a:t>
            </a:r>
            <a:r>
              <a:rPr lang="ru-RU" dirty="0">
                <a:solidFill>
                  <a:srgbClr val="F2F2F2"/>
                </a:solidFill>
              </a:rPr>
              <a:t>является то, что число повторений операторов тела цикла заранее неизвестно. Для его организации используется цикл </a:t>
            </a:r>
            <a:r>
              <a:rPr lang="ru-RU" dirty="0" smtClean="0">
                <a:solidFill>
                  <a:srgbClr val="F2F2F2"/>
                </a:solidFill>
              </a:rPr>
              <a:t>типа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 smtClean="0">
                <a:solidFill>
                  <a:srgbClr val="F2F2F2"/>
                </a:solidFill>
              </a:rPr>
              <a:t>while</a:t>
            </a:r>
            <a:r>
              <a:rPr lang="ru-RU" dirty="0" smtClean="0">
                <a:solidFill>
                  <a:srgbClr val="F2F2F2"/>
                </a:solidFill>
              </a:rPr>
              <a:t>. </a:t>
            </a:r>
            <a:r>
              <a:rPr lang="ru-RU" dirty="0">
                <a:solidFill>
                  <a:srgbClr val="F2F2F2"/>
                </a:solidFill>
              </a:rPr>
              <a:t>Выход из итерационного цикла осуществляется в случае невыполнения данного условия. </a:t>
            </a:r>
            <a:r>
              <a:rPr lang="ru-RU" dirty="0" smtClean="0">
                <a:solidFill>
                  <a:srgbClr val="F2F2F2"/>
                </a:solidFill>
              </a:rPr>
              <a:t>На </a:t>
            </a:r>
            <a:r>
              <a:rPr lang="ru-RU" dirty="0">
                <a:solidFill>
                  <a:srgbClr val="F2F2F2"/>
                </a:solidFill>
              </a:rPr>
              <a:t>каждом шаге вычислений происходит последовательное приближение к искомому результату и проверка условия достижения последнего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4098" name="Picture 2" descr="https://lh4.googleusercontent.com/ypA_Sy9TFGxb0Hwb4pNXIVrCZ0Zo9Nmr0DZiVM3te4HwXK-j-NSBGQ011j6RhkTWUzmA3VlGzftHbWHqwZiUEx_rpCEwa1ywE1wwjoxquTCvI3Phb_YAC2dZC-Hs_Tll0sptV5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27" y="1365197"/>
            <a:ext cx="2056986" cy="47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9041" y="6113155"/>
            <a:ext cx="53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2F2F2"/>
                </a:solidFill>
              </a:rPr>
              <a:t>А</a:t>
            </a:r>
            <a:r>
              <a:rPr lang="ru-RU" sz="1400" dirty="0" smtClean="0">
                <a:solidFill>
                  <a:srgbClr val="F2F2F2"/>
                </a:solidFill>
              </a:rPr>
              <a:t>лгоритм </a:t>
            </a:r>
            <a:r>
              <a:rPr lang="ru-RU" sz="1400" dirty="0">
                <a:solidFill>
                  <a:srgbClr val="F2F2F2"/>
                </a:solidFill>
              </a:rPr>
              <a:t>последовательно считает  сумму всех чисел подряд от 1, до тех пор, пока сумма не превысит 100 и выводит </a:t>
            </a:r>
            <a:r>
              <a:rPr lang="ru-RU" sz="1400" dirty="0" smtClean="0">
                <a:solidFill>
                  <a:srgbClr val="F2F2F2"/>
                </a:solidFill>
              </a:rPr>
              <a:t>её</a:t>
            </a:r>
            <a:r>
              <a:rPr lang="ru-RU" sz="1400" dirty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145413" y="533399"/>
              <a:ext cx="257033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3356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«МОДИФИКАЦИЯ» И «РЕШЕНИЕ»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54856" y="1283541"/>
            <a:ext cx="50080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97F1FB"/>
                </a:solidFill>
              </a:rPr>
              <a:t>Алгоритм циклической структуры можно организовать с помощью элементов блок-схем: «модификация» и «решение».</a:t>
            </a:r>
          </a:p>
          <a:p>
            <a:endParaRPr lang="ru-RU" dirty="0" smtClean="0">
              <a:solidFill>
                <a:srgbClr val="F2F2F2"/>
              </a:solidFill>
            </a:endParaRPr>
          </a:p>
          <a:p>
            <a:r>
              <a:rPr lang="ru-RU" dirty="0" smtClean="0">
                <a:solidFill>
                  <a:srgbClr val="F2F2F2"/>
                </a:solidFill>
              </a:rPr>
              <a:t>В примерах программа последовательно производит расчёт по формуле: </a:t>
            </a:r>
            <a:r>
              <a:rPr lang="en-US" dirty="0" smtClean="0">
                <a:solidFill>
                  <a:srgbClr val="F2F2F2"/>
                </a:solidFill>
              </a:rPr>
              <a:t>y </a:t>
            </a:r>
            <a:r>
              <a:rPr lang="en-US" dirty="0">
                <a:solidFill>
                  <a:srgbClr val="F2F2F2"/>
                </a:solidFill>
              </a:rPr>
              <a:t>= sin(ax)/</a:t>
            </a:r>
            <a:r>
              <a:rPr lang="en-US" dirty="0" smtClean="0">
                <a:solidFill>
                  <a:srgbClr val="F2F2F2"/>
                </a:solidFill>
              </a:rPr>
              <a:t>x</a:t>
            </a:r>
            <a:r>
              <a:rPr lang="ru-RU" dirty="0" smtClean="0">
                <a:solidFill>
                  <a:srgbClr val="F2F2F2"/>
                </a:solidFill>
              </a:rPr>
              <a:t> и выводит результат на экран. Количество результатов определяет цикл. </a:t>
            </a:r>
          </a:p>
          <a:p>
            <a:endParaRPr lang="ru-RU" dirty="0" smtClean="0">
              <a:solidFill>
                <a:srgbClr val="F2F2F2"/>
              </a:solidFill>
            </a:endParaRPr>
          </a:p>
          <a:p>
            <a:r>
              <a:rPr lang="ru-RU" dirty="0" smtClean="0">
                <a:solidFill>
                  <a:srgbClr val="F2F2F2"/>
                </a:solidFill>
              </a:rPr>
              <a:t>В элементе «модификация» задано начальное и граничное значение для х: х = 1; х </a:t>
            </a:r>
            <a:r>
              <a:rPr lang="en-US" dirty="0" smtClean="0">
                <a:solidFill>
                  <a:srgbClr val="F2F2F2"/>
                </a:solidFill>
              </a:rPr>
              <a:t>&lt;= 100</a:t>
            </a:r>
            <a:r>
              <a:rPr lang="ru-RU" dirty="0" smtClean="0">
                <a:solidFill>
                  <a:srgbClr val="F2F2F2"/>
                </a:solidFill>
              </a:rPr>
              <a:t>. Следовательно, пока выполняется условие тело цикла будет выполняться.</a:t>
            </a:r>
          </a:p>
          <a:p>
            <a:r>
              <a:rPr lang="ru-RU" dirty="0" smtClean="0">
                <a:solidFill>
                  <a:srgbClr val="F2F2F2"/>
                </a:solidFill>
              </a:rPr>
              <a:t>Аналогично в блок-схеме с «решением». Только там начальное значение задано в «процессе», а условие проверяется после тела цикла.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6146" name="Picture 2" descr="https://lh5.googleusercontent.com/cfoRVl9wgVoZG5_u_votsPy85ULgMXeWJuFYn4hxC1SD9pTS91pD6XfnEYWeLJcig9l3o16njATorabXBQCH1sfAzNkyf1exn7o852x9OOnz2cYtfWvkdwqQ3RRlxVQ_OyV78hz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18" y="1283541"/>
            <a:ext cx="3373410" cy="472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3.googleusercontent.com/wKnGCXxUWZJ9yk1IhEj3cV4RSKZs4D2KGiSQVUDEwQB4ynGzMdkCf9t18JYiHsJZqbduw0RTT_Cr4SVvaB3rVv2VTQ85vtmYHtKjh2rnFKEpH3mvkRc_Jcx9vHm4KME7lYl6zH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350" y="1283541"/>
            <a:ext cx="1853231" cy="472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62918" y="6025810"/>
            <a:ext cx="3348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rgbClr val="F2F2F2"/>
                </a:solidFill>
              </a:rPr>
              <a:t>Блок-схема с «модификацией».</a:t>
            </a:r>
            <a:endParaRPr lang="ru-RU" sz="1500" dirty="0">
              <a:solidFill>
                <a:srgbClr val="F2F2F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8419" y="6038689"/>
            <a:ext cx="2870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>
                <a:solidFill>
                  <a:srgbClr val="F2F2F2"/>
                </a:solidFill>
              </a:rPr>
              <a:t>Блок-схема с «решением».</a:t>
            </a:r>
            <a:endParaRPr lang="ru-RU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1060987" y="3636517"/>
            <a:ext cx="617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Элементы составления блок-схем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987" y="1460067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060987" y="2182211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1060987" y="2909364"/>
            <a:ext cx="527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Определение «блок-схемы»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62036" y="145858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062037" y="2906994"/>
            <a:ext cx="904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Блок-схемы алгоритмов разветвлённой структуры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062037" y="4253078"/>
            <a:ext cx="883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7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Блок схемы алгоритмов с итерационным циклом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062037" y="2219149"/>
            <a:ext cx="821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Блок-схемы алгоритмов линейной структуры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062037" y="3577155"/>
            <a:ext cx="871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Блок схемы алгоритмов циклической структуры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1062036" y="4923239"/>
            <a:ext cx="9046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8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Элементы «модификация» и «решение» в циклических алгоритмах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ПОНЯТИЕ АЛГОРИТМА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3" idx="3"/>
            </p:cNvCxnSpPr>
            <p:nvPr/>
          </p:nvCxnSpPr>
          <p:spPr>
            <a:xfrm>
              <a:off x="6837088" y="533399"/>
              <a:ext cx="487866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62037" y="1363701"/>
            <a:ext cx="100774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Решение любой задачи на ЭВМ необходимо разбить на следующие этапы: разработка алгоритма решения задачи, составление программы решения задачи на алгоритмическом языке, ввод программы в ЭВМ, отладка программы (исправление ошибок), выполнение программы на ПК, анализ полученных результатов. Рассмотрим первый этап решения задачи – разработку алгоритма. 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Алгоритм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– </a:t>
            </a:r>
            <a:r>
              <a:rPr lang="ru-RU" dirty="0" smtClean="0">
                <a:solidFill>
                  <a:srgbClr val="F2F2F2"/>
                </a:solidFill>
              </a:rPr>
              <a:t>конечная последовательность действий, однозначно определяющая процесс обработки исходных и промежуточных данных в ходе решения задачи. Разработка </a:t>
            </a:r>
            <a:r>
              <a:rPr lang="ru-RU" dirty="0">
                <a:solidFill>
                  <a:srgbClr val="F2F2F2"/>
                </a:solidFill>
              </a:rPr>
              <a:t>алгоритма решения задачи – это разбиение задачи на последовательно выполняемые этапы, причем результаты выполнения предыдущих этапов могут использоваться при выполнении последующих. 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Существуют следующие </a:t>
            </a:r>
            <a:r>
              <a:rPr lang="ru-RU" dirty="0">
                <a:solidFill>
                  <a:srgbClr val="F2F2F2"/>
                </a:solidFill>
              </a:rPr>
              <a:t>формы представления </a:t>
            </a:r>
            <a:r>
              <a:rPr lang="ru-RU" dirty="0" smtClean="0">
                <a:solidFill>
                  <a:srgbClr val="F2F2F2"/>
                </a:solidFill>
              </a:rPr>
              <a:t>алгоритмов: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2F2F2"/>
                </a:solidFill>
              </a:rPr>
              <a:t>Словесная 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2F2F2"/>
                </a:solidFill>
              </a:rPr>
              <a:t>Графическая (блок-схема)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2F2F2"/>
                </a:solidFill>
              </a:rPr>
              <a:t>Псевдокод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2F2F2"/>
                </a:solidFill>
              </a:rPr>
              <a:t>Программная</a:t>
            </a:r>
          </a:p>
        </p:txBody>
      </p:sp>
    </p:spTree>
    <p:extLst>
      <p:ext uri="{BB962C8B-B14F-4D97-AF65-F5344CB8AC3E}">
        <p14:creationId xmlns:p14="http://schemas.microsoft.com/office/powerpoint/2010/main" val="33224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6923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ОПРЕДЕЛЕНИЕ «БЛОК-СХЕМЫ»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3" idx="3"/>
            </p:cNvCxnSpPr>
            <p:nvPr/>
          </p:nvCxnSpPr>
          <p:spPr>
            <a:xfrm>
              <a:off x="8733440" y="533399"/>
              <a:ext cx="298231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62037" y="1363701"/>
            <a:ext cx="1007744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Блок</a:t>
            </a:r>
            <a:r>
              <a:rPr lang="ru-RU" dirty="0">
                <a:solidFill>
                  <a:srgbClr val="97F1FB"/>
                </a:solidFill>
              </a:rPr>
              <a:t>-</a:t>
            </a:r>
            <a:r>
              <a:rPr lang="ru-RU" b="1" dirty="0">
                <a:solidFill>
                  <a:srgbClr val="97F1FB"/>
                </a:solidFill>
              </a:rPr>
              <a:t>схема</a:t>
            </a:r>
            <a:r>
              <a:rPr lang="ru-RU" dirty="0">
                <a:solidFill>
                  <a:srgbClr val="F2F2F2"/>
                </a:solidFill>
              </a:rPr>
              <a:t> — распространенный тип </a:t>
            </a:r>
            <a:r>
              <a:rPr lang="ru-RU" b="1" dirty="0">
                <a:solidFill>
                  <a:srgbClr val="F2F2F2"/>
                </a:solidFill>
              </a:rPr>
              <a:t>схем</a:t>
            </a:r>
            <a:r>
              <a:rPr lang="ru-RU" dirty="0">
                <a:solidFill>
                  <a:srgbClr val="F2F2F2"/>
                </a:solidFill>
              </a:rPr>
              <a:t> (графических моделей), описывающих </a:t>
            </a:r>
            <a:r>
              <a:rPr lang="ru-RU" b="1" dirty="0">
                <a:solidFill>
                  <a:srgbClr val="F2F2F2"/>
                </a:solidFill>
              </a:rPr>
              <a:t>алгоритмы</a:t>
            </a:r>
            <a:r>
              <a:rPr lang="ru-RU" dirty="0">
                <a:solidFill>
                  <a:srgbClr val="F2F2F2"/>
                </a:solidFill>
              </a:rPr>
              <a:t> или процессы, в которых отдельные шаги изображаются в виде </a:t>
            </a:r>
            <a:r>
              <a:rPr lang="ru-RU" b="1" dirty="0">
                <a:solidFill>
                  <a:srgbClr val="F2F2F2"/>
                </a:solidFill>
              </a:rPr>
              <a:t>блоков</a:t>
            </a:r>
            <a:r>
              <a:rPr lang="ru-RU" dirty="0">
                <a:solidFill>
                  <a:srgbClr val="F2F2F2"/>
                </a:solidFill>
              </a:rPr>
              <a:t> различной формы, соединенных между собой линиями, указывающими направление последовательности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На территории Российской Федерации действует единая система программной документации (ЕСПД), частью которой является Государственный стандарт — </a:t>
            </a:r>
            <a:r>
              <a:rPr lang="ru-RU" b="1" dirty="0">
                <a:solidFill>
                  <a:srgbClr val="97F1FB"/>
                </a:solidFill>
              </a:rPr>
              <a:t>ГОСТ 19.701-90 «Схемы алгоритмов программ, данных и систем»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dirty="0" smtClean="0">
                <a:solidFill>
                  <a:srgbClr val="F2F2F2"/>
                </a:solidFill>
              </a:rPr>
              <a:t>. </a:t>
            </a:r>
            <a:r>
              <a:rPr lang="ru-RU" dirty="0">
                <a:solidFill>
                  <a:srgbClr val="F2F2F2"/>
                </a:solidFill>
              </a:rPr>
              <a:t>Стандарт в частности регулирует способы построения схем и внешний вид их элементов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5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101583" y="533399"/>
              <a:ext cx="461416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291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ЭЛЕМЕНТЫ БЛОК-СХЕМ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298150" y="1259922"/>
            <a:ext cx="2686786" cy="1462846"/>
            <a:chOff x="876904" y="1390091"/>
            <a:chExt cx="2686786" cy="146284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876904" y="1390091"/>
              <a:ext cx="2686786" cy="1462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150" y="1457057"/>
              <a:ext cx="1844295" cy="139421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406182" y="1195892"/>
            <a:ext cx="5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b="1" dirty="0" smtClean="0">
                <a:solidFill>
                  <a:srgbClr val="97F1FB"/>
                </a:solidFill>
              </a:rPr>
              <a:t>«Пуск» </a:t>
            </a:r>
            <a:r>
              <a:rPr lang="ru-RU" dirty="0" smtClean="0">
                <a:solidFill>
                  <a:srgbClr val="F2F2F2"/>
                </a:solidFill>
              </a:rPr>
              <a:t>отвечает за начало - конец алгоритма, вход - выход в подпрограмму.</a:t>
            </a:r>
            <a:endParaRPr lang="ru-RU" dirty="0">
              <a:solidFill>
                <a:srgbClr val="F2F2F2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298150" y="3056824"/>
            <a:ext cx="2686786" cy="1356734"/>
            <a:chOff x="876904" y="3283207"/>
            <a:chExt cx="2686786" cy="135673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876904" y="3283207"/>
              <a:ext cx="2686786" cy="1356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150" y="3284868"/>
              <a:ext cx="1844295" cy="135507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407328" y="2972357"/>
            <a:ext cx="522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В элементе </a:t>
            </a:r>
            <a:r>
              <a:rPr lang="ru-RU" b="1" dirty="0" smtClean="0">
                <a:solidFill>
                  <a:srgbClr val="97F1FB"/>
                </a:solidFill>
              </a:rPr>
              <a:t>«Процесс» </a:t>
            </a:r>
            <a:r>
              <a:rPr lang="ru-RU" dirty="0" smtClean="0">
                <a:solidFill>
                  <a:srgbClr val="F2F2F2"/>
                </a:solidFill>
              </a:rPr>
              <a:t>выполняются операции по вычислению или присваиванию.</a:t>
            </a:r>
            <a:endParaRPr lang="ru-RU" dirty="0">
              <a:solidFill>
                <a:srgbClr val="F2F2F2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298150" y="4763304"/>
            <a:ext cx="2686786" cy="1462846"/>
            <a:chOff x="1298150" y="4836820"/>
            <a:chExt cx="2686786" cy="146284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298150" y="4836820"/>
              <a:ext cx="2686786" cy="1462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396" y="4910337"/>
              <a:ext cx="1844295" cy="131581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406181" y="4763304"/>
            <a:ext cx="522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b="1" dirty="0" smtClean="0">
                <a:solidFill>
                  <a:srgbClr val="97F1FB"/>
                </a:solidFill>
              </a:rPr>
              <a:t>«Предопределённый процесс» </a:t>
            </a:r>
            <a:r>
              <a:rPr lang="ru-RU" dirty="0" smtClean="0">
                <a:solidFill>
                  <a:srgbClr val="F2F2F2"/>
                </a:solidFill>
              </a:rPr>
              <a:t>отвечает за вычисление по подпрограмме (вызов внешних функций).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298150" y="1292574"/>
            <a:ext cx="2686786" cy="1462846"/>
            <a:chOff x="876904" y="1390091"/>
            <a:chExt cx="2686786" cy="146284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876904" y="1390091"/>
              <a:ext cx="2686786" cy="1462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114" y="1414194"/>
              <a:ext cx="1813129" cy="1414639"/>
            </a:xfrm>
            <a:prstGeom prst="rect">
              <a:avLst/>
            </a:prstGeom>
          </p:spPr>
        </p:pic>
      </p:grpSp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101583" y="533399"/>
              <a:ext cx="461416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291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ЭЛЕМЕНТЫ БЛОК-СХЕМ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38146" y="1220790"/>
            <a:ext cx="504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b="1" dirty="0" smtClean="0">
                <a:solidFill>
                  <a:srgbClr val="97F1FB"/>
                </a:solidFill>
              </a:rPr>
              <a:t>«Решение»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отвечает за проверку условий. С его помощью реализуется ветвление алгоритма, а также итерационный цикл.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146" y="3246104"/>
            <a:ext cx="504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b="1" dirty="0" smtClean="0">
                <a:solidFill>
                  <a:srgbClr val="97F1FB"/>
                </a:solidFill>
              </a:rPr>
              <a:t>«Модификация» </a:t>
            </a:r>
            <a:r>
              <a:rPr lang="ru-RU" dirty="0" smtClean="0">
                <a:solidFill>
                  <a:srgbClr val="F2F2F2"/>
                </a:solidFill>
              </a:rPr>
              <a:t>отвечает за начало параметрического цикла.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146" y="4770376"/>
            <a:ext cx="504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b="1" dirty="0" smtClean="0">
                <a:solidFill>
                  <a:srgbClr val="97F1FB"/>
                </a:solidFill>
              </a:rPr>
              <a:t>«Клавиатура» </a:t>
            </a:r>
            <a:r>
              <a:rPr lang="ru-RU" dirty="0" smtClean="0">
                <a:solidFill>
                  <a:srgbClr val="F2F2F2"/>
                </a:solidFill>
              </a:rPr>
              <a:t>отвечает за вывод и ввод в общем виде.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8"/>
          <a:stretch/>
        </p:blipFill>
        <p:spPr>
          <a:xfrm>
            <a:off x="1298150" y="3246104"/>
            <a:ext cx="2686786" cy="1146266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1298150" y="4883054"/>
            <a:ext cx="2686786" cy="1320578"/>
            <a:chOff x="876904" y="4847872"/>
            <a:chExt cx="2686786" cy="132057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876904" y="4847872"/>
              <a:ext cx="2686786" cy="1320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025" y="4847872"/>
              <a:ext cx="1959218" cy="1320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101583" y="533399"/>
              <a:ext cx="461416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291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ЭЛЕМЕНТЫ БЛОК-СХЕМ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298150" y="1292573"/>
            <a:ext cx="2686786" cy="1320578"/>
            <a:chOff x="4414797" y="4676147"/>
            <a:chExt cx="2686786" cy="1320578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4414797" y="4676147"/>
              <a:ext cx="2686786" cy="1320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11" y="4688328"/>
              <a:ext cx="1530358" cy="130839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538146" y="1220790"/>
            <a:ext cx="490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b="1" dirty="0" smtClean="0">
                <a:solidFill>
                  <a:srgbClr val="97F1FB"/>
                </a:solidFill>
              </a:rPr>
              <a:t>«Документ» </a:t>
            </a:r>
            <a:r>
              <a:rPr lang="ru-RU" dirty="0" smtClean="0">
                <a:solidFill>
                  <a:srgbClr val="F2F2F2"/>
                </a:solidFill>
              </a:rPr>
              <a:t>отвечает за вывод результатов на печать.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946092" y="533399"/>
              <a:ext cx="476965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136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ЛИНЕЙНАЯ СТРУКТУРА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62037" y="1363701"/>
            <a:ext cx="5686493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Линейные</a:t>
            </a:r>
            <a:r>
              <a:rPr lang="ru-RU" b="1" dirty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—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алгоритмы, символы которых изображены в той последовательности, в которой должны быть выполнены. </a:t>
            </a:r>
            <a:r>
              <a:rPr lang="ru-RU" dirty="0">
                <a:solidFill>
                  <a:srgbClr val="F2F2F2"/>
                </a:solidFill>
              </a:rPr>
              <a:t>Алгоритм линейной структуры изображается линейной последовательностью связанных друг с другом </a:t>
            </a:r>
            <a:r>
              <a:rPr lang="ru-RU" dirty="0" smtClean="0">
                <a:solidFill>
                  <a:srgbClr val="F2F2F2"/>
                </a:solidFill>
              </a:rPr>
              <a:t>блоков. </a:t>
            </a:r>
            <a:r>
              <a:rPr lang="ru-RU" dirty="0">
                <a:solidFill>
                  <a:srgbClr val="F2F2F2"/>
                </a:solidFill>
              </a:rPr>
              <a:t>Такой порядок выполнения действий называется естественным. Поэтому в схемах алгоритмов линейной структуры нет блока «Решение». </a:t>
            </a:r>
            <a:r>
              <a:rPr lang="ru-RU" dirty="0" smtClean="0">
                <a:solidFill>
                  <a:srgbClr val="F2F2F2"/>
                </a:solidFill>
              </a:rPr>
              <a:t>Как </a:t>
            </a:r>
            <a:r>
              <a:rPr lang="ru-RU" dirty="0">
                <a:solidFill>
                  <a:srgbClr val="F2F2F2"/>
                </a:solidFill>
              </a:rPr>
              <a:t>правило, алгоритмы линейной структуры состоят из трех частей: ввод исходных данных, вычисления результатов по формулам, вывод значений результатов. Это самые простые алгоритмы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</p:txBody>
      </p:sp>
      <p:pic>
        <p:nvPicPr>
          <p:cNvPr id="1028" name="Picture 4" descr="https://lh6.googleusercontent.com/cye3IVBsXiG7c9uvyx9SXu-3WAm8ELgo9QpeEv3nnugC-2ajt9PkHlO2y_Mr6zsLCrOCHsVfvj9B0ry5Rcn7M53GPnGQhPwLKWhD_sgpkm5rlKU7DnDvWM2mThMdJD5A2tEdWU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99" y="1363701"/>
            <a:ext cx="1688297" cy="449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1025" y="5859711"/>
            <a:ext cx="459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F2F2F2"/>
                </a:solidFill>
              </a:rPr>
              <a:t>Блок-схема, описывает </a:t>
            </a:r>
            <a:r>
              <a:rPr lang="ru-RU" sz="1600" dirty="0">
                <a:solidFill>
                  <a:srgbClr val="F2F2F2"/>
                </a:solidFill>
              </a:rPr>
              <a:t>алгоритм сложения двух введённых чисел и их </a:t>
            </a:r>
            <a:r>
              <a:rPr lang="ru-RU" sz="1600" dirty="0" smtClean="0">
                <a:solidFill>
                  <a:srgbClr val="F2F2F2"/>
                </a:solidFill>
              </a:rPr>
              <a:t>вывод.</a:t>
            </a:r>
            <a:endParaRPr lang="ru-RU" sz="16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630</Words>
  <Application>Microsoft Office PowerPoint</Application>
  <PresentationFormat>Широкоэкранный</PresentationFormat>
  <Paragraphs>71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Sardina admina</cp:lastModifiedBy>
  <cp:revision>142</cp:revision>
  <dcterms:created xsi:type="dcterms:W3CDTF">2020-03-15T10:58:50Z</dcterms:created>
  <dcterms:modified xsi:type="dcterms:W3CDTF">2020-04-09T10:38:04Z</dcterms:modified>
</cp:coreProperties>
</file>