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6" r:id="rId4"/>
    <p:sldId id="273" r:id="rId5"/>
    <p:sldId id="259" r:id="rId6"/>
    <p:sldId id="264" r:id="rId7"/>
    <p:sldId id="260" r:id="rId8"/>
    <p:sldId id="261" r:id="rId9"/>
    <p:sldId id="267" r:id="rId10"/>
    <p:sldId id="268" r:id="rId11"/>
    <p:sldId id="269" r:id="rId12"/>
    <p:sldId id="262" r:id="rId13"/>
    <p:sldId id="265" r:id="rId14"/>
    <p:sldId id="270" r:id="rId15"/>
    <p:sldId id="271" r:id="rId16"/>
    <p:sldId id="272" r:id="rId17"/>
    <p:sldId id="26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04040"/>
    <a:srgbClr val="424242"/>
    <a:srgbClr val="97F1FB"/>
    <a:srgbClr val="99E9F9"/>
    <a:srgbClr val="557ED9"/>
    <a:srgbClr val="AA72D4"/>
    <a:srgbClr val="F57373"/>
    <a:srgbClr val="FF8989"/>
    <a:srgbClr val="FFA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C5407-584F-4DB8-B853-0BA28DFA17F9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2486A-0928-490E-B18C-14A6FE35A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76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2486A-0928-490E-B18C-14A6FE35A0F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13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2486A-0928-490E-B18C-14A6FE35A0F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011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2486A-0928-490E-B18C-14A6FE35A0F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91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2486A-0928-490E-B18C-14A6FE35A0F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342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2486A-0928-490E-B18C-14A6FE35A0F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69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2486A-0928-490E-B18C-14A6FE35A0F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187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2486A-0928-490E-B18C-14A6FE35A0F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02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58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15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79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61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67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4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29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21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0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90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69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B5854-775E-4BC6-86FB-136BE070D9A5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19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1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7714" y="174171"/>
            <a:ext cx="11713029" cy="6496595"/>
          </a:xfrm>
          <a:prstGeom prst="rect">
            <a:avLst/>
          </a:prstGeom>
          <a:noFill/>
          <a:ln w="28575">
            <a:solidFill>
              <a:srgbClr val="97F1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97F1FB"/>
                </a:solidFill>
                <a:latin typeface="Georgia" panose="02040502050405020303" pitchFamily="18" charset="0"/>
                <a:cs typeface="Helvetica" panose="020B0604020202020204" pitchFamily="34" charset="0"/>
              </a:rPr>
              <a:t>СОРТИРОВКА «ПУЗЫРЁК»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7505" y="2847975"/>
            <a:ext cx="521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2F2F2"/>
                </a:solidFill>
                <a:latin typeface="Georgia" panose="02040502050405020303" pitchFamily="18" charset="0"/>
                <a:cs typeface="Helvetica" panose="020B0604020202020204" pitchFamily="34" charset="0"/>
              </a:rPr>
              <a:t>основы алгоритмизации и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07385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474028" y="533399"/>
              <a:ext cx="224172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66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 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447675" y="1005623"/>
            <a:ext cx="8700497" cy="1944340"/>
            <a:chOff x="642903" y="1118174"/>
            <a:chExt cx="8700497" cy="1944340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642903" y="1118174"/>
              <a:ext cx="8700497" cy="1866158"/>
              <a:chOff x="773531" y="1792959"/>
              <a:chExt cx="8700497" cy="1866158"/>
            </a:xfrm>
          </p:grpSpPr>
          <p:grpSp>
            <p:nvGrpSpPr>
              <p:cNvPr id="11" name="Группа 10"/>
              <p:cNvGrpSpPr/>
              <p:nvPr/>
            </p:nvGrpSpPr>
            <p:grpSpPr>
              <a:xfrm>
                <a:off x="773531" y="1792959"/>
                <a:ext cx="8700497" cy="769441"/>
                <a:chOff x="788045" y="1291772"/>
                <a:chExt cx="8700497" cy="769441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788045" y="1291772"/>
                  <a:ext cx="35779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97F1FB"/>
                      </a:solidFill>
                    </a:rPr>
                    <a:t>4</a:t>
                  </a:r>
                  <a:endParaRPr lang="ru-RU" sz="2400" dirty="0">
                    <a:solidFill>
                      <a:srgbClr val="97F1FB"/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095701" y="1353327"/>
                  <a:ext cx="839284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000" dirty="0">
                      <a:solidFill>
                        <a:srgbClr val="F2F2F2"/>
                      </a:solidFill>
                    </a:rPr>
                    <a:t>Следующий элемент «модификация» отвечает за начало внутреннего цикла. 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3875315" y="2735787"/>
                <a:ext cx="445827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for(j = 0; j &lt; n – 1 – </a:t>
                </a:r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j++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){</a:t>
                </a:r>
              </a:p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…</a:t>
                </a:r>
              </a:p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692" y="1982820"/>
              <a:ext cx="2560099" cy="1079694"/>
            </a:xfrm>
            <a:prstGeom prst="rect">
              <a:avLst/>
            </a:prstGeom>
          </p:spPr>
        </p:pic>
      </p:grpSp>
      <p:grpSp>
        <p:nvGrpSpPr>
          <p:cNvPr id="32" name="Группа 31"/>
          <p:cNvGrpSpPr/>
          <p:nvPr/>
        </p:nvGrpSpPr>
        <p:grpSpPr>
          <a:xfrm>
            <a:off x="490275" y="3123350"/>
            <a:ext cx="10351896" cy="3113170"/>
            <a:chOff x="490275" y="3123350"/>
            <a:chExt cx="10351896" cy="3113170"/>
          </a:xfrm>
        </p:grpSpPr>
        <p:grpSp>
          <p:nvGrpSpPr>
            <p:cNvPr id="26" name="Группа 25"/>
            <p:cNvGrpSpPr/>
            <p:nvPr/>
          </p:nvGrpSpPr>
          <p:grpSpPr>
            <a:xfrm>
              <a:off x="490275" y="3123350"/>
              <a:ext cx="10351896" cy="2900914"/>
              <a:chOff x="773531" y="1792959"/>
              <a:chExt cx="10351896" cy="2900914"/>
            </a:xfrm>
          </p:grpSpPr>
          <p:grpSp>
            <p:nvGrpSpPr>
              <p:cNvPr id="28" name="Группа 27"/>
              <p:cNvGrpSpPr/>
              <p:nvPr/>
            </p:nvGrpSpPr>
            <p:grpSpPr>
              <a:xfrm>
                <a:off x="773531" y="1792959"/>
                <a:ext cx="10351896" cy="1692771"/>
                <a:chOff x="788045" y="1291772"/>
                <a:chExt cx="10351896" cy="1692771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788045" y="1291772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97F1FB"/>
                      </a:solidFill>
                    </a:rPr>
                    <a:t>5</a:t>
                  </a:r>
                  <a:endParaRPr lang="ru-RU" sz="2400" dirty="0">
                    <a:solidFill>
                      <a:srgbClr val="97F1FB"/>
                    </a:solidFill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095701" y="1353327"/>
                  <a:ext cx="10044240" cy="16312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000" dirty="0">
                      <a:solidFill>
                        <a:srgbClr val="F2F2F2"/>
                      </a:solidFill>
                    </a:rPr>
                    <a:t>Далее происходит проверка условия </a:t>
                  </a:r>
                  <a:r>
                    <a:rPr lang="en-US" sz="2000" dirty="0">
                      <a:solidFill>
                        <a:srgbClr val="F2F2F2"/>
                      </a:solidFill>
                    </a:rPr>
                    <a:t>array[j] &gt; array[j + 1]. </a:t>
                  </a:r>
                  <a:r>
                    <a:rPr lang="ru-RU" sz="2000" dirty="0">
                      <a:solidFill>
                        <a:srgbClr val="F2F2F2"/>
                      </a:solidFill>
                    </a:rPr>
                    <a:t>В блок-схеме это реализовано с помощью элемента «решение», в коде – с использованием оператора </a:t>
                  </a:r>
                  <a:r>
                    <a:rPr lang="en-US" sz="2000" dirty="0">
                      <a:solidFill>
                        <a:srgbClr val="F2F2F2"/>
                      </a:solidFill>
                    </a:rPr>
                    <a:t>if. </a:t>
                  </a:r>
                  <a:r>
                    <a:rPr lang="ru-RU" sz="2000" dirty="0">
                      <a:solidFill>
                        <a:srgbClr val="F2F2F2"/>
                      </a:solidFill>
                    </a:rPr>
                    <a:t>От элемента «решение» отходит две ветви – «да», указывающая на действия, выполняемые при верности условия, и «нет», направляющая на следующую итерацию внутреннего цикла.</a:t>
                  </a:r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4064001" y="3770543"/>
                <a:ext cx="40446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if(array[j] &gt; array[j + 1]){</a:t>
                </a:r>
              </a:p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…</a:t>
                </a:r>
              </a:p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845" y="4888679"/>
              <a:ext cx="2584290" cy="1347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3065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474028" y="533399"/>
              <a:ext cx="224172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66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 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721793" y="1218480"/>
            <a:ext cx="8700497" cy="2557218"/>
            <a:chOff x="447675" y="1067178"/>
            <a:chExt cx="8700497" cy="2557218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447675" y="1067178"/>
              <a:ext cx="8700497" cy="2368801"/>
              <a:chOff x="773531" y="1854514"/>
              <a:chExt cx="8700497" cy="2368801"/>
            </a:xfrm>
          </p:grpSpPr>
          <p:grpSp>
            <p:nvGrpSpPr>
              <p:cNvPr id="11" name="Группа 10"/>
              <p:cNvGrpSpPr/>
              <p:nvPr/>
            </p:nvGrpSpPr>
            <p:grpSpPr>
              <a:xfrm>
                <a:off x="773531" y="1854514"/>
                <a:ext cx="8700497" cy="1015663"/>
                <a:chOff x="788045" y="1353327"/>
                <a:chExt cx="8700497" cy="1015663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788045" y="1353327"/>
                  <a:ext cx="3593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97F1FB"/>
                      </a:solidFill>
                    </a:rPr>
                    <a:t>6</a:t>
                  </a:r>
                  <a:endParaRPr lang="ru-RU" sz="2400" dirty="0">
                    <a:solidFill>
                      <a:srgbClr val="97F1FB"/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095701" y="1353327"/>
                  <a:ext cx="839284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000" dirty="0">
                      <a:solidFill>
                        <a:srgbClr val="F2F2F2"/>
                      </a:solidFill>
                    </a:rPr>
                    <a:t>Далее идет элемент «процесс», через который реализована перестановка элементов </a:t>
                  </a:r>
                  <a:r>
                    <a:rPr lang="en-US" sz="2000" dirty="0">
                      <a:solidFill>
                        <a:srgbClr val="F2F2F2"/>
                      </a:solidFill>
                    </a:rPr>
                    <a:t>array[j] </a:t>
                  </a:r>
                  <a:r>
                    <a:rPr lang="ru-RU" sz="2000" dirty="0">
                      <a:solidFill>
                        <a:srgbClr val="F2F2F2"/>
                      </a:solidFill>
                    </a:rPr>
                    <a:t>и </a:t>
                  </a:r>
                  <a:r>
                    <a:rPr lang="en-US" sz="2000" dirty="0">
                      <a:solidFill>
                        <a:srgbClr val="F2F2F2"/>
                      </a:solidFill>
                    </a:rPr>
                    <a:t>array[j + 1]</a:t>
                  </a:r>
                  <a:r>
                    <a:rPr lang="ru-RU" sz="2000" dirty="0">
                      <a:solidFill>
                        <a:srgbClr val="F2F2F2"/>
                      </a:solidFill>
                    </a:rPr>
                    <a:t>, в случае выполнения условия предыдущего пункта. 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3947886" y="3299985"/>
                <a:ext cx="349326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buf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array[j];</a:t>
                </a:r>
              </a:p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array[j] = array[j + 1];</a:t>
                </a:r>
              </a:p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array[j + 1] = </a:t>
                </a:r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buf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endPara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7069" y="2324233"/>
              <a:ext cx="2452885" cy="1300163"/>
            </a:xfrm>
            <a:prstGeom prst="rect">
              <a:avLst/>
            </a:prstGeom>
          </p:spPr>
        </p:pic>
      </p:grpSp>
      <p:grpSp>
        <p:nvGrpSpPr>
          <p:cNvPr id="33" name="Группа 32"/>
          <p:cNvGrpSpPr/>
          <p:nvPr/>
        </p:nvGrpSpPr>
        <p:grpSpPr>
          <a:xfrm>
            <a:off x="721793" y="4238549"/>
            <a:ext cx="8752235" cy="1701374"/>
            <a:chOff x="788045" y="1353327"/>
            <a:chExt cx="8752235" cy="1701374"/>
          </a:xfrm>
        </p:grpSpPr>
        <p:sp>
          <p:nvSpPr>
            <p:cNvPr id="35" name="TextBox 34"/>
            <p:cNvSpPr txBox="1"/>
            <p:nvPr/>
          </p:nvSpPr>
          <p:spPr>
            <a:xfrm>
              <a:off x="788045" y="135332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>
                  <a:solidFill>
                    <a:srgbClr val="97F1FB"/>
                  </a:solidFill>
                </a:rPr>
                <a:t>7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47439" y="1423485"/>
              <a:ext cx="839284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F2F2F2"/>
                  </a:solidFill>
                </a:rPr>
                <a:t>Происходит переход на следующую итерацию внутреннего цикла, по завершении которого – переход на следующую итерацию внешнего цикла. После окончания внешнего цикла происходит завершение алгоритма (в блок-схеме это реализовано через элемент «пуск»).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6329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 flipV="1">
            <a:off x="447675" y="533399"/>
            <a:ext cx="1228725" cy="1"/>
          </a:xfrm>
          <a:prstGeom prst="line">
            <a:avLst/>
          </a:prstGeom>
          <a:ln w="19050">
            <a:solidFill>
              <a:srgbClr val="9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>
            <a:stCxn id="5" idx="3"/>
          </p:cNvCxnSpPr>
          <p:nvPr/>
        </p:nvCxnSpPr>
        <p:spPr>
          <a:xfrm>
            <a:off x="6758541" y="533399"/>
            <a:ext cx="4957209" cy="0"/>
          </a:xfrm>
          <a:prstGeom prst="line">
            <a:avLst/>
          </a:prstGeom>
          <a:ln w="19050">
            <a:solidFill>
              <a:srgbClr val="9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09750" y="241011"/>
            <a:ext cx="4948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97F1FB"/>
                </a:solidFill>
                <a:latin typeface="Georgia" panose="02040502050405020303" pitchFamily="18" charset="0"/>
              </a:rPr>
              <a:t>КОД С ПОМОЩЬЮ </a:t>
            </a:r>
            <a:r>
              <a:rPr lang="en-US" sz="3200" dirty="0">
                <a:solidFill>
                  <a:srgbClr val="97F1FB"/>
                </a:solidFill>
                <a:latin typeface="Georgia" panose="02040502050405020303" pitchFamily="18" charset="0"/>
              </a:rPr>
              <a:t>FOR</a:t>
            </a:r>
            <a:endParaRPr lang="ru-RU" sz="3200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5471886" y="1418902"/>
            <a:ext cx="6243864" cy="4227155"/>
            <a:chOff x="5471886" y="1418902"/>
            <a:chExt cx="6243864" cy="4227155"/>
          </a:xfrm>
        </p:grpSpPr>
        <p:sp>
          <p:nvSpPr>
            <p:cNvPr id="6" name="TextBox 5"/>
            <p:cNvSpPr txBox="1"/>
            <p:nvPr/>
          </p:nvSpPr>
          <p:spPr>
            <a:xfrm>
              <a:off x="5616241" y="1535017"/>
              <a:ext cx="6099509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main(){</a:t>
              </a:r>
            </a:p>
            <a:p>
              <a:r>
                <a:rPr lang="ru-RU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j,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buf</a:t>
              </a:r>
              <a:r>
                <a:rPr lang="ru-RU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[] = { 6, 4, 1, 5, 3, 7, 2};</a:t>
              </a:r>
            </a:p>
            <a:p>
              <a:r>
                <a:rPr lang="ru-RU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/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ru-RU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for(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n - 1;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for(j = 0; j &lt; n - 1 -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j++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){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if(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[j] &gt;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[j + 1]){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buf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[j];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[j] =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[j + 1];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[j + 1] =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buf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}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}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" name="Прямоугольник 1"/>
            <p:cNvSpPr/>
            <p:nvPr/>
          </p:nvSpPr>
          <p:spPr>
            <a:xfrm>
              <a:off x="5471886" y="1418902"/>
              <a:ext cx="6243863" cy="4227155"/>
            </a:xfrm>
            <a:prstGeom prst="rect">
              <a:avLst/>
            </a:prstGeom>
            <a:noFill/>
            <a:ln>
              <a:solidFill>
                <a:srgbClr val="97F1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47675" y="1418902"/>
            <a:ext cx="480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Программная реализация «Пузырька» через параметрический цикл</a:t>
            </a:r>
          </a:p>
        </p:txBody>
      </p:sp>
    </p:spTree>
    <p:extLst>
      <p:ext uri="{BB962C8B-B14F-4D97-AF65-F5344CB8AC3E}">
        <p14:creationId xmlns:p14="http://schemas.microsoft.com/office/powerpoint/2010/main" val="387074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4895851" y="533399"/>
              <a:ext cx="681989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30861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97F1FB"/>
                  </a:solidFill>
                  <a:latin typeface="Georgia" panose="02040502050405020303" pitchFamily="18" charset="0"/>
                </a:rPr>
                <a:t>БЛОК-СХЕМА 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50882" y="6356358"/>
            <a:ext cx="6162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</a:rPr>
              <a:t>Блок-схема алгоритма с использованием элемента «решение»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1" y="656509"/>
            <a:ext cx="2029179" cy="569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5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474028" y="533399"/>
              <a:ext cx="224172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66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 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653406" y="870544"/>
            <a:ext cx="8381330" cy="523220"/>
            <a:chOff x="813063" y="1230217"/>
            <a:chExt cx="8381330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813063" y="1230217"/>
              <a:ext cx="3385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>
                  <a:solidFill>
                    <a:srgbClr val="97F1FB"/>
                  </a:solidFill>
                </a:rPr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95701" y="1353327"/>
              <a:ext cx="8098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F2F2F2"/>
                  </a:solidFill>
                </a:rPr>
                <a:t>Элемент «пуск» используется для обозначения начала алгоритма.</a:t>
              </a: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653406" y="1512106"/>
            <a:ext cx="10708997" cy="1920097"/>
            <a:chOff x="653406" y="1396446"/>
            <a:chExt cx="10708997" cy="1920097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653406" y="1396446"/>
              <a:ext cx="10708997" cy="1649775"/>
              <a:chOff x="773531" y="1792959"/>
              <a:chExt cx="10708997" cy="1649775"/>
            </a:xfrm>
          </p:grpSpPr>
          <p:grpSp>
            <p:nvGrpSpPr>
              <p:cNvPr id="11" name="Группа 10"/>
              <p:cNvGrpSpPr/>
              <p:nvPr/>
            </p:nvGrpSpPr>
            <p:grpSpPr>
              <a:xfrm>
                <a:off x="773531" y="1792959"/>
                <a:ext cx="10708997" cy="769441"/>
                <a:chOff x="788045" y="1291772"/>
                <a:chExt cx="10708997" cy="769441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788045" y="1291772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2400" dirty="0">
                      <a:solidFill>
                        <a:srgbClr val="97F1FB"/>
                      </a:solidFill>
                    </a:rPr>
                    <a:t>2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095701" y="1353327"/>
                  <a:ext cx="1040134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000" dirty="0">
                      <a:solidFill>
                        <a:srgbClr val="F2F2F2"/>
                      </a:solidFill>
                    </a:rPr>
                    <a:t>Через следующий элемент, «процесс», реализовано объявление и инициализация переменных, используемых далее в программе.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3715658" y="2796403"/>
                <a:ext cx="77668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ru-RU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0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j</a:t>
                </a:r>
                <a:r>
                  <a:rPr lang="ru-RU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0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buf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array = { 6, 4, 1, 5, 3, 7, 2 };</a:t>
                </a:r>
              </a:p>
              <a:p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n = </a:t>
                </a:r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sizeof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(array) / </a:t>
                </a:r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sizeof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037" y="2313384"/>
              <a:ext cx="2312159" cy="1003159"/>
            </a:xfrm>
            <a:prstGeom prst="rect">
              <a:avLst/>
            </a:prstGeom>
          </p:spPr>
        </p:pic>
      </p:grpSp>
      <p:grpSp>
        <p:nvGrpSpPr>
          <p:cNvPr id="19" name="Группа 18"/>
          <p:cNvGrpSpPr/>
          <p:nvPr/>
        </p:nvGrpSpPr>
        <p:grpSpPr>
          <a:xfrm>
            <a:off x="653406" y="3550546"/>
            <a:ext cx="10708997" cy="2715548"/>
            <a:chOff x="773531" y="3836119"/>
            <a:chExt cx="10708997" cy="2715548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773531" y="3836119"/>
              <a:ext cx="10708997" cy="2594827"/>
              <a:chOff x="773531" y="1792959"/>
              <a:chExt cx="10708997" cy="2594827"/>
            </a:xfrm>
          </p:grpSpPr>
          <p:grpSp>
            <p:nvGrpSpPr>
              <p:cNvPr id="18" name="Группа 17"/>
              <p:cNvGrpSpPr/>
              <p:nvPr/>
            </p:nvGrpSpPr>
            <p:grpSpPr>
              <a:xfrm>
                <a:off x="773531" y="1792959"/>
                <a:ext cx="10708997" cy="1384994"/>
                <a:chOff x="788045" y="1291772"/>
                <a:chExt cx="10708997" cy="1384994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788045" y="1291772"/>
                  <a:ext cx="354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97F1FB"/>
                      </a:solidFill>
                    </a:rPr>
                    <a:t>3</a:t>
                  </a:r>
                  <a:endParaRPr lang="ru-RU" sz="2400" dirty="0">
                    <a:solidFill>
                      <a:srgbClr val="97F1FB"/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095701" y="1353327"/>
                  <a:ext cx="10401341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000" dirty="0">
                      <a:solidFill>
                        <a:srgbClr val="F2F2F2"/>
                      </a:solidFill>
                    </a:rPr>
                    <a:t>Начало внешнего цикла с предусловием в блок-схеме реализовано с помощью элемента «решение», в коде – с использованием оператора </a:t>
                  </a:r>
                  <a:r>
                    <a:rPr lang="en-US" sz="2000" dirty="0">
                      <a:solidFill>
                        <a:srgbClr val="F2F2F2"/>
                      </a:solidFill>
                    </a:rPr>
                    <a:t>while.</a:t>
                  </a:r>
                  <a:r>
                    <a:rPr lang="ru-RU" sz="2000" dirty="0">
                      <a:solidFill>
                        <a:srgbClr val="F2F2F2"/>
                      </a:solidFill>
                    </a:rPr>
                    <a:t> От «решения» отходят две ветви: «да», по которой идем в случае верности условия, и «нет», указывающая на действия, выполняемые при ложности условия. </a:t>
                  </a:r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3588397" y="3464456"/>
                <a:ext cx="252825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while(</a:t>
                </a:r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n – 1){</a:t>
                </a:r>
              </a:p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…</a:t>
                </a:r>
              </a:p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2162" y="5386896"/>
              <a:ext cx="2099014" cy="11647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90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474028" y="533399"/>
              <a:ext cx="224172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66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 </a:t>
              </a: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447675" y="825786"/>
            <a:ext cx="10288083" cy="2440806"/>
            <a:chOff x="623019" y="977772"/>
            <a:chExt cx="10288083" cy="2440806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623019" y="977772"/>
              <a:ext cx="10288083" cy="2399555"/>
              <a:chOff x="773531" y="1792959"/>
              <a:chExt cx="10288083" cy="2399555"/>
            </a:xfrm>
          </p:grpSpPr>
          <p:grpSp>
            <p:nvGrpSpPr>
              <p:cNvPr id="11" name="Группа 10"/>
              <p:cNvGrpSpPr/>
              <p:nvPr/>
            </p:nvGrpSpPr>
            <p:grpSpPr>
              <a:xfrm>
                <a:off x="773531" y="1792959"/>
                <a:ext cx="10288083" cy="1384994"/>
                <a:chOff x="788045" y="1291772"/>
                <a:chExt cx="10288083" cy="1384994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788045" y="1291772"/>
                  <a:ext cx="35779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97F1FB"/>
                      </a:solidFill>
                    </a:rPr>
                    <a:t>4</a:t>
                  </a:r>
                  <a:endParaRPr lang="ru-RU" sz="2400" dirty="0">
                    <a:solidFill>
                      <a:srgbClr val="97F1FB"/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095701" y="1353327"/>
                  <a:ext cx="9980427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000" dirty="0">
                      <a:solidFill>
                        <a:srgbClr val="F2F2F2"/>
                      </a:solidFill>
                    </a:rPr>
                    <a:t>Через следующий элемент, «решение», реализовано начало внутреннего цикла. От элемента отходят две ветви: «да», по которой идем в случае верности условия, и «нет», указывающая на действия, выполняемые при ложности условия. В коде это реализовано при помощи оператора </a:t>
                  </a:r>
                  <a:r>
                    <a:rPr lang="en-US" sz="2000" dirty="0">
                      <a:solidFill>
                        <a:srgbClr val="F2F2F2"/>
                      </a:solidFill>
                    </a:rPr>
                    <a:t>while.</a:t>
                  </a:r>
                  <a:endParaRPr lang="ru-RU" sz="2000" dirty="0">
                    <a:solidFill>
                      <a:srgbClr val="F2F2F2"/>
                    </a:solidFill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3640578" y="3269184"/>
                <a:ext cx="29418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while(j &lt; n – 1- </a:t>
                </a:r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){</a:t>
                </a:r>
              </a:p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…</a:t>
                </a:r>
              </a:p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0809" y="2412747"/>
              <a:ext cx="2269253" cy="1005831"/>
            </a:xfrm>
            <a:prstGeom prst="rect">
              <a:avLst/>
            </a:prstGeom>
          </p:spPr>
        </p:pic>
      </p:grpSp>
      <p:grpSp>
        <p:nvGrpSpPr>
          <p:cNvPr id="32" name="Группа 31"/>
          <p:cNvGrpSpPr/>
          <p:nvPr/>
        </p:nvGrpSpPr>
        <p:grpSpPr>
          <a:xfrm>
            <a:off x="383862" y="3357823"/>
            <a:ext cx="10351896" cy="3113170"/>
            <a:chOff x="490275" y="3123350"/>
            <a:chExt cx="10351896" cy="3113170"/>
          </a:xfrm>
        </p:grpSpPr>
        <p:grpSp>
          <p:nvGrpSpPr>
            <p:cNvPr id="33" name="Группа 32"/>
            <p:cNvGrpSpPr/>
            <p:nvPr/>
          </p:nvGrpSpPr>
          <p:grpSpPr>
            <a:xfrm>
              <a:off x="490275" y="3123350"/>
              <a:ext cx="10351896" cy="2900914"/>
              <a:chOff x="773531" y="1792959"/>
              <a:chExt cx="10351896" cy="2900914"/>
            </a:xfrm>
          </p:grpSpPr>
          <p:grpSp>
            <p:nvGrpSpPr>
              <p:cNvPr id="35" name="Группа 34"/>
              <p:cNvGrpSpPr/>
              <p:nvPr/>
            </p:nvGrpSpPr>
            <p:grpSpPr>
              <a:xfrm>
                <a:off x="773531" y="1792959"/>
                <a:ext cx="10351896" cy="1692771"/>
                <a:chOff x="788045" y="1291772"/>
                <a:chExt cx="10351896" cy="1692771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788045" y="1291772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97F1FB"/>
                      </a:solidFill>
                    </a:rPr>
                    <a:t>5</a:t>
                  </a:r>
                  <a:endParaRPr lang="ru-RU" sz="2400" dirty="0">
                    <a:solidFill>
                      <a:srgbClr val="97F1FB"/>
                    </a:solidFill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095701" y="1353327"/>
                  <a:ext cx="10044240" cy="16312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000" dirty="0">
                      <a:solidFill>
                        <a:srgbClr val="F2F2F2"/>
                      </a:solidFill>
                    </a:rPr>
                    <a:t>Далее происходит проверка условия </a:t>
                  </a:r>
                  <a:r>
                    <a:rPr lang="en-US" sz="2000" dirty="0">
                      <a:solidFill>
                        <a:srgbClr val="F2F2F2"/>
                      </a:solidFill>
                    </a:rPr>
                    <a:t>array[j] &gt; array[j + 1]. </a:t>
                  </a:r>
                  <a:r>
                    <a:rPr lang="ru-RU" sz="2000" dirty="0">
                      <a:solidFill>
                        <a:srgbClr val="F2F2F2"/>
                      </a:solidFill>
                    </a:rPr>
                    <a:t>В блок-схеме это реализовано с помощью элемента «решение», в коде – с использованием оператора </a:t>
                  </a:r>
                  <a:r>
                    <a:rPr lang="en-US" sz="2000" dirty="0">
                      <a:solidFill>
                        <a:srgbClr val="F2F2F2"/>
                      </a:solidFill>
                    </a:rPr>
                    <a:t>if. </a:t>
                  </a:r>
                  <a:r>
                    <a:rPr lang="ru-RU" sz="2000" dirty="0">
                      <a:solidFill>
                        <a:srgbClr val="F2F2F2"/>
                      </a:solidFill>
                    </a:rPr>
                    <a:t>От элемента «решение» отходит две ветви – «да», указывающая на действия, выполняемые при верности условия, и «нет», направляющая на следующую итерацию внутреннего цикла.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4064001" y="3770543"/>
                <a:ext cx="40446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if(array[j] &gt; array[j + 1]){</a:t>
                </a:r>
              </a:p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…</a:t>
                </a:r>
              </a:p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845" y="4888679"/>
              <a:ext cx="2584290" cy="1347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881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474028" y="533399"/>
              <a:ext cx="224172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66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 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650348" y="821359"/>
            <a:ext cx="10177309" cy="2080461"/>
            <a:chOff x="447675" y="1067178"/>
            <a:chExt cx="10177309" cy="2080461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447675" y="1067178"/>
              <a:ext cx="10177309" cy="1861266"/>
              <a:chOff x="773531" y="1854514"/>
              <a:chExt cx="10177309" cy="1861266"/>
            </a:xfrm>
          </p:grpSpPr>
          <p:grpSp>
            <p:nvGrpSpPr>
              <p:cNvPr id="11" name="Группа 10"/>
              <p:cNvGrpSpPr/>
              <p:nvPr/>
            </p:nvGrpSpPr>
            <p:grpSpPr>
              <a:xfrm>
                <a:off x="773531" y="1854514"/>
                <a:ext cx="10177309" cy="646331"/>
                <a:chOff x="788045" y="1353327"/>
                <a:chExt cx="10177309" cy="646331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788045" y="1353327"/>
                  <a:ext cx="3305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97F1FB"/>
                      </a:solidFill>
                    </a:rPr>
                    <a:t>6</a:t>
                  </a:r>
                  <a:endParaRPr lang="ru-RU" sz="2000" dirty="0">
                    <a:solidFill>
                      <a:srgbClr val="97F1FB"/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095701" y="1353327"/>
                  <a:ext cx="986965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>
                      <a:solidFill>
                        <a:srgbClr val="F2F2F2"/>
                      </a:solidFill>
                    </a:rPr>
                    <a:t>Далее идет элемент «процесс», через который реализована перестановка элементов </a:t>
                  </a:r>
                  <a:r>
                    <a:rPr lang="en-US" dirty="0">
                      <a:solidFill>
                        <a:srgbClr val="F2F2F2"/>
                      </a:solidFill>
                    </a:rPr>
                    <a:t>array[j] </a:t>
                  </a:r>
                  <a:r>
                    <a:rPr lang="ru-RU" dirty="0">
                      <a:solidFill>
                        <a:srgbClr val="F2F2F2"/>
                      </a:solidFill>
                    </a:rPr>
                    <a:t>и </a:t>
                  </a:r>
                  <a:r>
                    <a:rPr lang="en-US" dirty="0">
                      <a:solidFill>
                        <a:srgbClr val="F2F2F2"/>
                      </a:solidFill>
                    </a:rPr>
                    <a:t>array[j + 1]</a:t>
                  </a:r>
                  <a:r>
                    <a:rPr lang="ru-RU" dirty="0">
                      <a:solidFill>
                        <a:srgbClr val="F2F2F2"/>
                      </a:solidFill>
                    </a:rPr>
                    <a:t>, в случае выполнения условия предыдущего пункта. 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3830880" y="2854006"/>
                <a:ext cx="314701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buf</a:t>
                </a:r>
                <a:r>
                  <a:rPr lang="en-US" sz="1600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array[j];</a:t>
                </a:r>
              </a:p>
              <a:p>
                <a:r>
                  <a:rPr lang="en-US" sz="1600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array[j] = array[j + 1];</a:t>
                </a:r>
              </a:p>
              <a:p>
                <a:r>
                  <a:rPr lang="en-US" sz="1600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array[j + 1] = </a:t>
                </a:r>
                <a:r>
                  <a:rPr lang="en-US" sz="1600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buf</a:t>
                </a:r>
                <a:r>
                  <a:rPr lang="en-US" sz="1600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endParaRPr lang="ru-RU" sz="1600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5083" y="1847476"/>
              <a:ext cx="2452885" cy="1300163"/>
            </a:xfrm>
            <a:prstGeom prst="rect">
              <a:avLst/>
            </a:prstGeom>
          </p:spPr>
        </p:pic>
      </p:grpSp>
      <p:grpSp>
        <p:nvGrpSpPr>
          <p:cNvPr id="7" name="Группа 6"/>
          <p:cNvGrpSpPr/>
          <p:nvPr/>
        </p:nvGrpSpPr>
        <p:grpSpPr>
          <a:xfrm>
            <a:off x="650348" y="2901820"/>
            <a:ext cx="7550223" cy="1521281"/>
            <a:chOff x="721793" y="4017089"/>
            <a:chExt cx="7550223" cy="1521281"/>
          </a:xfrm>
        </p:grpSpPr>
        <p:grpSp>
          <p:nvGrpSpPr>
            <p:cNvPr id="33" name="Группа 32"/>
            <p:cNvGrpSpPr/>
            <p:nvPr/>
          </p:nvGrpSpPr>
          <p:grpSpPr>
            <a:xfrm>
              <a:off x="721793" y="4017089"/>
              <a:ext cx="7550223" cy="716489"/>
              <a:chOff x="788045" y="1353327"/>
              <a:chExt cx="7550223" cy="716489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788045" y="1353327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rgbClr val="97F1FB"/>
                    </a:solidFill>
                  </a:rPr>
                  <a:t>7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7439" y="1423485"/>
                <a:ext cx="71908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solidFill>
                      <a:srgbClr val="F2F2F2"/>
                    </a:solidFill>
                  </a:rPr>
                  <a:t>Следующий элемент, «процесс», отвечает за увеличение на единицу переменной </a:t>
                </a:r>
                <a:r>
                  <a:rPr lang="en-US" dirty="0">
                    <a:solidFill>
                      <a:srgbClr val="F2F2F2"/>
                    </a:solidFill>
                  </a:rPr>
                  <a:t>j</a:t>
                </a:r>
                <a:r>
                  <a:rPr lang="ru-RU" dirty="0">
                    <a:solidFill>
                      <a:srgbClr val="F2F2F2"/>
                    </a:solidFill>
                  </a:rPr>
                  <a:t>.</a:t>
                </a:r>
              </a:p>
            </p:txBody>
          </p:sp>
        </p:grpSp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0347" y="4788642"/>
              <a:ext cx="1862961" cy="749728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100751" y="4925602"/>
              <a:ext cx="6783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j++</a:t>
              </a:r>
              <a:r>
                <a:rPr lang="en-US" sz="1600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6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650348" y="4423101"/>
            <a:ext cx="7361539" cy="1453398"/>
            <a:chOff x="650348" y="4736060"/>
            <a:chExt cx="7361539" cy="1453398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650348" y="4736060"/>
              <a:ext cx="7361539" cy="1290447"/>
              <a:chOff x="721793" y="4017089"/>
              <a:chExt cx="7361539" cy="1290447"/>
            </a:xfrm>
          </p:grpSpPr>
          <p:grpSp>
            <p:nvGrpSpPr>
              <p:cNvPr id="20" name="Группа 19"/>
              <p:cNvGrpSpPr/>
              <p:nvPr/>
            </p:nvGrpSpPr>
            <p:grpSpPr>
              <a:xfrm>
                <a:off x="721793" y="4017089"/>
                <a:ext cx="7361539" cy="716489"/>
                <a:chOff x="788045" y="1353327"/>
                <a:chExt cx="7361539" cy="716489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788045" y="1353327"/>
                  <a:ext cx="33695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97F1FB"/>
                      </a:solidFill>
                    </a:rPr>
                    <a:t>8</a:t>
                  </a:r>
                  <a:endParaRPr lang="ru-RU" sz="2000" dirty="0">
                    <a:solidFill>
                      <a:srgbClr val="97F1FB"/>
                    </a:solidFill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47440" y="1423485"/>
                  <a:ext cx="700214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>
                      <a:solidFill>
                        <a:srgbClr val="F2F2F2"/>
                      </a:solidFill>
                    </a:rPr>
                    <a:t>Следующий элемент, «процесс», отвечает за увеличение на единицу переменной </a:t>
                  </a:r>
                  <a:r>
                    <a:rPr lang="en-US" dirty="0" err="1">
                      <a:solidFill>
                        <a:srgbClr val="F2F2F2"/>
                      </a:solidFill>
                    </a:rPr>
                    <a:t>i</a:t>
                  </a:r>
                  <a:r>
                    <a:rPr lang="ru-RU" dirty="0">
                      <a:solidFill>
                        <a:srgbClr val="F2F2F2"/>
                      </a:solidFill>
                    </a:rPr>
                    <a:t>.</a:t>
                  </a:r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3100751" y="4968982"/>
                <a:ext cx="6783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++;</a:t>
                </a:r>
                <a:endParaRPr lang="ru-RU" sz="1600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7300" y="5508497"/>
              <a:ext cx="1935364" cy="680961"/>
            </a:xfrm>
            <a:prstGeom prst="rect">
              <a:avLst/>
            </a:prstGeom>
          </p:spPr>
        </p:pic>
      </p:grpSp>
      <p:grpSp>
        <p:nvGrpSpPr>
          <p:cNvPr id="27" name="Группа 26"/>
          <p:cNvGrpSpPr/>
          <p:nvPr/>
        </p:nvGrpSpPr>
        <p:grpSpPr>
          <a:xfrm>
            <a:off x="650348" y="5983762"/>
            <a:ext cx="8752235" cy="400110"/>
            <a:chOff x="788045" y="1392707"/>
            <a:chExt cx="8752235" cy="400110"/>
          </a:xfrm>
        </p:grpSpPr>
        <p:sp>
          <p:nvSpPr>
            <p:cNvPr id="28" name="TextBox 27"/>
            <p:cNvSpPr txBox="1"/>
            <p:nvPr/>
          </p:nvSpPr>
          <p:spPr>
            <a:xfrm>
              <a:off x="788045" y="1392707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97F1FB"/>
                  </a:solidFill>
                </a:rPr>
                <a:t>9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47439" y="1423485"/>
              <a:ext cx="8392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2F2F2"/>
                  </a:solidFill>
                </a:rPr>
                <a:t>Окончание алгоритма реализовано через элемент «пуск».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7666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7330813" y="533399"/>
              <a:ext cx="4384937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5521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97F1FB"/>
                  </a:solidFill>
                  <a:latin typeface="Georgia" panose="02040502050405020303" pitchFamily="18" charset="0"/>
                </a:rPr>
                <a:t>КОД С ПОМОЩЬЮ </a:t>
              </a:r>
              <a:r>
                <a:rPr lang="en-US" sz="3200" dirty="0">
                  <a:solidFill>
                    <a:srgbClr val="97F1FB"/>
                  </a:solidFill>
                  <a:latin typeface="Georgia" panose="02040502050405020303" pitchFamily="18" charset="0"/>
                </a:rPr>
                <a:t>WHILE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6032289" y="954734"/>
            <a:ext cx="5016137" cy="5599612"/>
            <a:chOff x="6305005" y="1018902"/>
            <a:chExt cx="5016137" cy="5599612"/>
          </a:xfrm>
        </p:grpSpPr>
        <p:sp>
          <p:nvSpPr>
            <p:cNvPr id="6" name="TextBox 5"/>
            <p:cNvSpPr txBox="1"/>
            <p:nvPr/>
          </p:nvSpPr>
          <p:spPr>
            <a:xfrm>
              <a:off x="6373043" y="1141052"/>
              <a:ext cx="4948099" cy="5355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main(){   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0, j = 0,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buf</a:t>
              </a:r>
              <a:r>
                <a:rPr lang="ru-RU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[] = { 6, 4, 1, 5, 3, 7, 2};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/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while(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n -1){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while(j &lt; n - 1 -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){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if(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[j] &gt;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[j + 1]){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buf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[j];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[j] =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[j + 1];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[j + 1] =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buf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}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j++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}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++;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6305005" y="1018902"/>
              <a:ext cx="5016137" cy="5599612"/>
            </a:xfrm>
            <a:prstGeom prst="rect">
              <a:avLst/>
            </a:prstGeom>
            <a:noFill/>
            <a:ln>
              <a:solidFill>
                <a:srgbClr val="97F1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47675" y="1349828"/>
            <a:ext cx="490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Программная реализация «Пузырька» через цикл с предусловием</a:t>
            </a:r>
          </a:p>
        </p:txBody>
      </p:sp>
    </p:spTree>
    <p:extLst>
      <p:ext uri="{BB962C8B-B14F-4D97-AF65-F5344CB8AC3E}">
        <p14:creationId xmlns:p14="http://schemas.microsoft.com/office/powerpoint/2010/main" val="39646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9750" y="241011"/>
            <a:ext cx="340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97F1FB"/>
                </a:solidFill>
                <a:latin typeface="Georgia" panose="02040502050405020303" pitchFamily="18" charset="0"/>
              </a:rPr>
              <a:t>ПЛАН ЛЕКЦИИ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447675" y="533399"/>
            <a:ext cx="11268075" cy="1"/>
            <a:chOff x="447675" y="533399"/>
            <a:chExt cx="11268075" cy="1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5349802" y="533399"/>
              <a:ext cx="6365948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рямоугольник 13">
            <a:hlinkClick r:id="rId2" action="ppaction://hlinksldjump"/>
          </p:cNvPr>
          <p:cNvSpPr/>
          <p:nvPr/>
        </p:nvSpPr>
        <p:spPr>
          <a:xfrm>
            <a:off x="974022" y="3299999"/>
            <a:ext cx="3291286" cy="65759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hlinkClick r:id="rId3" action="ppaction://hlinksldjump"/>
          </p:cNvPr>
          <p:cNvSpPr/>
          <p:nvPr/>
        </p:nvSpPr>
        <p:spPr>
          <a:xfrm>
            <a:off x="974022" y="3957595"/>
            <a:ext cx="5141028" cy="74775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/>
          <p:cNvGrpSpPr/>
          <p:nvPr/>
        </p:nvGrpSpPr>
        <p:grpSpPr>
          <a:xfrm>
            <a:off x="974022" y="1510091"/>
            <a:ext cx="4884671" cy="2970724"/>
            <a:chOff x="974022" y="1510091"/>
            <a:chExt cx="4884671" cy="2970724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998631" y="1984807"/>
              <a:ext cx="3841116" cy="529833"/>
              <a:chOff x="998633" y="1912161"/>
              <a:chExt cx="3841116" cy="529833"/>
            </a:xfrm>
          </p:grpSpPr>
          <p:sp>
            <p:nvSpPr>
              <p:cNvPr id="2" name="Прямоугольник 1">
                <a:hlinkClick r:id="rId4" action="ppaction://hlinksldjump"/>
              </p:cNvPr>
              <p:cNvSpPr/>
              <p:nvPr/>
            </p:nvSpPr>
            <p:spPr>
              <a:xfrm>
                <a:off x="1016426" y="2039924"/>
                <a:ext cx="3777712" cy="40207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TextBox 9">
                <a:hlinkClick r:id="rId5" action="ppaction://hlinksldjump"/>
              </p:cNvPr>
              <p:cNvSpPr txBox="1"/>
              <p:nvPr/>
            </p:nvSpPr>
            <p:spPr>
              <a:xfrm>
                <a:off x="998633" y="1912161"/>
                <a:ext cx="3841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800" dirty="0">
                    <a:solidFill>
                      <a:srgbClr val="F2F2F2"/>
                    </a:solidFill>
                    <a:latin typeface="Georgia" panose="02040502050405020303" pitchFamily="18" charset="0"/>
                  </a:rPr>
                  <a:t>1. Понятие алгоритма</a:t>
                </a:r>
              </a:p>
            </p:txBody>
          </p:sp>
        </p:grpSp>
        <p:sp>
          <p:nvSpPr>
            <p:cNvPr id="12" name="TextBox 11">
              <a:hlinkClick r:id="rId2" action="ppaction://hlinksldjump"/>
            </p:cNvPr>
            <p:cNvSpPr txBox="1"/>
            <p:nvPr/>
          </p:nvSpPr>
          <p:spPr>
            <a:xfrm>
              <a:off x="974022" y="3299999"/>
              <a:ext cx="29594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>
                  <a:solidFill>
                    <a:srgbClr val="F2F2F2"/>
                  </a:solidFill>
                  <a:latin typeface="Georgia" panose="02040502050405020303" pitchFamily="18" charset="0"/>
                </a:rPr>
                <a:t>3. Визуализация</a:t>
              </a:r>
            </a:p>
          </p:txBody>
        </p:sp>
        <p:sp>
          <p:nvSpPr>
            <p:cNvPr id="16" name="TextBox 15">
              <a:hlinkClick r:id="rId4" action="ppaction://hlinksldjump"/>
            </p:cNvPr>
            <p:cNvSpPr txBox="1"/>
            <p:nvPr/>
          </p:nvSpPr>
          <p:spPr>
            <a:xfrm>
              <a:off x="974022" y="2642403"/>
              <a:ext cx="32912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>
                  <a:solidFill>
                    <a:srgbClr val="F2F2F2"/>
                  </a:solidFill>
                  <a:latin typeface="Georgia" panose="02040502050405020303" pitchFamily="18" charset="0"/>
                </a:rPr>
                <a:t>2. Идея алгоритма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8633" y="1510091"/>
              <a:ext cx="1497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u="sng" dirty="0">
                  <a:solidFill>
                    <a:srgbClr val="97F1FB"/>
                  </a:solidFill>
                  <a:latin typeface="Georgia" panose="02040502050405020303" pitchFamily="18" charset="0"/>
                </a:rPr>
                <a:t>Часть 1:</a:t>
              </a:r>
            </a:p>
          </p:txBody>
        </p:sp>
        <p:sp>
          <p:nvSpPr>
            <p:cNvPr id="15" name="TextBox 14">
              <a:hlinkClick r:id="rId3" action="ppaction://hlinksldjump"/>
            </p:cNvPr>
            <p:cNvSpPr txBox="1"/>
            <p:nvPr/>
          </p:nvSpPr>
          <p:spPr>
            <a:xfrm>
              <a:off x="974022" y="3957595"/>
              <a:ext cx="4884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>
                  <a:solidFill>
                    <a:srgbClr val="F2F2F2"/>
                  </a:solidFill>
                  <a:latin typeface="Georgia" panose="02040502050405020303" pitchFamily="18" charset="0"/>
                </a:rPr>
                <a:t>4. Словесное представление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695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9750" y="241011"/>
            <a:ext cx="340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97F1FB"/>
                </a:solidFill>
                <a:latin typeface="Georgia" panose="02040502050405020303" pitchFamily="18" charset="0"/>
              </a:rPr>
              <a:t>ПЛАН ЛЕКЦИИ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447675" y="533399"/>
            <a:ext cx="11268075" cy="1"/>
            <a:chOff x="447675" y="533399"/>
            <a:chExt cx="11268075" cy="1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5349802" y="533399"/>
              <a:ext cx="6365948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Прямоугольник 3">
            <a:hlinkClick r:id="rId2" action="ppaction://hlinksldjump"/>
          </p:cNvPr>
          <p:cNvSpPr/>
          <p:nvPr/>
        </p:nvSpPr>
        <p:spPr>
          <a:xfrm>
            <a:off x="844448" y="2044266"/>
            <a:ext cx="4701928" cy="169545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hlinkClick r:id="rId3" action="ppaction://hlinksldjump"/>
          </p:cNvPr>
          <p:cNvSpPr/>
          <p:nvPr/>
        </p:nvSpPr>
        <p:spPr>
          <a:xfrm>
            <a:off x="1250648" y="4333466"/>
            <a:ext cx="4295728" cy="8481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2" name="Группа 21"/>
          <p:cNvGrpSpPr/>
          <p:nvPr/>
        </p:nvGrpSpPr>
        <p:grpSpPr>
          <a:xfrm>
            <a:off x="844448" y="1483848"/>
            <a:ext cx="4701928" cy="3557504"/>
            <a:chOff x="6570599" y="1203804"/>
            <a:chExt cx="4701928" cy="3557504"/>
          </a:xfrm>
        </p:grpSpPr>
        <p:sp>
          <p:nvSpPr>
            <p:cNvPr id="23" name="TextBox 22"/>
            <p:cNvSpPr txBox="1"/>
            <p:nvPr/>
          </p:nvSpPr>
          <p:spPr>
            <a:xfrm>
              <a:off x="6570599" y="1203804"/>
              <a:ext cx="1544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u="sng" dirty="0">
                  <a:solidFill>
                    <a:srgbClr val="97F1FB"/>
                  </a:solidFill>
                  <a:latin typeface="Georgia" panose="02040502050405020303" pitchFamily="18" charset="0"/>
                </a:rPr>
                <a:t>Часть 2:</a:t>
              </a:r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6570599" y="1727024"/>
              <a:ext cx="4701928" cy="3034284"/>
              <a:chOff x="6570599" y="1878800"/>
              <a:chExt cx="4701928" cy="3034284"/>
            </a:xfrm>
          </p:grpSpPr>
          <p:sp>
            <p:nvSpPr>
              <p:cNvPr id="25" name="TextBox 24">
                <a:hlinkClick r:id="rId2" action="ppaction://hlinksldjump"/>
              </p:cNvPr>
              <p:cNvSpPr txBox="1"/>
              <p:nvPr/>
            </p:nvSpPr>
            <p:spPr>
              <a:xfrm>
                <a:off x="6570599" y="1878800"/>
                <a:ext cx="4701928" cy="1384995"/>
              </a:xfrm>
              <a:prstGeom prst="rect">
                <a:avLst/>
              </a:prstGeom>
              <a:solidFill>
                <a:srgbClr val="40404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ru-RU" sz="2800" dirty="0">
                    <a:solidFill>
                      <a:srgbClr val="F2F2F2"/>
                    </a:solidFill>
                    <a:latin typeface="Georgia" panose="02040502050405020303" pitchFamily="18" charset="0"/>
                  </a:rPr>
                  <a:t>5. Реализация алгоритма</a:t>
                </a:r>
              </a:p>
              <a:p>
                <a:r>
                  <a:rPr lang="ru-RU" sz="2800" dirty="0">
                    <a:solidFill>
                      <a:srgbClr val="F2F2F2"/>
                    </a:solidFill>
                    <a:latin typeface="Georgia" panose="02040502050405020303" pitchFamily="18" charset="0"/>
                  </a:rPr>
                  <a:t>     через параметрический </a:t>
                </a:r>
              </a:p>
              <a:p>
                <a:r>
                  <a:rPr lang="ru-RU" sz="2800" dirty="0">
                    <a:solidFill>
                      <a:srgbClr val="F2F2F2"/>
                    </a:solidFill>
                    <a:latin typeface="Georgia" panose="02040502050405020303" pitchFamily="18" charset="0"/>
                  </a:rPr>
                  <a:t>     цикл</a:t>
                </a:r>
              </a:p>
            </p:txBody>
          </p:sp>
          <p:sp>
            <p:nvSpPr>
              <p:cNvPr id="26" name="TextBox 25">
                <a:hlinkClick r:id="rId2" action="ppaction://hlinksldjump"/>
              </p:cNvPr>
              <p:cNvSpPr txBox="1"/>
              <p:nvPr/>
            </p:nvSpPr>
            <p:spPr>
              <a:xfrm>
                <a:off x="6976799" y="3174146"/>
                <a:ext cx="19367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rgbClr val="F2F2F2"/>
                    </a:solidFill>
                    <a:latin typeface="Georgia" panose="02040502050405020303" pitchFamily="18" charset="0"/>
                  </a:rPr>
                  <a:t>5.1 Блок-схема</a:t>
                </a:r>
              </a:p>
            </p:txBody>
          </p:sp>
          <p:sp>
            <p:nvSpPr>
              <p:cNvPr id="27" name="TextBox 26">
                <a:hlinkClick r:id="rId4" action="ppaction://hlinksldjump"/>
              </p:cNvPr>
              <p:cNvSpPr txBox="1"/>
              <p:nvPr/>
            </p:nvSpPr>
            <p:spPr>
              <a:xfrm>
                <a:off x="6976799" y="3579740"/>
                <a:ext cx="420660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rgbClr val="F2F2F2"/>
                    </a:solidFill>
                    <a:latin typeface="Georgia" panose="02040502050405020303" pitchFamily="18" charset="0"/>
                  </a:rPr>
                  <a:t>5.2 Подробный разбор элементов</a:t>
                </a:r>
              </a:p>
              <a:p>
                <a:r>
                  <a:rPr lang="ru-RU" sz="2000" dirty="0">
                    <a:solidFill>
                      <a:srgbClr val="F2F2F2"/>
                    </a:solidFill>
                    <a:latin typeface="Georgia" panose="02040502050405020303" pitchFamily="18" charset="0"/>
                  </a:rPr>
                  <a:t>       блок-схемы</a:t>
                </a:r>
              </a:p>
            </p:txBody>
          </p:sp>
          <p:sp>
            <p:nvSpPr>
              <p:cNvPr id="28" name="TextBox 27">
                <a:hlinkClick r:id="rId3" action="ppaction://hlinksldjump"/>
              </p:cNvPr>
              <p:cNvSpPr txBox="1"/>
              <p:nvPr/>
            </p:nvSpPr>
            <p:spPr>
              <a:xfrm>
                <a:off x="6976799" y="4205198"/>
                <a:ext cx="41456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rgbClr val="F2F2F2"/>
                    </a:solidFill>
                    <a:latin typeface="Georgia" panose="02040502050405020303" pitchFamily="18" charset="0"/>
                  </a:rPr>
                  <a:t>5.3 Программная реализация на </a:t>
                </a:r>
              </a:p>
              <a:p>
                <a:r>
                  <a:rPr lang="ru-RU" sz="2000" dirty="0">
                    <a:solidFill>
                      <a:srgbClr val="F2F2F2"/>
                    </a:solidFill>
                    <a:latin typeface="Georgia" panose="02040502050405020303" pitchFamily="18" charset="0"/>
                  </a:rPr>
                  <a:t>       языке С</a:t>
                </a:r>
              </a:p>
            </p:txBody>
          </p:sp>
        </p:grpSp>
      </p:grpSp>
      <p:sp>
        <p:nvSpPr>
          <p:cNvPr id="9" name="Прямоугольник 8">
            <a:hlinkClick r:id="rId5" action="ppaction://hlinksldjump"/>
          </p:cNvPr>
          <p:cNvSpPr/>
          <p:nvPr/>
        </p:nvSpPr>
        <p:spPr>
          <a:xfrm>
            <a:off x="6181812" y="1937887"/>
            <a:ext cx="5258821" cy="145417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hlinkClick r:id="rId6" action="ppaction://hlinksldjump"/>
          </p:cNvPr>
          <p:cNvSpPr/>
          <p:nvPr/>
        </p:nvSpPr>
        <p:spPr>
          <a:xfrm>
            <a:off x="6588012" y="4333466"/>
            <a:ext cx="4206601" cy="63870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6181812" y="1414667"/>
            <a:ext cx="5181227" cy="3557504"/>
            <a:chOff x="6570599" y="1203804"/>
            <a:chExt cx="5181227" cy="3557504"/>
          </a:xfrm>
        </p:grpSpPr>
        <p:sp>
          <p:nvSpPr>
            <p:cNvPr id="21" name="TextBox 20"/>
            <p:cNvSpPr txBox="1"/>
            <p:nvPr/>
          </p:nvSpPr>
          <p:spPr>
            <a:xfrm>
              <a:off x="6570599" y="1203804"/>
              <a:ext cx="15424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u="sng" dirty="0">
                  <a:solidFill>
                    <a:srgbClr val="97F1FB"/>
                  </a:solidFill>
                  <a:latin typeface="Georgia" panose="02040502050405020303" pitchFamily="18" charset="0"/>
                </a:rPr>
                <a:t>Часть 3:</a:t>
              </a:r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6570599" y="1727024"/>
              <a:ext cx="5181227" cy="3034284"/>
              <a:chOff x="6570599" y="1878800"/>
              <a:chExt cx="5181227" cy="3034284"/>
            </a:xfrm>
          </p:grpSpPr>
          <p:sp>
            <p:nvSpPr>
              <p:cNvPr id="30" name="TextBox 29">
                <a:hlinkClick r:id="rId2" action="ppaction://hlinksldjump"/>
              </p:cNvPr>
              <p:cNvSpPr txBox="1"/>
              <p:nvPr/>
            </p:nvSpPr>
            <p:spPr>
              <a:xfrm>
                <a:off x="6570599" y="1878800"/>
                <a:ext cx="518122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800" dirty="0">
                    <a:solidFill>
                      <a:srgbClr val="F2F2F2"/>
                    </a:solidFill>
                    <a:latin typeface="Georgia" panose="02040502050405020303" pitchFamily="18" charset="0"/>
                  </a:rPr>
                  <a:t>6. Реализация алгоритма</a:t>
                </a:r>
              </a:p>
              <a:p>
                <a:r>
                  <a:rPr lang="ru-RU" sz="2800" dirty="0">
                    <a:solidFill>
                      <a:srgbClr val="F2F2F2"/>
                    </a:solidFill>
                    <a:latin typeface="Georgia" panose="02040502050405020303" pitchFamily="18" charset="0"/>
                  </a:rPr>
                  <a:t>     через цикл с предусловием</a:t>
                </a:r>
              </a:p>
            </p:txBody>
          </p:sp>
          <p:sp>
            <p:nvSpPr>
              <p:cNvPr id="31" name="TextBox 30">
                <a:hlinkClick r:id="rId2" action="ppaction://hlinksldjump"/>
              </p:cNvPr>
              <p:cNvSpPr txBox="1"/>
              <p:nvPr/>
            </p:nvSpPr>
            <p:spPr>
              <a:xfrm>
                <a:off x="6976799" y="3083232"/>
                <a:ext cx="19463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rgbClr val="F2F2F2"/>
                    </a:solidFill>
                    <a:latin typeface="Georgia" panose="02040502050405020303" pitchFamily="18" charset="0"/>
                  </a:rPr>
                  <a:t>6.1 Блок-схема</a:t>
                </a:r>
              </a:p>
            </p:txBody>
          </p:sp>
          <p:sp>
            <p:nvSpPr>
              <p:cNvPr id="32" name="TextBox 31">
                <a:hlinkClick r:id="rId7" action="ppaction://hlinksldjump"/>
              </p:cNvPr>
              <p:cNvSpPr txBox="1"/>
              <p:nvPr/>
            </p:nvSpPr>
            <p:spPr>
              <a:xfrm>
                <a:off x="6976798" y="3538526"/>
                <a:ext cx="420660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rgbClr val="F2F2F2"/>
                    </a:solidFill>
                    <a:latin typeface="Georgia" panose="02040502050405020303" pitchFamily="18" charset="0"/>
                  </a:rPr>
                  <a:t>6.2 Подробный разбор элементов</a:t>
                </a:r>
              </a:p>
              <a:p>
                <a:r>
                  <a:rPr lang="ru-RU" sz="2000" dirty="0">
                    <a:solidFill>
                      <a:srgbClr val="F2F2F2"/>
                    </a:solidFill>
                    <a:latin typeface="Georgia" panose="02040502050405020303" pitchFamily="18" charset="0"/>
                  </a:rPr>
                  <a:t>       блок-схемы</a:t>
                </a:r>
              </a:p>
            </p:txBody>
          </p:sp>
          <p:sp>
            <p:nvSpPr>
              <p:cNvPr id="33" name="TextBox 32">
                <a:hlinkClick r:id="rId6" action="ppaction://hlinksldjump"/>
              </p:cNvPr>
              <p:cNvSpPr txBox="1"/>
              <p:nvPr/>
            </p:nvSpPr>
            <p:spPr>
              <a:xfrm>
                <a:off x="6976799" y="4205198"/>
                <a:ext cx="41456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rgbClr val="F2F2F2"/>
                    </a:solidFill>
                    <a:latin typeface="Georgia" panose="02040502050405020303" pitchFamily="18" charset="0"/>
                  </a:rPr>
                  <a:t>6.3 Программная реализация на </a:t>
                </a:r>
              </a:p>
              <a:p>
                <a:r>
                  <a:rPr lang="ru-RU" sz="2000" dirty="0">
                    <a:solidFill>
                      <a:srgbClr val="F2F2F2"/>
                    </a:solidFill>
                    <a:latin typeface="Georgia" panose="02040502050405020303" pitchFamily="18" charset="0"/>
                  </a:rPr>
                  <a:t>       языке С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514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9750" y="241011"/>
            <a:ext cx="5027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97F1FB"/>
                </a:solidFill>
                <a:latin typeface="Georgia" panose="02040502050405020303" pitchFamily="18" charset="0"/>
              </a:rPr>
              <a:t>ПОНЯТИЕ АЛГОРИТМА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447675" y="533399"/>
            <a:ext cx="11268075" cy="1"/>
            <a:chOff x="447675" y="533399"/>
            <a:chExt cx="11268075" cy="1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>
              <a:stCxn id="3" idx="3"/>
            </p:cNvCxnSpPr>
            <p:nvPr/>
          </p:nvCxnSpPr>
          <p:spPr>
            <a:xfrm>
              <a:off x="6837088" y="533399"/>
              <a:ext cx="487866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685800" y="1428750"/>
            <a:ext cx="110299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97F1FB"/>
                </a:solidFill>
              </a:rPr>
              <a:t>Сортировка «Пузырьком» </a:t>
            </a:r>
            <a:r>
              <a:rPr lang="ru-RU" sz="2400" dirty="0">
                <a:solidFill>
                  <a:srgbClr val="F2F2F2"/>
                </a:solidFill>
              </a:rPr>
              <a:t>(</a:t>
            </a:r>
            <a:r>
              <a:rPr lang="ru-RU" sz="2400" dirty="0" err="1">
                <a:solidFill>
                  <a:srgbClr val="F2F2F2"/>
                </a:solidFill>
              </a:rPr>
              <a:t>англ</a:t>
            </a:r>
            <a:r>
              <a:rPr lang="ru-RU" sz="2400" dirty="0">
                <a:solidFill>
                  <a:srgbClr val="F2F2F2"/>
                </a:solidFill>
              </a:rPr>
              <a:t> </a:t>
            </a:r>
            <a:r>
              <a:rPr lang="en-US" sz="2400" dirty="0">
                <a:solidFill>
                  <a:srgbClr val="F2F2F2"/>
                </a:solidFill>
              </a:rPr>
              <a:t>Bubble Sort) – </a:t>
            </a:r>
            <a:r>
              <a:rPr lang="ru-RU" sz="2400" dirty="0">
                <a:solidFill>
                  <a:srgbClr val="F2F2F2"/>
                </a:solidFill>
              </a:rPr>
              <a:t>один из наиболее известных и простых алгоритмов сортировки. Он крайне лёгок в понимании, однако эффективен лишь при малых размерах массива.</a:t>
            </a:r>
          </a:p>
          <a:p>
            <a:r>
              <a:rPr lang="ru-RU" sz="2400" dirty="0">
                <a:solidFill>
                  <a:srgbClr val="F2F2F2"/>
                </a:solidFill>
              </a:rPr>
              <a:t>Средняя сложность алгоритма – квадратичная, или же О(</a:t>
            </a:r>
            <a:r>
              <a:rPr lang="en-US" sz="2400" dirty="0">
                <a:solidFill>
                  <a:srgbClr val="F2F2F2"/>
                </a:solidFill>
              </a:rPr>
              <a:t>n²). </a:t>
            </a:r>
            <a:r>
              <a:rPr lang="ru-RU" sz="2400" dirty="0">
                <a:solidFill>
                  <a:srgbClr val="F2F2F2"/>
                </a:solidFill>
              </a:rPr>
              <a:t> </a:t>
            </a:r>
          </a:p>
          <a:p>
            <a:r>
              <a:rPr lang="ru-RU" sz="2400" dirty="0">
                <a:solidFill>
                  <a:srgbClr val="F2F2F2"/>
                </a:solidFill>
              </a:rPr>
              <a:t>Алгоритм состоит в повторяющихся проходах по сортируемому массиву. На каждой итерации последовательно сравниваются соседние элементы, и, если порядок в паре неверный, то элементы меняют местами. За каждый проход по массиву как минимум один элемент встает на свое место: меньший по значению элемент (более «лёгкий») продвигается к началу массива, или же «всплывает, как пузырёк», (отсюда и название). </a:t>
            </a:r>
          </a:p>
        </p:txBody>
      </p:sp>
    </p:spTree>
    <p:extLst>
      <p:ext uri="{BB962C8B-B14F-4D97-AF65-F5344CB8AC3E}">
        <p14:creationId xmlns:p14="http://schemas.microsoft.com/office/powerpoint/2010/main" val="167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/>
            <p:nvPr/>
          </p:nvCxnSpPr>
          <p:spPr>
            <a:xfrm>
              <a:off x="5981700" y="533399"/>
              <a:ext cx="5734050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40975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97F1FB"/>
                  </a:solidFill>
                  <a:latin typeface="Georgia" panose="02040502050405020303" pitchFamily="18" charset="0"/>
                </a:rPr>
                <a:t>ИДЕЯ АЛГОРИТМА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06058" y="1515181"/>
            <a:ext cx="100025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000" dirty="0">
                <a:solidFill>
                  <a:srgbClr val="F2F2F2"/>
                </a:solidFill>
                <a:latin typeface="Georgia" panose="02040502050405020303" pitchFamily="18" charset="0"/>
              </a:rPr>
              <a:t>Алгоритм основан на повторяющихся проходах по сортируемому массиву. За каждый проход последовательно сравниваются соседние элементы. Если порядок в паре неверный, то происходит обмен значений элементов. При каждом проходе алгоритма по внутреннему циклу, очередной наибольший элемент массива ставится на своё место в конце массива рядом с предыдущим «наибольшим элементом», а наименьший элемент перемещается на одну позицию к началу массива («всплывает» до нужной позиции, как пузырёк в воде — отсюда и название алгоритма).</a:t>
            </a:r>
          </a:p>
          <a:p>
            <a:pPr>
              <a:lnSpc>
                <a:spcPct val="120000"/>
              </a:lnSpc>
            </a:pPr>
            <a:r>
              <a:rPr lang="ru-RU" sz="2000" dirty="0">
                <a:solidFill>
                  <a:srgbClr val="F2F2F2"/>
                </a:solidFill>
                <a:latin typeface="Georgia" panose="02040502050405020303" pitchFamily="18" charset="0"/>
              </a:rPr>
              <a:t>Проходы по массиву повторяются </a:t>
            </a:r>
            <a:r>
              <a:rPr lang="en-US" sz="2000" dirty="0">
                <a:solidFill>
                  <a:srgbClr val="F2F2F2"/>
                </a:solidFill>
                <a:latin typeface="Georgia" panose="02040502050405020303" pitchFamily="18" charset="0"/>
              </a:rPr>
              <a:t>n</a:t>
            </a:r>
            <a:r>
              <a:rPr lang="ru-RU" sz="2000" dirty="0">
                <a:solidFill>
                  <a:srgbClr val="F2F2F2"/>
                </a:solidFill>
                <a:latin typeface="Georgia" panose="02040502050405020303" pitchFamily="18" charset="0"/>
              </a:rPr>
              <a:t>-1</a:t>
            </a:r>
            <a:r>
              <a:rPr lang="en-US" sz="2000" dirty="0">
                <a:solidFill>
                  <a:srgbClr val="F2F2F2"/>
                </a:solidFill>
                <a:latin typeface="Georgia" panose="02040502050405020303" pitchFamily="18" charset="0"/>
              </a:rPr>
              <a:t> (</a:t>
            </a:r>
            <a:r>
              <a:rPr lang="ru-RU" sz="2000" dirty="0">
                <a:solidFill>
                  <a:srgbClr val="F2F2F2"/>
                </a:solidFill>
                <a:latin typeface="Georgia" panose="02040502050405020303" pitchFamily="18" charset="0"/>
              </a:rPr>
              <a:t>где </a:t>
            </a:r>
            <a:r>
              <a:rPr lang="en-US" sz="2000" dirty="0">
                <a:solidFill>
                  <a:srgbClr val="F2F2F2"/>
                </a:solidFill>
                <a:latin typeface="Georgia" panose="02040502050405020303" pitchFamily="18" charset="0"/>
              </a:rPr>
              <a:t>n – </a:t>
            </a:r>
            <a:r>
              <a:rPr lang="ru-RU" sz="2000" dirty="0">
                <a:solidFill>
                  <a:srgbClr val="F2F2F2"/>
                </a:solidFill>
                <a:latin typeface="Georgia" panose="02040502050405020303" pitchFamily="18" charset="0"/>
              </a:rPr>
              <a:t>размер массива) раз или до тех пор, пока не будет перестановок, т.е. когда массив окажется отсортированным.</a:t>
            </a:r>
            <a:endParaRPr lang="ru-RU" sz="32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16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383070" y="2247432"/>
            <a:ext cx="10526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500" dirty="0">
                <a:solidFill>
                  <a:srgbClr val="F57373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92011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17676" y="253783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solidFill>
                  <a:srgbClr val="557ED9"/>
                </a:solidFill>
              </a:rPr>
              <a:t>6</a:t>
            </a:r>
          </a:p>
        </p:txBody>
      </p:sp>
      <p:grpSp>
        <p:nvGrpSpPr>
          <p:cNvPr id="21" name="Группа 20"/>
          <p:cNvGrpSpPr/>
          <p:nvPr/>
        </p:nvGrpSpPr>
        <p:grpSpPr>
          <a:xfrm>
            <a:off x="1186417" y="2679400"/>
            <a:ext cx="9913973" cy="1302485"/>
            <a:chOff x="793013" y="3157865"/>
            <a:chExt cx="9913973" cy="1302485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793013" y="3157869"/>
              <a:ext cx="9913973" cy="1286539"/>
            </a:xfrm>
            <a:prstGeom prst="rect">
              <a:avLst/>
            </a:prstGeom>
            <a:noFill/>
            <a:ln w="28575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600" dirty="0"/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>
            <a:xfrm>
              <a:off x="2254103" y="3157867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697948" y="3173811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068187" y="3173811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6475227" y="3157866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7864139" y="3157865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9289311" y="3157865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9865240" y="2245451"/>
            <a:ext cx="10526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43934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36895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solidFill>
                  <a:srgbClr val="99E9F9"/>
                </a:solidFill>
              </a:rPr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69105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solidFill>
                  <a:srgbClr val="AA72D4"/>
                </a:solidFill>
              </a:rPr>
              <a:t>7</a:t>
            </a:r>
            <a:endParaRPr lang="ru-RU" sz="11500" dirty="0">
              <a:solidFill>
                <a:srgbClr val="AA72D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4510" y="1028486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2F2F2"/>
                </a:solidFill>
              </a:rPr>
              <a:t>выбираем элемент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01981" y="4653537"/>
            <a:ext cx="404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2F2F2"/>
                </a:solidFill>
              </a:rPr>
              <a:t>сравниваем его с соседним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4814" y="5661239"/>
            <a:ext cx="7717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2F2F2"/>
                </a:solidFill>
              </a:rPr>
              <a:t>если он больше, то переставляем элементы местами</a:t>
            </a:r>
          </a:p>
        </p:txBody>
      </p:sp>
    </p:spTree>
    <p:extLst>
      <p:ext uri="{BB962C8B-B14F-4D97-AF65-F5344CB8AC3E}">
        <p14:creationId xmlns:p14="http://schemas.microsoft.com/office/powerpoint/2010/main" val="394146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6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6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3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00"/>
                            </p:stCondLst>
                            <p:childTnLst>
                              <p:par>
                                <p:cTn id="25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301 L 0.03139 0.04074 C 0.0379 0.04931 0.04779 0.05394 0.05808 0.05394 C 0.0698 0.05394 0.07917 0.04931 0.08568 0.04074 L 0.11719 0.00301 " pathEditMode="relative" rAng="0" ptsTypes="AAA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25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-0.03255 -0.06365 C -0.03919 -0.07801 -0.04935 -0.08564 -0.06003 -0.08564 C -0.07213 -0.08564 -0.0819 -0.07801 -0.08854 -0.06365 L -0.12096 -4.07407E-6 " pathEditMode="relative" rAng="0" ptsTypes="AAAAA">
                                      <p:cBhvr>
                                        <p:cTn id="2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5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0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00"/>
                            </p:stCondLst>
                            <p:childTnLst>
                              <p:par>
                                <p:cTn id="4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6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3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800"/>
                            </p:stCondLst>
                            <p:childTnLst>
                              <p:par>
                                <p:cTn id="4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6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3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400"/>
                            </p:stCondLst>
                            <p:childTnLst>
                              <p:par>
                                <p:cTn id="48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19 0.00301 L 0.15144 0.04792 C 0.1586 0.0581 0.16941 0.06366 0.1806 0.06366 C 0.19349 0.06366 0.20378 0.0581 0.21094 0.04792 L 0.24532 0.00301 " pathEditMode="relative" rAng="0" ptsTypes="AAAAA">
                                      <p:cBhvr>
                                        <p:cTn id="4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303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03072 -0.06829 C -0.03711 -0.08542 -0.04661 -0.09375 -0.05664 -0.09375 C -0.06809 -0.09375 -0.07721 -0.08542 -0.08359 -0.06829 L -0.11406 4.07407E-6 " pathEditMode="relative" rAng="0" ptsTypes="AAAAA">
                                      <p:cBhvr>
                                        <p:cTn id="5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400"/>
                            </p:stCondLst>
                            <p:childTnLst>
                              <p:par>
                                <p:cTn id="53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6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3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0"/>
                            </p:stCondLst>
                            <p:childTnLst>
                              <p:par>
                                <p:cTn id="5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6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3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600"/>
                            </p:stCondLst>
                            <p:childTnLst>
                              <p:par>
                                <p:cTn id="61" presetID="37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32 0.00301 L 0.27331 0.04814 C 0.27917 0.05833 0.2879 0.06389 0.29714 0.06389 C 0.30769 0.06389 0.31602 0.05833 0.32188 0.04814 L 0.35001 0.00301 " pathEditMode="relative" rAng="0" ptsTypes="AAAAA">
                                      <p:cBhvr>
                                        <p:cTn id="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4" y="303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-0.0289 -0.06365 C -0.03489 -0.07801 -0.04388 -0.08564 -0.05338 -0.08564 C -0.06406 -0.08564 -0.07265 -0.07801 -0.07864 -0.06365 L -0.10742 -4.07407E-6 " pathEditMode="relative" rAng="0" ptsTypes="AAAAA">
                                      <p:cBhvr>
                                        <p:cTn id="6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78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600"/>
                            </p:stCondLst>
                            <p:childTnLst>
                              <p:par>
                                <p:cTn id="66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6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3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200"/>
                            </p:stCondLst>
                            <p:childTnLst>
                              <p:par>
                                <p:cTn id="7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6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3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800"/>
                            </p:stCondLst>
                            <p:childTnLst>
                              <p:par>
                                <p:cTn id="74" presetID="37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 0.00301 L 0.38177 0.05023 C 0.38841 0.06088 0.39831 0.06666 0.40885 0.06666 C 0.4207 0.06666 0.43021 0.06088 0.43685 0.05023 L 0.46875 0.00301 " pathEditMode="relative" rAng="0" ptsTypes="AAAAA">
                                      <p:cBhvr>
                                        <p:cTn id="7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3171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07407E-6 L -0.03138 -0.06365 C -0.03776 -0.07801 -0.04752 -0.08564 -0.05781 -0.08564 C -0.06953 -0.08564 -0.0789 -0.07801 -0.08528 -0.06365 L -0.11653 -4.07407E-6 " pathEditMode="relative" rAng="0" ptsTypes="AAAAA">
                                      <p:cBhvr>
                                        <p:cTn id="7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800"/>
                            </p:stCondLst>
                            <p:childTnLst>
                              <p:par>
                                <p:cTn id="79" presetID="26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6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3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6400"/>
                            </p:stCondLst>
                            <p:childTnLst>
                              <p:par>
                                <p:cTn id="8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6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3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7000"/>
                            </p:stCondLst>
                            <p:childTnLst>
                              <p:par>
                                <p:cTn id="8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8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4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7800"/>
                            </p:stCondLst>
                            <p:childTnLst>
                              <p:par>
                                <p:cTn id="9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8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40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600"/>
                            </p:stCondLst>
                            <p:childTnLst>
                              <p:par>
                                <p:cTn id="95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3034 0.03102 C 0.03672 0.03797 0.04623 0.0419 0.05612 0.0419 C 0.06745 0.0419 0.07657 0.03797 0.08295 0.03102 L 0.11342 -4.07407E-6 " pathEditMode="relative" rAng="0" ptsTypes="AAAAA">
                                      <p:cBhvr>
                                        <p:cTn id="9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4" y="2083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-0.00764 L -0.02331 -0.07106 C -0.02956 -0.08565 -0.03906 -0.09328 -0.04896 -0.09328 C -0.06028 -0.09328 -0.0694 -0.08565 -0.07565 -0.07106 L -0.10599 -0.00764 " pathEditMode="relative" rAng="0" ptsTypes="AAAAA">
                                      <p:cBhvr>
                                        <p:cTn id="9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64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600"/>
                            </p:stCondLst>
                            <p:childTnLst>
                              <p:par>
                                <p:cTn id="10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6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3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1200"/>
                            </p:stCondLst>
                            <p:childTnLst>
                              <p:par>
                                <p:cTn id="10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6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3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1800"/>
                            </p:stCondLst>
                            <p:childTnLst>
                              <p:par>
                                <p:cTn id="108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96 2.22222E-6 L -0.08919 0.0419 C -0.08255 0.05139 -0.07266 0.05648 -0.06211 0.05648 C -0.05026 0.05648 -0.04076 0.05139 -0.03412 0.0419 L -0.00221 2.22222E-6 " pathEditMode="relative" rAng="0" ptsTypes="AAAAA">
                                      <p:cBhvr>
                                        <p:cTn id="10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2824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06 4.07407E-6 L -0.14987 -0.0169 C -0.15729 -0.02061 -0.16849 -0.02246 -0.1802 -0.02246 C -0.19362 -0.02246 -0.20429 -0.02061 -0.21171 -0.0169 L -0.24739 4.07407E-6 " pathEditMode="relative" rAng="0" ptsTypes="AAAAA">
                                      <p:cBhvr>
                                        <p:cTn id="1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-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3800"/>
                            </p:stCondLst>
                            <p:childTnLst>
                              <p:par>
                                <p:cTn id="113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6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3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4400"/>
                            </p:stCondLst>
                            <p:childTnLst>
                              <p:par>
                                <p:cTn id="11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6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3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0"/>
                            </p:stCondLst>
                            <p:childTnLst>
                              <p:par>
                                <p:cTn id="121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8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4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800"/>
                            </p:stCondLst>
                            <p:childTnLst>
                              <p:par>
                                <p:cTn id="12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8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4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6600"/>
                            </p:stCondLst>
                            <p:childTnLst>
                              <p:par>
                                <p:cTn id="129" presetID="37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42 4.07407E-6 L -0.07695 0.09907 C -0.07057 0.12152 -0.06081 0.13518 -0.05091 0.13518 C -0.03932 0.13518 -0.03021 0.12152 -0.0237 0.09907 L 0.00716 4.07407E-6 " pathEditMode="relative" rAng="0" ptsTypes="AAAAA">
                                      <p:cBhvr>
                                        <p:cTn id="1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675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654 4.44444E-6 L -0.1474 -0.06343 C -0.15391 -0.07778 -0.16354 -0.08565 -0.17357 -0.08565 C -0.18516 -0.08565 -0.19427 -0.07778 -0.20078 -0.06343 L -0.23151 4.44444E-6 " pathEditMode="relative" rAng="0" ptsTypes="AAAAA">
                                      <p:cBhvr>
                                        <p:cTn id="1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55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8600"/>
                            </p:stCondLst>
                            <p:childTnLst>
                              <p:par>
                                <p:cTn id="134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6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3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9200"/>
                            </p:stCondLst>
                            <p:childTnLst>
                              <p:par>
                                <p:cTn id="138" presetID="26" presetClass="emp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6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3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9800"/>
                            </p:stCondLst>
                            <p:childTnLst>
                              <p:par>
                                <p:cTn id="142" presetID="26" presetClass="emph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8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4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600"/>
                            </p:stCondLst>
                            <p:childTnLst>
                              <p:par>
                                <p:cTn id="14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8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40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1400"/>
                            </p:stCondLst>
                            <p:childTnLst>
                              <p:par>
                                <p:cTn id="150" presetID="37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876 0.003 L 0.50014 0.0324 C 0.50665 0.03912 0.51654 0.04282 0.52683 0.04282 C 0.53855 0.04282 0.54792 0.03912 0.55443 0.0324 L 0.58594 0.003 " pathEditMode="relative" rAng="0" ptsTypes="AAAAA">
                                      <p:cBhvr>
                                        <p:cTn id="15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1991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599 -0.00764 L -0.13945 -0.07129 C -0.14635 -0.08565 -0.15677 -0.09328 -0.1677 -0.09328 C -0.1802 -0.09328 -0.1901 -0.08565 -0.197 -0.07129 L -0.23033 -0.00764 " pathEditMode="relative" rAng="0" ptsTypes="AAAAA">
                                      <p:cBhvr>
                                        <p:cTn id="15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24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3400"/>
                            </p:stCondLst>
                            <p:childTnLst>
                              <p:par>
                                <p:cTn id="155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6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3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4000"/>
                            </p:stCondLst>
                            <p:childTnLst>
                              <p:par>
                                <p:cTn id="159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6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3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4600"/>
                            </p:stCondLst>
                            <p:childTnLst>
                              <p:par>
                                <p:cTn id="163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8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4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5400"/>
                            </p:stCondLst>
                            <p:childTnLst>
                              <p:par>
                                <p:cTn id="167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8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4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6200"/>
                            </p:stCondLst>
                            <p:childTnLst>
                              <p:par>
                                <p:cTn id="171" presetID="37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0.03073 0.04583 C 0.03724 0.05625 0.04688 0.06203 0.0569 0.06203 C 0.06849 0.06203 0.0776 0.05625 0.08411 0.04583 L 0.11497 4.44444E-6 " pathEditMode="relative" rAng="0" ptsTypes="AAAAA">
                                      <p:cBhvr>
                                        <p:cTn id="17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3102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37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279 -7.40741E-7 L -0.25638 -0.06366 C -0.26329 -0.07801 -0.27383 -0.08565 -0.28477 -0.08565 C -0.29727 -0.08565 -0.3073 -0.07801 -0.31433 -0.06366 L -0.34779 -7.40741E-7 " pathEditMode="relative" rAng="0" ptsTypes="AAAAA">
                                      <p:cBhvr>
                                        <p:cTn id="17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8200"/>
                            </p:stCondLst>
                            <p:childTnLst>
                              <p:par>
                                <p:cTn id="176" presetID="26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6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3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8800"/>
                            </p:stCondLst>
                            <p:childTnLst>
                              <p:par>
                                <p:cTn id="180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6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3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39400"/>
                            </p:stCondLst>
                            <p:childTnLst>
                              <p:par>
                                <p:cTn id="184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6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6" dur="3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40000"/>
                            </p:stCondLst>
                            <p:childTnLst>
                              <p:par>
                                <p:cTn id="188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8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0" dur="40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40800"/>
                            </p:stCondLst>
                            <p:childTnLst>
                              <p:par>
                                <p:cTn id="192" presetID="37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07407E-6 L 0.03099 0.04398 C 0.0375 0.0537 0.04727 0.05926 0.05742 0.05926 C 0.06901 0.05926 0.07839 0.0537 0.0849 0.04398 L 0.11602 4.07407E-6 " pathEditMode="relative" rAng="0" ptsTypes="AAAAA">
                                      <p:cBhvr>
                                        <p:cTn id="19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4" y="2963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37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034 -0.00763 L -0.26106 -0.07129 C -0.26745 -0.08564 -0.27695 -0.09328 -0.28698 -0.09328 C -0.29843 -0.09328 -0.30755 -0.08564 -0.31393 -0.07129 L -0.3444 -0.00763 " pathEditMode="relative" rAng="0" ptsTypes="AAAAA">
                                      <p:cBhvr>
                                        <p:cTn id="19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3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42800"/>
                            </p:stCondLst>
                            <p:childTnLst>
                              <p:par>
                                <p:cTn id="197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6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9" dur="3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43400"/>
                            </p:stCondLst>
                            <p:childTnLst>
                              <p:par>
                                <p:cTn id="201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6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3" dur="3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44000"/>
                            </p:stCondLst>
                            <p:childTnLst>
                              <p:par>
                                <p:cTn id="205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8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7" dur="4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44800"/>
                            </p:stCondLst>
                            <p:childTnLst>
                              <p:par>
                                <p:cTn id="209" presetID="26" presetClass="emp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8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1" dur="4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45600"/>
                            </p:stCondLst>
                            <p:childTnLst>
                              <p:par>
                                <p:cTn id="213" presetID="26" presetClass="emph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8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5" dur="4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46400"/>
                            </p:stCondLst>
                            <p:childTnLst>
                              <p:par>
                                <p:cTn id="217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8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40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47200"/>
                            </p:stCondLst>
                            <p:childTnLst>
                              <p:par>
                                <p:cTn id="221" presetID="37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91 4.44444E-6 L 0.15716 0.03101 C 0.16354 0.03796 0.1733 0.04189 0.18359 0.04189 C 0.19531 0.04189 0.20468 0.03796 0.21106 0.03101 L 0.24244 4.44444E-6 " pathEditMode="relative" rAng="0" ptsTypes="AAAAA">
                                      <p:cBhvr>
                                        <p:cTn id="2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20" y="2083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37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971 -0.00764 L -0.37226 -0.07107 C -0.3789 -0.08565 -0.38906 -0.09329 -0.39974 -0.09329 C -0.41185 -0.09329 -0.42161 -0.08565 -0.42825 -0.07107 L -0.46067 -0.00764 " pathEditMode="relative" rAng="0" ptsTypes="AAAAA">
                                      <p:cBhvr>
                                        <p:cTn id="2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5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49200"/>
                            </p:stCondLst>
                            <p:childTnLst>
                              <p:par>
                                <p:cTn id="226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6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8" dur="3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49800"/>
                            </p:stCondLst>
                            <p:childTnLst>
                              <p:par>
                                <p:cTn id="230" presetID="26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6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2" dur="3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400"/>
                            </p:stCondLst>
                            <p:childTnLst>
                              <p:par>
                                <p:cTn id="234" presetID="26" presetClass="emp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8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6" dur="4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1200"/>
                            </p:stCondLst>
                            <p:childTnLst>
                              <p:par>
                                <p:cTn id="238" presetID="26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9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0" dur="4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2100"/>
                            </p:stCondLst>
                            <p:childTnLst>
                              <p:par>
                                <p:cTn id="242" presetID="37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091 2.08167E-17 L -0.32149 -0.03542 C -0.3155 -0.04352 -0.30612 -0.04815 -0.29636 -0.04815 C -0.28503 -0.04815 -0.27604 -0.04352 -0.27006 -0.03542 L -0.23985 2.08167E-17 " pathEditMode="relative" rAng="0" ptsTypes="AAAAA">
                                      <p:cBhvr>
                                        <p:cTn id="24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7" y="-2407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37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596 -0.00764 L -0.48138 -0.07847 C -0.48854 -0.09444 -0.49961 -0.10278 -0.51119 -0.10278 C -0.52434 -0.10278 -0.53489 -0.09444 -0.54205 -0.07847 L -0.57721 -0.00764 " pathEditMode="relative" rAng="0" ptsTypes="AAAAA">
                                      <p:cBhvr>
                                        <p:cTn id="24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62" y="-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4100"/>
                            </p:stCondLst>
                            <p:childTnLst>
                              <p:par>
                                <p:cTn id="247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6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9" dur="3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4700"/>
                            </p:stCondLst>
                            <p:childTnLst>
                              <p:par>
                                <p:cTn id="251" presetID="26" presetClass="emph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6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3" dur="30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2" grpId="2"/>
      <p:bldP spid="22" grpId="3"/>
      <p:bldP spid="22" grpId="4"/>
      <p:bldP spid="22" grpId="5"/>
      <p:bldP spid="22" grpId="6"/>
      <p:bldP spid="22" grpId="7"/>
      <p:bldP spid="27" grpId="0"/>
      <p:bldP spid="27" grpId="1"/>
      <p:bldP spid="27" grpId="2"/>
      <p:bldP spid="27" grpId="3"/>
      <p:bldP spid="27" grpId="4"/>
      <p:bldP spid="27" grpId="5"/>
      <p:bldP spid="27" grpId="6"/>
      <p:bldP spid="27" grpId="7"/>
      <p:bldP spid="27" grpId="8"/>
      <p:bldP spid="27" grpId="9"/>
      <p:bldP spid="27" grpId="10"/>
      <p:bldP spid="27" grpId="11"/>
      <p:bldP spid="26" grpId="0"/>
      <p:bldP spid="26" grpId="1"/>
      <p:bldP spid="26" grpId="2"/>
      <p:bldP spid="26" grpId="3"/>
      <p:bldP spid="26" grpId="4"/>
      <p:bldP spid="26" grpId="5"/>
      <p:bldP spid="26" grpId="6"/>
      <p:bldP spid="26" grpId="7"/>
      <p:bldP spid="26" grpId="8"/>
      <p:bldP spid="26" grpId="9"/>
      <p:bldP spid="26" grpId="10"/>
      <p:bldP spid="26" grpId="1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23" grpId="10"/>
      <p:bldP spid="24" grpId="0"/>
      <p:bldP spid="24" grpId="1"/>
      <p:bldP spid="24" grpId="2"/>
      <p:bldP spid="24" grpId="3"/>
      <p:bldP spid="24" grpId="4"/>
      <p:bldP spid="24" grpId="5"/>
      <p:bldP spid="24" grpId="6"/>
      <p:bldP spid="24" grpId="7"/>
      <p:bldP spid="24" grpId="8"/>
      <p:bldP spid="24" grpId="9"/>
      <p:bldP spid="24" grpId="10"/>
      <p:bldP spid="25" grpId="0"/>
      <p:bldP spid="25" grpId="1"/>
      <p:bldP spid="25" grpId="2"/>
      <p:bldP spid="25" grpId="3"/>
      <p:bldP spid="25" grpId="4"/>
      <p:bldP spid="25" grpId="5"/>
      <p:bldP spid="25" grpId="6"/>
      <p:bldP spid="25" grpId="7"/>
      <p:bldP spid="25" grpId="8"/>
      <p:bldP spid="28" grpId="0"/>
      <p:bldP spid="28" grpId="1"/>
      <p:bldP spid="28" grpId="2"/>
      <p:bldP spid="2" grpId="0"/>
      <p:bldP spid="2" grpId="1"/>
      <p:bldP spid="20" grpId="0"/>
      <p:bldP spid="20" grpId="1"/>
      <p:bldP spid="29" grpId="0"/>
      <p:bldP spid="2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/>
            <p:nvPr/>
          </p:nvCxnSpPr>
          <p:spPr>
            <a:xfrm>
              <a:off x="8486775" y="533399"/>
              <a:ext cx="3228975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65950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97F1FB"/>
                  </a:solidFill>
                  <a:latin typeface="Georgia" panose="02040502050405020303" pitchFamily="18" charset="0"/>
                </a:rPr>
                <a:t>СЛОВЕСНОЕ ПРЕДСТАВЛЕНИЕ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25013" y="883061"/>
            <a:ext cx="982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2F2F2"/>
                </a:solidFill>
                <a:latin typeface="Georgia" panose="02040502050405020303" pitchFamily="18" charset="0"/>
              </a:rPr>
              <a:t>array</a:t>
            </a:r>
            <a:r>
              <a:rPr lang="ru-RU" dirty="0">
                <a:solidFill>
                  <a:srgbClr val="F2F2F2"/>
                </a:solidFill>
                <a:latin typeface="Georgia" panose="02040502050405020303" pitchFamily="18" charset="0"/>
              </a:rPr>
              <a:t> – массив, </a:t>
            </a:r>
            <a:r>
              <a:rPr lang="en-US" dirty="0">
                <a:solidFill>
                  <a:srgbClr val="F2F2F2"/>
                </a:solidFill>
                <a:latin typeface="Georgia" panose="02040502050405020303" pitchFamily="18" charset="0"/>
              </a:rPr>
              <a:t>n</a:t>
            </a:r>
            <a:r>
              <a:rPr lang="ru-RU" dirty="0">
                <a:solidFill>
                  <a:srgbClr val="F2F2F2"/>
                </a:solidFill>
                <a:latin typeface="Georgia" panose="02040502050405020303" pitchFamily="18" charset="0"/>
              </a:rPr>
              <a:t> – длина массива</a:t>
            </a:r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977936" y="1355754"/>
            <a:ext cx="3990749" cy="461665"/>
            <a:chOff x="977936" y="1355754"/>
            <a:chExt cx="3990749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1271839" y="1440811"/>
              <a:ext cx="3696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F2F2F2"/>
                  </a:solidFill>
                  <a:latin typeface="Georgia" panose="02040502050405020303" pitchFamily="18" charset="0"/>
                </a:rPr>
                <a:t>Параметр внешнего цикла </a:t>
              </a:r>
              <a:r>
                <a:rPr lang="en-US" dirty="0" err="1">
                  <a:solidFill>
                    <a:srgbClr val="F2F2F2"/>
                  </a:solidFill>
                  <a:latin typeface="Georgia" panose="02040502050405020303" pitchFamily="18" charset="0"/>
                </a:rPr>
                <a:t>i</a:t>
              </a:r>
              <a:r>
                <a:rPr lang="en-US" dirty="0">
                  <a:solidFill>
                    <a:srgbClr val="F2F2F2"/>
                  </a:solidFill>
                  <a:latin typeface="Georgia" panose="02040502050405020303" pitchFamily="18" charset="0"/>
                </a:rPr>
                <a:t> = 0</a:t>
              </a:r>
              <a:endParaRPr lang="ru-RU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77936" y="1355754"/>
              <a:ext cx="31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solidFill>
                    <a:srgbClr val="97F1FB"/>
                  </a:solidFill>
                </a:rPr>
                <a:t>1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954123" y="1863524"/>
            <a:ext cx="3703389" cy="461665"/>
            <a:chOff x="954123" y="1863524"/>
            <a:chExt cx="3703389" cy="461665"/>
          </a:xfrm>
        </p:grpSpPr>
        <p:sp>
          <p:nvSpPr>
            <p:cNvPr id="14" name="TextBox 13"/>
            <p:cNvSpPr txBox="1"/>
            <p:nvPr/>
          </p:nvSpPr>
          <p:spPr>
            <a:xfrm>
              <a:off x="1212338" y="1934252"/>
              <a:ext cx="3445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F2F2F2"/>
                  </a:solidFill>
                </a:rPr>
                <a:t>если</a:t>
              </a:r>
              <a:r>
                <a:rPr lang="en-US" dirty="0">
                  <a:solidFill>
                    <a:srgbClr val="F2F2F2"/>
                  </a:solidFill>
                </a:rPr>
                <a:t> </a:t>
              </a:r>
              <a:r>
                <a:rPr lang="en-US" dirty="0" err="1">
                  <a:solidFill>
                    <a:srgbClr val="F2F2F2"/>
                  </a:solidFill>
                </a:rPr>
                <a:t>i</a:t>
              </a:r>
              <a:r>
                <a:rPr lang="en-US" dirty="0">
                  <a:solidFill>
                    <a:srgbClr val="F2F2F2"/>
                  </a:solidFill>
                </a:rPr>
                <a:t> &lt; n – 1, </a:t>
              </a:r>
              <a:r>
                <a:rPr lang="ru-RU" dirty="0">
                  <a:solidFill>
                    <a:srgbClr val="F2F2F2"/>
                  </a:solidFill>
                </a:rPr>
                <a:t>то п.3, иначе п.9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54123" y="1863524"/>
              <a:ext cx="31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solidFill>
                    <a:srgbClr val="97F1FB"/>
                  </a:solidFill>
                </a:rPr>
                <a:t>2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967039" y="2433938"/>
            <a:ext cx="4097636" cy="414663"/>
            <a:chOff x="967039" y="2433938"/>
            <a:chExt cx="4097636" cy="414663"/>
          </a:xfrm>
        </p:grpSpPr>
        <p:sp>
          <p:nvSpPr>
            <p:cNvPr id="18" name="TextBox 17"/>
            <p:cNvSpPr txBox="1"/>
            <p:nvPr/>
          </p:nvSpPr>
          <p:spPr>
            <a:xfrm>
              <a:off x="1212338" y="2479269"/>
              <a:ext cx="3852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F2F2F2"/>
                  </a:solidFill>
                </a:rPr>
                <a:t>параметр внутреннего цикла </a:t>
              </a:r>
              <a:r>
                <a:rPr lang="en-US" dirty="0">
                  <a:solidFill>
                    <a:srgbClr val="F2F2F2"/>
                  </a:solidFill>
                </a:rPr>
                <a:t>j = 0</a:t>
              </a:r>
              <a:endParaRPr lang="ru-RU" dirty="0">
                <a:solidFill>
                  <a:srgbClr val="F2F2F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7039" y="2433938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97F1FB"/>
                  </a:solidFill>
                </a:rPr>
                <a:t>3</a:t>
              </a: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967039" y="2975853"/>
            <a:ext cx="4014279" cy="430498"/>
            <a:chOff x="967039" y="2975853"/>
            <a:chExt cx="4014279" cy="430498"/>
          </a:xfrm>
        </p:grpSpPr>
        <p:sp>
          <p:nvSpPr>
            <p:cNvPr id="22" name="TextBox 21"/>
            <p:cNvSpPr txBox="1"/>
            <p:nvPr/>
          </p:nvSpPr>
          <p:spPr>
            <a:xfrm>
              <a:off x="1212338" y="3037019"/>
              <a:ext cx="3768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F2F2F2"/>
                  </a:solidFill>
                </a:rPr>
                <a:t>если</a:t>
              </a:r>
              <a:r>
                <a:rPr lang="en-US" dirty="0">
                  <a:solidFill>
                    <a:srgbClr val="F2F2F2"/>
                  </a:solidFill>
                </a:rPr>
                <a:t> j &lt; n – 1 – </a:t>
              </a:r>
              <a:r>
                <a:rPr lang="en-US" dirty="0" err="1">
                  <a:solidFill>
                    <a:srgbClr val="F2F2F2"/>
                  </a:solidFill>
                </a:rPr>
                <a:t>i</a:t>
              </a:r>
              <a:r>
                <a:rPr lang="en-US" dirty="0">
                  <a:solidFill>
                    <a:srgbClr val="F2F2F2"/>
                  </a:solidFill>
                </a:rPr>
                <a:t>, </a:t>
              </a:r>
              <a:r>
                <a:rPr lang="ru-RU" dirty="0">
                  <a:solidFill>
                    <a:srgbClr val="F2F2F2"/>
                  </a:solidFill>
                </a:rPr>
                <a:t>то п.5, иначе п.8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67039" y="2975853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97F1FB"/>
                  </a:solidFill>
                </a:rPr>
                <a:t>4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954123" y="3541744"/>
            <a:ext cx="5043499" cy="425672"/>
            <a:chOff x="954123" y="3541744"/>
            <a:chExt cx="5043499" cy="425672"/>
          </a:xfrm>
        </p:grpSpPr>
        <p:sp>
          <p:nvSpPr>
            <p:cNvPr id="25" name="TextBox 24"/>
            <p:cNvSpPr txBox="1"/>
            <p:nvPr/>
          </p:nvSpPr>
          <p:spPr>
            <a:xfrm>
              <a:off x="1212338" y="3598084"/>
              <a:ext cx="4785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F2F2F2"/>
                  </a:solidFill>
                </a:rPr>
                <a:t>если </a:t>
              </a:r>
              <a:r>
                <a:rPr lang="en-US" dirty="0">
                  <a:solidFill>
                    <a:srgbClr val="F2F2F2"/>
                  </a:solidFill>
                </a:rPr>
                <a:t>array[j] &gt; array[j + 1], </a:t>
              </a:r>
              <a:r>
                <a:rPr lang="ru-RU" dirty="0">
                  <a:solidFill>
                    <a:srgbClr val="F2F2F2"/>
                  </a:solidFill>
                </a:rPr>
                <a:t>то п.6, иначе п.7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54123" y="3541744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97F1FB"/>
                  </a:solidFill>
                </a:rPr>
                <a:t>5</a:t>
              </a: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956649" y="4123753"/>
            <a:ext cx="5380002" cy="400110"/>
            <a:chOff x="956649" y="4123753"/>
            <a:chExt cx="5380002" cy="400110"/>
          </a:xfrm>
        </p:grpSpPr>
        <p:sp>
          <p:nvSpPr>
            <p:cNvPr id="28" name="TextBox 27"/>
            <p:cNvSpPr txBox="1"/>
            <p:nvPr/>
          </p:nvSpPr>
          <p:spPr>
            <a:xfrm>
              <a:off x="1226740" y="4133587"/>
              <a:ext cx="510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2F2F2"/>
                  </a:solidFill>
                </a:rPr>
                <a:t>обмен значениями </a:t>
              </a:r>
              <a:r>
                <a:rPr lang="en-US" dirty="0">
                  <a:solidFill>
                    <a:srgbClr val="F2F2F2"/>
                  </a:solidFill>
                </a:rPr>
                <a:t>array[j] </a:t>
              </a:r>
              <a:r>
                <a:rPr lang="ru-RU" dirty="0">
                  <a:solidFill>
                    <a:srgbClr val="F2F2F2"/>
                  </a:solidFill>
                </a:rPr>
                <a:t>и </a:t>
              </a:r>
              <a:r>
                <a:rPr lang="en-US" dirty="0">
                  <a:solidFill>
                    <a:srgbClr val="F2F2F2"/>
                  </a:solidFill>
                </a:rPr>
                <a:t>array[j + 1]</a:t>
              </a:r>
              <a:endParaRPr lang="ru-RU" dirty="0">
                <a:solidFill>
                  <a:srgbClr val="F2F2F2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56649" y="4123753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97F1FB"/>
                  </a:solidFill>
                </a:rPr>
                <a:t>6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967039" y="4674972"/>
            <a:ext cx="5369612" cy="429092"/>
            <a:chOff x="967039" y="4674972"/>
            <a:chExt cx="5369612" cy="429092"/>
          </a:xfrm>
        </p:grpSpPr>
        <p:sp>
          <p:nvSpPr>
            <p:cNvPr id="35" name="TextBox 34"/>
            <p:cNvSpPr txBox="1"/>
            <p:nvPr/>
          </p:nvSpPr>
          <p:spPr>
            <a:xfrm>
              <a:off x="1226740" y="4734732"/>
              <a:ext cx="510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2F2F2"/>
                  </a:solidFill>
                </a:rPr>
                <a:t>j++</a:t>
              </a:r>
              <a:r>
                <a:rPr lang="ru-RU" dirty="0">
                  <a:solidFill>
                    <a:srgbClr val="F2F2F2"/>
                  </a:solidFill>
                </a:rPr>
                <a:t>, п</a:t>
              </a:r>
              <a:r>
                <a:rPr lang="en-US" dirty="0">
                  <a:solidFill>
                    <a:srgbClr val="F2F2F2"/>
                  </a:solidFill>
                </a:rPr>
                <a:t>.4</a:t>
              </a:r>
              <a:endParaRPr lang="ru-RU" dirty="0">
                <a:solidFill>
                  <a:srgbClr val="F2F2F2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67039" y="4674972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97F1FB"/>
                  </a:solidFill>
                </a:rPr>
                <a:t>7</a:t>
              </a: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954123" y="5238176"/>
            <a:ext cx="5440543" cy="400110"/>
            <a:chOff x="954123" y="5238176"/>
            <a:chExt cx="5440543" cy="400110"/>
          </a:xfrm>
        </p:grpSpPr>
        <p:sp>
          <p:nvSpPr>
            <p:cNvPr id="38" name="TextBox 37"/>
            <p:cNvSpPr txBox="1"/>
            <p:nvPr/>
          </p:nvSpPr>
          <p:spPr>
            <a:xfrm>
              <a:off x="1284755" y="5268954"/>
              <a:ext cx="510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2F2F2"/>
                  </a:solidFill>
                </a:rPr>
                <a:t>i</a:t>
              </a:r>
              <a:r>
                <a:rPr lang="en-US" dirty="0">
                  <a:solidFill>
                    <a:srgbClr val="F2F2F2"/>
                  </a:solidFill>
                </a:rPr>
                <a:t>++, </a:t>
              </a:r>
              <a:r>
                <a:rPr lang="ru-RU" dirty="0">
                  <a:solidFill>
                    <a:srgbClr val="F2F2F2"/>
                  </a:solidFill>
                </a:rPr>
                <a:t>п.2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54123" y="5238176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97F1FB"/>
                  </a:solidFill>
                </a:rPr>
                <a:t>8</a:t>
              </a: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967039" y="5686787"/>
            <a:ext cx="5427627" cy="400110"/>
            <a:chOff x="967039" y="5686787"/>
            <a:chExt cx="5427627" cy="400110"/>
          </a:xfrm>
        </p:grpSpPr>
        <p:sp>
          <p:nvSpPr>
            <p:cNvPr id="41" name="TextBox 40"/>
            <p:cNvSpPr txBox="1"/>
            <p:nvPr/>
          </p:nvSpPr>
          <p:spPr>
            <a:xfrm>
              <a:off x="1284755" y="5708247"/>
              <a:ext cx="510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2F2F2"/>
                  </a:solidFill>
                </a:rPr>
                <a:t>конец алгоритма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67039" y="5686787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97F1FB"/>
                  </a:solidFill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132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4895851" y="533399"/>
              <a:ext cx="681989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30861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97F1FB"/>
                  </a:solidFill>
                  <a:latin typeface="Georgia" panose="02040502050405020303" pitchFamily="18" charset="0"/>
                </a:rPr>
                <a:t>БЛОК-СХЕМА 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34044" y="6255036"/>
            <a:ext cx="6658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</a:rPr>
              <a:t>Блок-схема алгоритма с использованием элемента «модификация»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25" y="757237"/>
            <a:ext cx="23431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474028" y="533399"/>
              <a:ext cx="224172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66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 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798549" y="1085074"/>
            <a:ext cx="8381330" cy="523220"/>
            <a:chOff x="813063" y="1230217"/>
            <a:chExt cx="8381330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813063" y="1230217"/>
              <a:ext cx="3385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>
                  <a:solidFill>
                    <a:srgbClr val="97F1FB"/>
                  </a:solidFill>
                </a:rPr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95701" y="1353327"/>
              <a:ext cx="8098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F2F2F2"/>
                  </a:solidFill>
                </a:rPr>
                <a:t>Элемент «пуск» используется для обозначения начала алгоритма.</a:t>
              </a: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773531" y="1792462"/>
            <a:ext cx="9606131" cy="1809157"/>
            <a:chOff x="773531" y="1792959"/>
            <a:chExt cx="9606131" cy="1809157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773531" y="1792959"/>
              <a:ext cx="8700497" cy="769441"/>
              <a:chOff x="788045" y="1291772"/>
              <a:chExt cx="8700497" cy="769441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788045" y="129177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solidFill>
                      <a:srgbClr val="97F1FB"/>
                    </a:solidFill>
                  </a:rPr>
                  <a:t>2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95701" y="1353327"/>
                <a:ext cx="839284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>
                    <a:solidFill>
                      <a:srgbClr val="F2F2F2"/>
                    </a:solidFill>
                  </a:rPr>
                  <a:t>Через следующий элемент, «процесс», реализовано объявление и инициализация переменных, используемых далее в программе.</a:t>
                </a:r>
              </a:p>
            </p:txBody>
          </p:sp>
        </p:grpSp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7103" y="2637022"/>
              <a:ext cx="2379069" cy="96509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715658" y="2796403"/>
              <a:ext cx="66640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j, </a:t>
              </a:r>
              <a:r>
                <a:rPr lang="en-US" dirty="0" err="1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buf</a:t>
              </a:r>
              <a:r>
                <a:rPr lang="en-US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array = { 6, 4, 1, 5, 3, 7, 2 };</a:t>
              </a:r>
            </a:p>
            <a:p>
              <a:r>
                <a:rPr lang="en-US" dirty="0" err="1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en-US" dirty="0" err="1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US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(array) / </a:t>
              </a:r>
              <a:r>
                <a:rPr lang="en-US" dirty="0" err="1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US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ru-RU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773531" y="3836119"/>
            <a:ext cx="8700497" cy="2029603"/>
            <a:chOff x="773531" y="3836119"/>
            <a:chExt cx="8700497" cy="2029603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773531" y="3836119"/>
              <a:ext cx="8700497" cy="1926773"/>
              <a:chOff x="773531" y="1792959"/>
              <a:chExt cx="8700497" cy="1926773"/>
            </a:xfrm>
          </p:grpSpPr>
          <p:grpSp>
            <p:nvGrpSpPr>
              <p:cNvPr id="18" name="Группа 17"/>
              <p:cNvGrpSpPr/>
              <p:nvPr/>
            </p:nvGrpSpPr>
            <p:grpSpPr>
              <a:xfrm>
                <a:off x="773531" y="1792959"/>
                <a:ext cx="8700497" cy="769441"/>
                <a:chOff x="788045" y="1291772"/>
                <a:chExt cx="8700497" cy="769441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788045" y="1291772"/>
                  <a:ext cx="354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97F1FB"/>
                      </a:solidFill>
                    </a:rPr>
                    <a:t>3</a:t>
                  </a:r>
                  <a:endParaRPr lang="ru-RU" sz="2400" dirty="0">
                    <a:solidFill>
                      <a:srgbClr val="97F1FB"/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095701" y="1353327"/>
                  <a:ext cx="839284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000" dirty="0">
                      <a:solidFill>
                        <a:srgbClr val="F2F2F2"/>
                      </a:solidFill>
                    </a:rPr>
                    <a:t>Третий элемент, «модификация», указывает на начало внешнего цикла. В коде эта часть реализована с помощью оператора </a:t>
                  </a:r>
                  <a:r>
                    <a:rPr lang="en-US" sz="2000" dirty="0">
                      <a:solidFill>
                        <a:srgbClr val="F2F2F2"/>
                      </a:solidFill>
                    </a:rPr>
                    <a:t>for.</a:t>
                  </a:r>
                  <a:endParaRPr lang="ru-RU" sz="2000" dirty="0">
                    <a:solidFill>
                      <a:srgbClr val="F2F2F2"/>
                    </a:solidFill>
                  </a:endParaRPr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3817258" y="2796402"/>
                <a:ext cx="445827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for(</a:t>
                </a:r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0; </a:t>
                </a:r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n – 1; </a:t>
                </a:r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++){</a:t>
                </a:r>
              </a:p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…</a:t>
                </a:r>
              </a:p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103" y="4736733"/>
              <a:ext cx="2383421" cy="1128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95988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7E6E6"/>
      </a:hlink>
      <a:folHlink>
        <a:srgbClr val="E7E6E6"/>
      </a:folHlink>
    </a:clrScheme>
    <a:fontScheme name="Другая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1462</Words>
  <Application>Microsoft Office PowerPoint</Application>
  <PresentationFormat>Широкоэкранный</PresentationFormat>
  <Paragraphs>174</Paragraphs>
  <Slides>17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Georgia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 x</dc:title>
  <dc:creator>Sardina admina</dc:creator>
  <cp:lastModifiedBy>Дерендяев Дмитрий Сергеевич</cp:lastModifiedBy>
  <cp:revision>76</cp:revision>
  <dcterms:created xsi:type="dcterms:W3CDTF">2020-03-15T10:58:50Z</dcterms:created>
  <dcterms:modified xsi:type="dcterms:W3CDTF">2022-01-25T17:19:54Z</dcterms:modified>
</cp:coreProperties>
</file>