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9" r:id="rId5"/>
    <p:sldId id="260" r:id="rId6"/>
    <p:sldId id="264" r:id="rId7"/>
    <p:sldId id="261" r:id="rId8"/>
    <p:sldId id="269" r:id="rId9"/>
    <p:sldId id="271" r:id="rId10"/>
    <p:sldId id="272" r:id="rId11"/>
    <p:sldId id="273" r:id="rId12"/>
    <p:sldId id="279" r:id="rId13"/>
    <p:sldId id="282" r:id="rId14"/>
    <p:sldId id="262" r:id="rId15"/>
    <p:sldId id="283" r:id="rId16"/>
    <p:sldId id="28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99E9F9"/>
    <a:srgbClr val="404040"/>
    <a:srgbClr val="424242"/>
    <a:srgbClr val="97F1FB"/>
    <a:srgbClr val="557ED9"/>
    <a:srgbClr val="AA72D4"/>
    <a:srgbClr val="F57373"/>
    <a:srgbClr val="FF8989"/>
    <a:srgbClr val="FFA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431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8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1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7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05.04.2020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2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05.04.2020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1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05.04.2020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8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5854-775E-4BC6-86FB-136BE070D9A5}" type="datetimeFigureOut">
              <a:rPr lang="ru-RU" smtClean="0"/>
              <a:pPr/>
              <a:t>05.04.2020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9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4" y="174171"/>
            <a:ext cx="11713029" cy="6496595"/>
          </a:xfrm>
          <a:prstGeom prst="rect">
            <a:avLst/>
          </a:prstGeom>
          <a:noFill/>
          <a:ln w="28575"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СОРТИРОВКА «ГНОМЬЯ»</a:t>
            </a:r>
            <a:endParaRPr lang="ru-RU" sz="3200" b="1" dirty="0">
              <a:solidFill>
                <a:srgbClr val="97F1FB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7505" y="2847975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основы алгоритмизации и программирования</a:t>
            </a:r>
            <a:endParaRPr lang="ru-RU" dirty="0">
              <a:solidFill>
                <a:srgbClr val="F2F2F2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36514" y="1365824"/>
            <a:ext cx="10453111" cy="3151073"/>
            <a:chOff x="504825" y="1218227"/>
            <a:chExt cx="10453111" cy="3151073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504825" y="1218227"/>
              <a:ext cx="9858375" cy="1061831"/>
              <a:chOff x="447675" y="825785"/>
              <a:chExt cx="9858375" cy="106183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47675" y="825785"/>
                <a:ext cx="317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97F1FB"/>
                    </a:solidFill>
                  </a:rPr>
                  <a:t>4</a:t>
                </a:r>
                <a:endParaRPr lang="ru-RU" sz="2400" dirty="0">
                  <a:solidFill>
                    <a:srgbClr val="97F1FB"/>
                  </a:solidFill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765391" y="871953"/>
                <a:ext cx="954065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ru-RU" sz="2000" dirty="0">
                    <a:solidFill>
                      <a:srgbClr val="F2F2F2"/>
                    </a:solidFill>
                  </a:rPr>
                  <a:t>Следующим мы используем такой элемент блок-схемы как </a:t>
                </a:r>
                <a:r>
                  <a:rPr lang="ru-RU" sz="2000" dirty="0" smtClean="0">
                    <a:solidFill>
                      <a:srgbClr val="F2F2F2"/>
                    </a:solidFill>
                  </a:rPr>
                  <a:t>«цикл» </a:t>
                </a:r>
                <a:r>
                  <a:rPr lang="ru-RU" sz="2000" dirty="0">
                    <a:solidFill>
                      <a:srgbClr val="F2F2F2"/>
                    </a:solidFill>
                  </a:rPr>
                  <a:t>для того, чтобы </a:t>
                </a:r>
                <a:r>
                  <a:rPr lang="ru-RU" sz="2000" dirty="0" smtClean="0">
                    <a:solidFill>
                      <a:srgbClr val="F2F2F2"/>
                    </a:solidFill>
                  </a:rPr>
                  <a:t>произвести несколько раз одно и то же действие с выполнением некоторого условия. </a:t>
                </a:r>
                <a:endParaRPr lang="ru-RU" sz="2000" dirty="0">
                  <a:solidFill>
                    <a:srgbClr val="F2F2F2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941478" y="3969190"/>
              <a:ext cx="7016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rgbClr val="99E9F9"/>
                </a:solidFill>
              </a:endParaRPr>
            </a:p>
          </p:txBody>
        </p:sp>
      </p:grpSp>
      <p:sp>
        <p:nvSpPr>
          <p:cNvPr id="17" name="Прямоугольник 16"/>
          <p:cNvSpPr/>
          <p:nvPr/>
        </p:nvSpPr>
        <p:spPr>
          <a:xfrm>
            <a:off x="5257383" y="3711262"/>
            <a:ext cx="280397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if (a[i-1]&gt;a[</a:t>
            </a:r>
            <a:r>
              <a:rPr lang="en-US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]){</a:t>
            </a:r>
            <a:endParaRPr lang="ru-RU" dirty="0" smtClean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    B=a[</a:t>
            </a:r>
            <a:r>
              <a:rPr lang="en-US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ru-RU" dirty="0" smtClean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]=a[i-1];</a:t>
            </a:r>
            <a:endParaRPr lang="ru-RU" dirty="0" smtClean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    a[i-1]=B;</a:t>
            </a:r>
            <a:endParaRPr lang="ru-RU" dirty="0" smtClean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--;</a:t>
            </a:r>
            <a:endParaRPr lang="ru-RU" dirty="0" smtClean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    ...</a:t>
            </a:r>
            <a:endParaRPr lang="ru-RU" dirty="0" smtClean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 l="13077" t="32641" r="17247" b="30130"/>
          <a:stretch>
            <a:fillRect/>
          </a:stretch>
        </p:blipFill>
        <p:spPr bwMode="auto">
          <a:xfrm>
            <a:off x="924128" y="3404680"/>
            <a:ext cx="3472774" cy="219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90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36514" y="1118174"/>
            <a:ext cx="9858375" cy="3421950"/>
            <a:chOff x="504825" y="1218227"/>
            <a:chExt cx="9858375" cy="34219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504825" y="1218227"/>
              <a:ext cx="9858375" cy="1985160"/>
              <a:chOff x="447675" y="825785"/>
              <a:chExt cx="9858375" cy="198516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47675" y="825785"/>
                <a:ext cx="317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97F1FB"/>
                    </a:solidFill>
                  </a:rPr>
                  <a:t>5</a:t>
                </a:r>
                <a:endParaRPr lang="ru-RU" sz="2400" dirty="0">
                  <a:solidFill>
                    <a:srgbClr val="97F1FB"/>
                  </a:solidFill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765391" y="871953"/>
                <a:ext cx="954065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ru-RU" sz="2000" dirty="0">
                    <a:solidFill>
                      <a:srgbClr val="F2F2F2"/>
                    </a:solidFill>
                  </a:rPr>
                  <a:t>Далее мы еще раз используем  элемент </a:t>
                </a:r>
                <a:r>
                  <a:rPr lang="ru-RU" sz="2000" dirty="0" smtClean="0">
                    <a:solidFill>
                      <a:srgbClr val="F2F2F2"/>
                    </a:solidFill>
                  </a:rPr>
                  <a:t>«условие» </a:t>
                </a:r>
                <a:r>
                  <a:rPr lang="ru-RU" sz="2000" dirty="0">
                    <a:solidFill>
                      <a:srgbClr val="F2F2F2"/>
                    </a:solidFill>
                  </a:rPr>
                  <a:t>для проверки </a:t>
                </a:r>
                <a:r>
                  <a:rPr lang="ru-RU" sz="2000" dirty="0" smtClean="0">
                    <a:solidFill>
                      <a:srgbClr val="F2F2F2"/>
                    </a:solidFill>
                  </a:rPr>
                  <a:t>условия того, не является ли элемент первым с конца. От «условия» отходит две ветви: по первой мы идем в случае, если результат проверки условия положительный, по второй – если отрицательный, при котором мы рассматриваем следующий элемент массива, приравнивая новый номер к заранее сохраненному элементу  .</a:t>
                </a:r>
                <a:endParaRPr lang="ru-RU" sz="2000" dirty="0">
                  <a:solidFill>
                    <a:srgbClr val="F2F2F2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052405" y="42708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4905983" y="4049419"/>
            <a:ext cx="335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&gt;0) continue;</a:t>
            </a:r>
            <a:endParaRPr lang="ru-RU" dirty="0" smtClean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ru-RU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ru-RU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ru-RU" dirty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 l="24919" t="69211" b="7892"/>
          <a:stretch>
            <a:fillRect/>
          </a:stretch>
        </p:blipFill>
        <p:spPr bwMode="auto">
          <a:xfrm>
            <a:off x="982494" y="3754876"/>
            <a:ext cx="3775953" cy="135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85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839332" y="1358580"/>
            <a:ext cx="9947146" cy="729883"/>
            <a:chOff x="447674" y="825785"/>
            <a:chExt cx="9947146" cy="729883"/>
          </a:xfrm>
        </p:grpSpPr>
        <p:sp>
          <p:nvSpPr>
            <p:cNvPr id="30" name="TextBox 29"/>
            <p:cNvSpPr txBox="1"/>
            <p:nvPr/>
          </p:nvSpPr>
          <p:spPr>
            <a:xfrm>
              <a:off x="447674" y="825785"/>
              <a:ext cx="601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97F1FB"/>
                  </a:solidFill>
                </a:rPr>
                <a:t>6</a:t>
              </a:r>
              <a:endParaRPr lang="ru-RU" sz="2400" dirty="0">
                <a:solidFill>
                  <a:srgbClr val="97F1FB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4161" y="847782"/>
              <a:ext cx="95406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sz="2000" dirty="0">
                  <a:solidFill>
                    <a:srgbClr val="F2F2F2"/>
                  </a:solidFill>
                </a:rPr>
                <a:t>Последний элемент («пуск») мы применяем для обозначения конца работы алгоритма.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1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8685350" y="533399"/>
            <a:ext cx="3030400" cy="1588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6875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ПРОГРАММНАЯ РЕАЛИЗАЦИЯ</a:t>
            </a:r>
            <a:r>
              <a:rPr lang="en-US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 C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773" y="1096771"/>
            <a:ext cx="54764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j</a:t>
            </a:r>
            <a:r>
              <a:rPr lang="ru-RU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=2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N=7;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[]={6, 4, 1, 5, 3, 7, 2};</a:t>
            </a:r>
          </a:p>
          <a:p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&lt;N)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[i-1]&gt;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[i-1];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[i-1]=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&gt;0) continue;</a:t>
            </a:r>
          </a:p>
          <a:p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=j++;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9214341" y="533399"/>
            <a:ext cx="2501409" cy="1588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7404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ПРОГРАММНАЯ РЕАЛИЗАЦИЯ</a:t>
            </a:r>
            <a:r>
              <a:rPr lang="en-US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 C++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88459" y="671691"/>
            <a:ext cx="868008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N, j=2,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=1,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[6, 4, 1, 5, 3, 7, 2];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N=7;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&lt;N)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[i-1]&gt;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[i-1];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[i-1]=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&gt;0) continue;</a:t>
            </a:r>
          </a:p>
          <a:p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=j++;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}</a:t>
            </a:r>
            <a:b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9214341" y="533399"/>
            <a:ext cx="2501409" cy="1588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7404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ПРОГРАММНАЯ РЕАЛИЗАЦИЯ</a:t>
            </a:r>
            <a:r>
              <a:rPr lang="en-US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 C#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30" y="998801"/>
            <a:ext cx="58596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 {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{</a:t>
            </a:r>
            <a:r>
              <a:rPr lang="ru-RU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6, 4, 1, 5, 3, 7, 2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while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[i-1]&gt;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[i-1];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[i-1]=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&gt;0) continue;</a:t>
            </a:r>
          </a:p>
          <a:p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=j++;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/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9461204" y="533399"/>
            <a:ext cx="2254546" cy="1588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765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ПРОГРАММНАЯ РЕАЛИЗАЦИЯ</a:t>
            </a:r>
            <a:r>
              <a:rPr lang="en-US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 JAVA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431" y="1374356"/>
            <a:ext cx="9223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public static void sort(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             while (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&lt; l) {</a:t>
            </a:r>
            <a:b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                if (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&gt; 0 &amp;&amp; 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- 1] &gt; 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]) {</a:t>
            </a:r>
            <a:b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                  [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- 1]] = [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- 1], 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]];</a:t>
            </a:r>
            <a:b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--;</a:t>
            </a:r>
            <a:b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                  }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               else {</a:t>
            </a:r>
            <a:b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++;</a:t>
            </a:r>
            <a:b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                    }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           } return </a:t>
            </a:r>
            <a:r>
              <a:rPr lang="en-US" dirty="0" err="1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solidFill>
                  <a:srgbClr val="F2F2F2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ru-RU" dirty="0" smtClean="0">
              <a:solidFill>
                <a:srgbClr val="F2F2F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sp>
          <p:nvSpPr>
            <p:cNvPr id="3" name="TextBox 2"/>
            <p:cNvSpPr txBox="1"/>
            <p:nvPr/>
          </p:nvSpPr>
          <p:spPr>
            <a:xfrm>
              <a:off x="1809750" y="241011"/>
              <a:ext cx="340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ПЛАН ЛЕКЦИИ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447675" y="533399"/>
              <a:ext cx="11268075" cy="1"/>
              <a:chOff x="447675" y="533399"/>
              <a:chExt cx="11268075" cy="1"/>
            </a:xfrm>
          </p:grpSpPr>
          <p:cxnSp>
            <p:nvCxnSpPr>
              <p:cNvPr id="5" name="Прямая соединительная линия 4"/>
              <p:cNvCxnSpPr/>
              <p:nvPr/>
            </p:nvCxnSpPr>
            <p:spPr>
              <a:xfrm flipV="1">
                <a:off x="447675" y="533399"/>
                <a:ext cx="1228725" cy="1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5349802" y="533399"/>
                <a:ext cx="6365948" cy="0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hlinkClick r:id="" action="ppaction://hlinkshowjump?jump=nextslide"/>
          </p:cNvPr>
          <p:cNvSpPr txBox="1"/>
          <p:nvPr/>
        </p:nvSpPr>
        <p:spPr>
          <a:xfrm>
            <a:off x="942576" y="2416518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2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Идея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942576" y="3834703"/>
            <a:ext cx="48846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4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Словесное представление</a:t>
            </a:r>
          </a:p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7187065" y="1727024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Блок-схем</a:t>
            </a:r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а</a:t>
            </a: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965981" y="1776890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1. Понятие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7187065" y="2363272"/>
            <a:ext cx="4470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Подробный разбор</a:t>
            </a:r>
          </a:p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элементов блок-схемы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5044" y="120380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1: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7065" y="1203804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2: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942576" y="3116252"/>
            <a:ext cx="295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3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Визуализация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7187065" y="3403815"/>
            <a:ext cx="44705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2F2F2"/>
                </a:solidFill>
                <a:latin typeface="Georgia" panose="02040502050405020303" pitchFamily="18" charset="0"/>
              </a:rPr>
              <a:t>7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Программная</a:t>
            </a:r>
          </a:p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реализация на языках</a:t>
            </a:r>
          </a:p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программирования С,</a:t>
            </a:r>
            <a:r>
              <a:rPr lang="en-US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          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                         </a:t>
            </a:r>
            <a:r>
              <a:rPr lang="en-US" sz="2800" dirty="0" err="1" smtClean="0">
                <a:solidFill>
                  <a:srgbClr val="404040"/>
                </a:solidFill>
                <a:latin typeface="Georgia" panose="02040502050405020303" pitchFamily="18" charset="0"/>
              </a:rPr>
              <a:t>Cc</a:t>
            </a:r>
            <a:r>
              <a:rPr lang="en-US" sz="2800" dirty="0" err="1" smtClean="0">
                <a:solidFill>
                  <a:srgbClr val="F2F2F2"/>
                </a:solidFill>
                <a:latin typeface="Georgia" panose="02040502050405020303" pitchFamily="18" charset="0"/>
              </a:rPr>
              <a:t>C</a:t>
            </a:r>
            <a:r>
              <a:rPr lang="en-US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++; C#; Java</a:t>
            </a:r>
            <a:endParaRPr lang="ru-RU" sz="28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sp>
          <p:nvSpPr>
            <p:cNvPr id="6" name="TextBox 5"/>
            <p:cNvSpPr txBox="1"/>
            <p:nvPr/>
          </p:nvSpPr>
          <p:spPr>
            <a:xfrm>
              <a:off x="1809750" y="241011"/>
              <a:ext cx="5027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ПОНЯТИЕ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447675" y="533399"/>
              <a:ext cx="11268075" cy="1"/>
              <a:chOff x="447675" y="533399"/>
              <a:chExt cx="11268075" cy="1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 flipV="1">
                <a:off x="447675" y="533399"/>
                <a:ext cx="1228725" cy="1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>
                <a:stCxn id="6" idx="3"/>
              </p:cNvCxnSpPr>
              <p:nvPr/>
            </p:nvCxnSpPr>
            <p:spPr>
              <a:xfrm>
                <a:off x="6837088" y="533399"/>
                <a:ext cx="4878662" cy="0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/>
          <p:cNvSpPr txBox="1"/>
          <p:nvPr/>
        </p:nvSpPr>
        <p:spPr>
          <a:xfrm>
            <a:off x="930287" y="1002631"/>
            <a:ext cx="104080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>
                <a:solidFill>
                  <a:srgbClr val="99E9F9"/>
                </a:solidFill>
              </a:rPr>
              <a:t>Гномья</a:t>
            </a:r>
            <a:r>
              <a:rPr lang="ru-RU" sz="2400" b="1" dirty="0" smtClean="0">
                <a:solidFill>
                  <a:srgbClr val="99E9F9"/>
                </a:solidFill>
              </a:rPr>
              <a:t> сортировка</a:t>
            </a:r>
            <a:r>
              <a:rPr lang="ru-RU" sz="2400" dirty="0" smtClean="0">
                <a:solidFill>
                  <a:srgbClr val="99E9F9"/>
                </a:solidFill>
              </a:rPr>
              <a:t> </a:t>
            </a:r>
            <a:r>
              <a:rPr lang="ru-RU" sz="2400" dirty="0" smtClean="0">
                <a:solidFill>
                  <a:srgbClr val="F2F2F2"/>
                </a:solidFill>
              </a:rPr>
              <a:t>(англ. </a:t>
            </a:r>
            <a:r>
              <a:rPr lang="ru-RU" sz="2400" i="1" dirty="0" err="1" smtClean="0">
                <a:solidFill>
                  <a:srgbClr val="F2F2F2"/>
                </a:solidFill>
              </a:rPr>
              <a:t>Gnome</a:t>
            </a:r>
            <a:r>
              <a:rPr lang="ru-RU" sz="2400" i="1" dirty="0" smtClean="0">
                <a:solidFill>
                  <a:srgbClr val="F2F2F2"/>
                </a:solidFill>
              </a:rPr>
              <a:t> </a:t>
            </a:r>
            <a:r>
              <a:rPr lang="ru-RU" sz="2400" i="1" dirty="0" err="1" smtClean="0">
                <a:solidFill>
                  <a:srgbClr val="F2F2F2"/>
                </a:solidFill>
              </a:rPr>
              <a:t>sort</a:t>
            </a:r>
            <a:r>
              <a:rPr lang="ru-RU" sz="2400" dirty="0" smtClean="0">
                <a:solidFill>
                  <a:srgbClr val="F2F2F2"/>
                </a:solidFill>
              </a:rPr>
              <a:t>) — алгоритм сортировки, похожий на сортировку вставками, но в отличие от последней перед вставкой на нужное место происходит серия обменов, как в сортировке пузырьком. Название происходит от предполагаемого поведения садовых гномов при сортировке линии садовых горшков.</a:t>
            </a:r>
          </a:p>
          <a:p>
            <a:endParaRPr lang="ru-RU" sz="2400" dirty="0" smtClean="0">
              <a:solidFill>
                <a:srgbClr val="99E9F9"/>
              </a:solidFill>
            </a:endParaRPr>
          </a:p>
          <a:p>
            <a:r>
              <a:rPr lang="ru-RU" sz="2400" dirty="0" smtClean="0">
                <a:solidFill>
                  <a:srgbClr val="F2F2F2"/>
                </a:solidFill>
              </a:rPr>
              <a:t>Алгоритм </a:t>
            </a:r>
            <a:r>
              <a:rPr lang="ru-RU" sz="2400" dirty="0" smtClean="0">
                <a:solidFill>
                  <a:srgbClr val="F2F2F2"/>
                </a:solidFill>
              </a:rPr>
              <a:t>концептуально простой, не требует вложенных циклов. Время работы </a:t>
            </a:r>
            <a:r>
              <a:rPr lang="en-US" sz="2400" dirty="0" smtClean="0">
                <a:solidFill>
                  <a:srgbClr val="F2F2F2"/>
                </a:solidFill>
              </a:rPr>
              <a:t>O(n²)</a:t>
            </a:r>
            <a:r>
              <a:rPr lang="ru-RU" sz="2400" dirty="0" smtClean="0">
                <a:solidFill>
                  <a:srgbClr val="F2F2F2"/>
                </a:solidFill>
              </a:rPr>
              <a:t>. На практике алгоритм может работать так же быстро, как и сортировка вставками.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5981700" y="533399"/>
              <a:ext cx="5734050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4097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ИДЕЯ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5922" y="1050438"/>
            <a:ext cx="102311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b="1" dirty="0" smtClean="0">
                <a:solidFill>
                  <a:srgbClr val="F2F2F2"/>
                </a:solidFill>
              </a:rPr>
              <a:t>Идея алгоритма очень проста. Пусть имеется массив A размером N, тогда сортировка выбором сводится к следующему:</a:t>
            </a:r>
            <a:endParaRPr lang="ru-RU" sz="2400" dirty="0" smtClean="0">
              <a:solidFill>
                <a:srgbClr val="F2F2F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F2F2F2"/>
                </a:solidFill>
              </a:rPr>
              <a:t> Смотрим </a:t>
            </a:r>
            <a:r>
              <a:rPr lang="ru-RU" sz="2400" dirty="0" smtClean="0">
                <a:solidFill>
                  <a:srgbClr val="F2F2F2"/>
                </a:solidFill>
              </a:rPr>
              <a:t>на текущий и предыдущий элемент массива: </a:t>
            </a:r>
            <a:endParaRPr lang="en-US" sz="2400" dirty="0" smtClean="0">
              <a:solidFill>
                <a:srgbClr val="F2F2F2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2F2F2"/>
                </a:solidFill>
              </a:rPr>
              <a:t>    </a:t>
            </a:r>
            <a:r>
              <a:rPr lang="ru-RU" sz="2400" dirty="0" smtClean="0">
                <a:solidFill>
                  <a:srgbClr val="F2F2F2"/>
                </a:solidFill>
              </a:rPr>
              <a:t>если они в правильном порядке, шагаем на один элемент вперед, </a:t>
            </a:r>
            <a:endParaRPr lang="en-US" sz="2400" dirty="0" smtClean="0">
              <a:solidFill>
                <a:srgbClr val="F2F2F2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2F2F2"/>
                </a:solidFill>
              </a:rPr>
              <a:t>    </a:t>
            </a:r>
            <a:r>
              <a:rPr lang="ru-RU" sz="2400" dirty="0" smtClean="0">
                <a:solidFill>
                  <a:srgbClr val="F2F2F2"/>
                </a:solidFill>
              </a:rPr>
              <a:t>иначе меняем их местами и шагаем на один элемент назад. </a:t>
            </a:r>
            <a:endParaRPr lang="en-US" sz="2400" dirty="0" smtClean="0">
              <a:solidFill>
                <a:srgbClr val="F2F2F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F2F2F2"/>
                </a:solidFill>
              </a:rPr>
              <a:t> Граничные </a:t>
            </a:r>
            <a:r>
              <a:rPr lang="ru-RU" sz="2400" dirty="0" smtClean="0">
                <a:solidFill>
                  <a:srgbClr val="F2F2F2"/>
                </a:solidFill>
              </a:rPr>
              <a:t>условия: </a:t>
            </a:r>
            <a:endParaRPr lang="en-US" sz="2400" dirty="0" smtClean="0">
              <a:solidFill>
                <a:srgbClr val="F2F2F2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2F2F2"/>
                </a:solidFill>
              </a:rPr>
              <a:t>    </a:t>
            </a:r>
            <a:r>
              <a:rPr lang="ru-RU" sz="2400" dirty="0" smtClean="0">
                <a:solidFill>
                  <a:srgbClr val="F2F2F2"/>
                </a:solidFill>
              </a:rPr>
              <a:t>если нет предыдущего элемента, шагаем вперёд; </a:t>
            </a:r>
            <a:endParaRPr lang="en-US" sz="2400" dirty="0" smtClean="0">
              <a:solidFill>
                <a:srgbClr val="F2F2F2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2F2F2"/>
                </a:solidFill>
              </a:rPr>
              <a:t>    </a:t>
            </a:r>
            <a:r>
              <a:rPr lang="ru-RU" sz="2400" dirty="0" smtClean="0">
                <a:solidFill>
                  <a:srgbClr val="F2F2F2"/>
                </a:solidFill>
              </a:rPr>
              <a:t>если нет следующего элемента,</a:t>
            </a:r>
            <a:r>
              <a:rPr lang="en-US" sz="2400" dirty="0" smtClean="0">
                <a:solidFill>
                  <a:srgbClr val="F2F2F2"/>
                </a:solidFill>
              </a:rPr>
              <a:t> </a:t>
            </a:r>
            <a:r>
              <a:rPr lang="ru-RU" sz="2400" dirty="0" smtClean="0">
                <a:solidFill>
                  <a:srgbClr val="F2F2F2"/>
                </a:solidFill>
              </a:rPr>
              <a:t>стоп.</a:t>
            </a:r>
          </a:p>
          <a:p>
            <a:r>
              <a:rPr lang="ru-RU" sz="2400" dirty="0" smtClean="0">
                <a:solidFill>
                  <a:srgbClr val="F2F2F2"/>
                </a:solidFill>
              </a:rPr>
              <a:t>Это оптимизированная версия с использованием переменной </a:t>
            </a:r>
            <a:r>
              <a:rPr lang="ru-RU" sz="2400" dirty="0" err="1" smtClean="0">
                <a:solidFill>
                  <a:srgbClr val="F2F2F2"/>
                </a:solidFill>
              </a:rPr>
              <a:t>j</a:t>
            </a:r>
            <a:r>
              <a:rPr lang="ru-RU" sz="2400" dirty="0" smtClean="0">
                <a:solidFill>
                  <a:srgbClr val="F2F2F2"/>
                </a:solidFill>
              </a:rPr>
              <a:t>, чтобы разрешить прыжок вперёд туда, где он остановился до движения влево, избегая лишних итераций и сравнений</a:t>
            </a:r>
            <a:r>
              <a:rPr lang="en-US" sz="2400" dirty="0" smtClean="0">
                <a:solidFill>
                  <a:srgbClr val="F2F2F2"/>
                </a:solidFill>
              </a:rPr>
              <a:t>.</a:t>
            </a:r>
            <a:endParaRPr lang="ru-RU" sz="2400" dirty="0" smtClean="0">
              <a:solidFill>
                <a:srgbClr val="F2F2F2"/>
              </a:solidFill>
            </a:endParaRPr>
          </a:p>
          <a:p>
            <a:pPr fontAlgn="base">
              <a:buFont typeface="Arial" pitchFamily="34" charset="0"/>
              <a:buChar char="•"/>
            </a:pPr>
            <a:endParaRPr lang="ru-RU" sz="2400" dirty="0" smtClean="0">
              <a:solidFill>
                <a:srgbClr val="99E9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8486775" y="533399"/>
              <a:ext cx="3228975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5950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СЛОВЕСНОЕ ПРЕДСТАВЛЕНИЕ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0208" y="870947"/>
            <a:ext cx="1129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2F2F2"/>
                </a:solidFill>
                <a:latin typeface="Georgia" panose="02040502050405020303" pitchFamily="18" charset="0"/>
              </a:rPr>
              <a:t>arr</a:t>
            </a:r>
            <a:r>
              <a:rPr lang="ru-RU" sz="20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000" dirty="0">
                <a:solidFill>
                  <a:srgbClr val="F2F2F2"/>
                </a:solidFill>
                <a:latin typeface="Georgia" panose="02040502050405020303" pitchFamily="18" charset="0"/>
              </a:rPr>
              <a:t>– массив, </a:t>
            </a:r>
            <a:r>
              <a:rPr lang="en-US" sz="20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N- </a:t>
            </a:r>
            <a:r>
              <a:rPr lang="ru-RU" sz="20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длина массива, </a:t>
            </a:r>
            <a:r>
              <a:rPr lang="en-US" sz="2000" dirty="0" err="1" smtClean="0">
                <a:solidFill>
                  <a:srgbClr val="F2F2F2"/>
                </a:solidFill>
                <a:latin typeface="Georgia" panose="02040502050405020303" pitchFamily="18" charset="0"/>
              </a:rPr>
              <a:t>i,j</a:t>
            </a:r>
            <a:r>
              <a:rPr lang="ru-RU" sz="20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- индексы массивов, </a:t>
            </a:r>
            <a:r>
              <a:rPr lang="en-US" sz="20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min </a:t>
            </a:r>
            <a:r>
              <a:rPr lang="ru-RU" sz="20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– индекс локального минимума</a:t>
            </a:r>
            <a:endParaRPr lang="ru-RU" sz="20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412745" y="1304425"/>
            <a:ext cx="7512222" cy="461665"/>
            <a:chOff x="967039" y="1452443"/>
            <a:chExt cx="7512222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1271839" y="1538661"/>
              <a:ext cx="7207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dirty="0" smtClean="0">
                  <a:solidFill>
                    <a:srgbClr val="F2F2F2"/>
                  </a:solidFill>
                </a:rPr>
                <a:t>Сортировка начинается со второго и третьего элементов </a:t>
              </a:r>
              <a:r>
                <a:rPr lang="en-US" dirty="0" err="1" smtClean="0">
                  <a:solidFill>
                    <a:srgbClr val="F2F2F2"/>
                  </a:solidFill>
                </a:rPr>
                <a:t>i</a:t>
              </a:r>
              <a:r>
                <a:rPr lang="en-US" dirty="0" smtClean="0">
                  <a:solidFill>
                    <a:srgbClr val="F2F2F2"/>
                  </a:solidFill>
                </a:rPr>
                <a:t>=1, j=2;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67039" y="1452443"/>
              <a:ext cx="31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solidFill>
                    <a:srgbClr val="97F1FB"/>
                  </a:solidFill>
                </a:rPr>
                <a:t>1</a:t>
              </a:r>
              <a:endParaRPr lang="ru-RU" sz="24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388153" y="1781435"/>
            <a:ext cx="5025867" cy="461665"/>
            <a:chOff x="954123" y="1863524"/>
            <a:chExt cx="5025867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1212338" y="1934252"/>
              <a:ext cx="4767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Если </a:t>
              </a:r>
              <a:r>
                <a:rPr lang="ru-RU" dirty="0" err="1" smtClean="0">
                  <a:solidFill>
                    <a:schemeClr val="bg1"/>
                  </a:solidFill>
                </a:rPr>
                <a:t>i</a:t>
              </a:r>
              <a:r>
                <a:rPr lang="ru-RU" dirty="0" smtClean="0">
                  <a:solidFill>
                    <a:schemeClr val="bg1"/>
                  </a:solidFill>
                </a:rPr>
                <a:t> &lt; N, то </a:t>
              </a:r>
              <a:r>
                <a:rPr lang="ru-RU" dirty="0" smtClean="0">
                  <a:solidFill>
                    <a:srgbClr val="F2F2F2"/>
                  </a:solidFill>
                </a:rPr>
                <a:t>к пункту</a:t>
              </a:r>
              <a:r>
                <a:rPr lang="ru-RU" b="1" dirty="0" smtClean="0">
                  <a:solidFill>
                    <a:schemeClr val="bg1"/>
                  </a:solidFill>
                </a:rPr>
                <a:t> 3</a:t>
              </a:r>
              <a:r>
                <a:rPr lang="ru-RU" dirty="0" smtClean="0">
                  <a:solidFill>
                    <a:schemeClr val="bg1"/>
                  </a:solidFill>
                </a:rPr>
                <a:t>, иначе </a:t>
              </a:r>
              <a:r>
                <a:rPr lang="ru-RU" dirty="0" smtClean="0">
                  <a:solidFill>
                    <a:srgbClr val="F2F2F2"/>
                  </a:solidFill>
                </a:rPr>
                <a:t>к пункту</a:t>
              </a:r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</a:rPr>
                <a:t>9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54123" y="1863524"/>
              <a:ext cx="31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rgbClr val="97F1FB"/>
                  </a:solidFill>
                </a:rPr>
                <a:t>2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88153" y="2273199"/>
            <a:ext cx="6223218" cy="414663"/>
            <a:chOff x="967039" y="2433938"/>
            <a:chExt cx="6223218" cy="414663"/>
          </a:xfrm>
        </p:grpSpPr>
        <p:sp>
          <p:nvSpPr>
            <p:cNvPr id="18" name="TextBox 17"/>
            <p:cNvSpPr txBox="1"/>
            <p:nvPr/>
          </p:nvSpPr>
          <p:spPr>
            <a:xfrm>
              <a:off x="1212338" y="2479269"/>
              <a:ext cx="5977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если </a:t>
              </a:r>
              <a:r>
                <a:rPr lang="ru-RU" dirty="0" err="1" smtClean="0">
                  <a:solidFill>
                    <a:schemeClr val="bg1">
                      <a:lumMod val="95000"/>
                    </a:schemeClr>
                  </a:solidFill>
                </a:rPr>
                <a:t>arr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[</a:t>
              </a:r>
              <a:r>
                <a:rPr lang="ru-RU" dirty="0" err="1" smtClean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 - 1] &gt;  </a:t>
              </a:r>
              <a:r>
                <a:rPr lang="ru-RU" dirty="0" err="1" smtClean="0">
                  <a:solidFill>
                    <a:schemeClr val="bg1">
                      <a:lumMod val="95000"/>
                    </a:schemeClr>
                  </a:solidFill>
                </a:rPr>
                <a:t>arr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[</a:t>
              </a:r>
              <a:r>
                <a:rPr lang="ru-RU" dirty="0" err="1" smtClean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], то</a:t>
              </a:r>
              <a:r>
                <a:rPr lang="ru-RU" dirty="0" smtClean="0">
                  <a:solidFill>
                    <a:srgbClr val="F2F2F2"/>
                  </a:solidFill>
                </a:rPr>
                <a:t> к пункту</a:t>
              </a:r>
              <a:r>
                <a:rPr lang="ru-RU" b="1" dirty="0" smtClean="0">
                  <a:solidFill>
                    <a:schemeClr val="bg1">
                      <a:lumMod val="95000"/>
                    </a:schemeClr>
                  </a:solidFill>
                </a:rPr>
                <a:t> 4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, иначе </a:t>
              </a:r>
              <a:r>
                <a:rPr lang="ru-RU" dirty="0" smtClean="0">
                  <a:solidFill>
                    <a:srgbClr val="F2F2F2"/>
                  </a:solidFill>
                </a:rPr>
                <a:t>к пункту</a:t>
              </a:r>
              <a:r>
                <a:rPr lang="ru-RU" b="1" dirty="0" smtClean="0">
                  <a:solidFill>
                    <a:schemeClr val="bg1">
                      <a:lumMod val="95000"/>
                    </a:schemeClr>
                  </a:solidFill>
                </a:rPr>
                <a:t> 7 </a:t>
              </a:r>
              <a:endParaRPr lang="ru-RU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39" y="2433938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3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88153" y="2738008"/>
            <a:ext cx="5104321" cy="430498"/>
            <a:chOff x="967039" y="2975853"/>
            <a:chExt cx="5104321" cy="430498"/>
          </a:xfrm>
        </p:grpSpPr>
        <p:sp>
          <p:nvSpPr>
            <p:cNvPr id="22" name="TextBox 21"/>
            <p:cNvSpPr txBox="1"/>
            <p:nvPr/>
          </p:nvSpPr>
          <p:spPr>
            <a:xfrm>
              <a:off x="1212338" y="3037019"/>
              <a:ext cx="4859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Меняем местами значения </a:t>
              </a:r>
              <a:r>
                <a:rPr lang="ru-RU" dirty="0" err="1" smtClean="0">
                  <a:solidFill>
                    <a:schemeClr val="bg1">
                      <a:lumMod val="95000"/>
                    </a:schemeClr>
                  </a:solidFill>
                </a:rPr>
                <a:t>arr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[</a:t>
              </a:r>
              <a:r>
                <a:rPr lang="ru-RU" dirty="0" err="1" smtClean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] и </a:t>
              </a:r>
              <a:r>
                <a:rPr lang="ru-RU" dirty="0" err="1" smtClean="0">
                  <a:solidFill>
                    <a:schemeClr val="bg1">
                      <a:lumMod val="95000"/>
                    </a:schemeClr>
                  </a:solidFill>
                </a:rPr>
                <a:t>arr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[</a:t>
              </a:r>
              <a:r>
                <a:rPr lang="ru-RU" dirty="0" err="1" smtClean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 - 1] </a:t>
              </a:r>
              <a:endParaRPr lang="ru-RU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67039" y="2975853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4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88153" y="3164455"/>
            <a:ext cx="4181084" cy="425672"/>
            <a:chOff x="954123" y="3541744"/>
            <a:chExt cx="4181084" cy="425672"/>
          </a:xfrm>
        </p:grpSpPr>
        <p:sp>
          <p:nvSpPr>
            <p:cNvPr id="25" name="TextBox 24"/>
            <p:cNvSpPr txBox="1"/>
            <p:nvPr/>
          </p:nvSpPr>
          <p:spPr>
            <a:xfrm>
              <a:off x="1212338" y="3598084"/>
              <a:ext cx="3922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Шагаем на один элемент назад  </a:t>
              </a:r>
              <a:r>
                <a:rPr lang="ru-RU" dirty="0" err="1" smtClean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--</a:t>
              </a:r>
              <a:endParaRPr lang="ru-RU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4123" y="3541744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5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73401" y="3630682"/>
            <a:ext cx="8737942" cy="400110"/>
            <a:chOff x="956649" y="4123753"/>
            <a:chExt cx="7530126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1226740" y="4133587"/>
              <a:ext cx="7260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Если </a:t>
              </a:r>
              <a:r>
                <a:rPr lang="ru-RU" dirty="0" err="1" smtClean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 &gt; 0, то к пункту</a:t>
              </a:r>
              <a:r>
                <a:rPr lang="ru-RU" b="1" dirty="0" smtClean="0">
                  <a:solidFill>
                    <a:schemeClr val="bg1">
                      <a:lumMod val="95000"/>
                    </a:schemeClr>
                  </a:solidFill>
                </a:rPr>
                <a:t> 2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(используя оператор </a:t>
              </a:r>
              <a:r>
                <a:rPr lang="ru-RU" dirty="0" err="1" smtClean="0">
                  <a:solidFill>
                    <a:schemeClr val="bg1">
                      <a:lumMod val="95000"/>
                    </a:schemeClr>
                  </a:solidFill>
                </a:rPr>
                <a:t>continue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), иначе к пункту</a:t>
              </a:r>
              <a:r>
                <a:rPr lang="ru-RU" b="1" dirty="0" smtClean="0">
                  <a:solidFill>
                    <a:schemeClr val="bg1">
                      <a:lumMod val="95000"/>
                    </a:schemeClr>
                  </a:solidFill>
                </a:rPr>
                <a:t> 7</a:t>
              </a:r>
              <a:endParaRPr lang="ru-RU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6649" y="4123753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6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373401" y="4027760"/>
            <a:ext cx="8055932" cy="430079"/>
            <a:chOff x="967039" y="4674972"/>
            <a:chExt cx="8055932" cy="430079"/>
          </a:xfrm>
        </p:grpSpPr>
        <p:sp>
          <p:nvSpPr>
            <p:cNvPr id="35" name="TextBox 34"/>
            <p:cNvSpPr txBox="1"/>
            <p:nvPr/>
          </p:nvSpPr>
          <p:spPr>
            <a:xfrm>
              <a:off x="1245411" y="4735719"/>
              <a:ext cx="7777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err="1" smtClean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r>
                <a:rPr lang="ru-RU" dirty="0" smtClean="0">
                  <a:solidFill>
                    <a:schemeClr val="bg1">
                      <a:lumMod val="95000"/>
                    </a:schemeClr>
                  </a:solidFill>
                </a:rPr>
                <a:t> = </a:t>
              </a:r>
              <a:r>
                <a:rPr lang="ru-RU" dirty="0" err="1" smtClean="0">
                  <a:solidFill>
                    <a:schemeClr val="bg1">
                      <a:lumMod val="95000"/>
                    </a:schemeClr>
                  </a:solidFill>
                </a:rPr>
                <a:t>j++</a:t>
              </a:r>
              <a:endParaRPr lang="ru-RU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67039" y="4674972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7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373401" y="4509679"/>
            <a:ext cx="5440543" cy="400110"/>
            <a:chOff x="954123" y="5238176"/>
            <a:chExt cx="5440543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1284755" y="5268954"/>
              <a:ext cx="5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>
                  <a:solidFill>
                    <a:srgbClr val="F2F2F2"/>
                  </a:solidFill>
                </a:rPr>
                <a:t>К </a:t>
              </a:r>
              <a:r>
                <a:rPr lang="ru-RU" dirty="0">
                  <a:solidFill>
                    <a:srgbClr val="F2F2F2"/>
                  </a:solidFill>
                </a:rPr>
                <a:t>пункту </a:t>
              </a:r>
              <a:r>
                <a:rPr lang="ru-RU" dirty="0" smtClean="0">
                  <a:solidFill>
                    <a:srgbClr val="F2F2F2"/>
                  </a:solidFill>
                </a:rPr>
                <a:t>2.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54123" y="5238176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8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88153" y="5012549"/>
            <a:ext cx="7795961" cy="400110"/>
            <a:chOff x="967039" y="5686787"/>
            <a:chExt cx="7795961" cy="400110"/>
          </a:xfrm>
        </p:grpSpPr>
        <p:sp>
          <p:nvSpPr>
            <p:cNvPr id="41" name="TextBox 40"/>
            <p:cNvSpPr txBox="1"/>
            <p:nvPr/>
          </p:nvSpPr>
          <p:spPr>
            <a:xfrm>
              <a:off x="1284755" y="5708247"/>
              <a:ext cx="747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>
                  <a:solidFill>
                    <a:schemeClr val="bg1"/>
                  </a:solidFill>
                </a:rPr>
                <a:t>Конец алгоритма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67039" y="5686787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9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3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383070" y="2247432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rgbClr val="F57373"/>
                </a:solidFill>
              </a:rPr>
              <a:t>1</a:t>
            </a:r>
            <a:endParaRPr lang="ru-RU" sz="11500" dirty="0">
              <a:solidFill>
                <a:srgbClr val="F5737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2011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endParaRPr lang="ru-RU" sz="9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7676" y="253783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557ED9"/>
                </a:solidFill>
              </a:rPr>
              <a:t>6</a:t>
            </a:r>
            <a:endParaRPr lang="ru-RU" sz="9600" dirty="0">
              <a:solidFill>
                <a:srgbClr val="557ED9"/>
              </a:solidFill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1186417" y="2679400"/>
            <a:ext cx="9913973" cy="1302485"/>
            <a:chOff x="793013" y="3157865"/>
            <a:chExt cx="9913973" cy="13024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93013" y="3157869"/>
              <a:ext cx="9913973" cy="1286539"/>
            </a:xfrm>
            <a:prstGeom prst="rect">
              <a:avLst/>
            </a:prstGeom>
            <a:noFill/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600" dirty="0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254103" y="3157867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697948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68187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475227" y="3157866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7864139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9289311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9865240" y="2245451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ru-RU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934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  <a:endParaRPr lang="ru-RU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689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99E9F9"/>
                </a:solidFill>
              </a:rPr>
              <a:t>5</a:t>
            </a:r>
            <a:endParaRPr lang="ru-RU" sz="9600" dirty="0">
              <a:solidFill>
                <a:srgbClr val="99E9F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6910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AA72D4"/>
                </a:solidFill>
              </a:rPr>
              <a:t>7</a:t>
            </a:r>
            <a:endParaRPr lang="ru-RU" sz="11500" dirty="0">
              <a:solidFill>
                <a:srgbClr val="AA72D4"/>
              </a:solidFill>
            </a:endParaRPr>
          </a:p>
        </p:txBody>
      </p:sp>
      <p:sp>
        <p:nvSpPr>
          <p:cNvPr id="2" name="Равнобедренный треугольник 1"/>
          <p:cNvSpPr/>
          <p:nvPr/>
        </p:nvSpPr>
        <p:spPr>
          <a:xfrm rot="10800000">
            <a:off x="3160389" y="2114188"/>
            <a:ext cx="348343" cy="292388"/>
          </a:xfrm>
          <a:prstGeom prst="triangl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31"/>
          <p:cNvSpPr/>
          <p:nvPr/>
        </p:nvSpPr>
        <p:spPr>
          <a:xfrm>
            <a:off x="4515660" y="4158888"/>
            <a:ext cx="348343" cy="292388"/>
          </a:xfrm>
          <a:prstGeom prst="triangle">
            <a:avLst/>
          </a:prstGeom>
          <a:solidFill>
            <a:srgbClr val="C00000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4218214" y="751114"/>
            <a:ext cx="3755572" cy="646331"/>
          </a:xfrm>
          <a:prstGeom prst="rect">
            <a:avLst/>
          </a:prstGeom>
          <a:noFill/>
          <a:ln w="57150">
            <a:solidFill>
              <a:srgbClr val="99E9F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99E9F9"/>
                </a:solidFill>
              </a:rPr>
              <a:t>i</a:t>
            </a:r>
            <a:r>
              <a:rPr lang="en-US" sz="3600" dirty="0" smtClean="0">
                <a:solidFill>
                  <a:srgbClr val="99E9F9"/>
                </a:solidFill>
              </a:rPr>
              <a:t>=1   </a:t>
            </a:r>
            <a:endParaRPr lang="ru-RU" sz="3600" dirty="0">
              <a:solidFill>
                <a:srgbClr val="99E9F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23657" y="1589314"/>
            <a:ext cx="3755572" cy="646331"/>
          </a:xfrm>
          <a:prstGeom prst="rect">
            <a:avLst/>
          </a:prstGeom>
          <a:noFill/>
          <a:ln w="57150">
            <a:solidFill>
              <a:srgbClr val="99E9F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9E9F9"/>
                </a:solidFill>
              </a:rPr>
              <a:t>j=2</a:t>
            </a:r>
            <a:endParaRPr lang="ru-RU" sz="3600" dirty="0">
              <a:solidFill>
                <a:srgbClr val="99E9F9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0036" y="4889029"/>
            <a:ext cx="10531929" cy="1815882"/>
          </a:xfrm>
          <a:prstGeom prst="rect">
            <a:avLst/>
          </a:prstGeom>
          <a:noFill/>
          <a:ln w="57150">
            <a:solidFill>
              <a:srgbClr val="99E9F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99E9F9"/>
                </a:solidFill>
              </a:rPr>
              <a:t>Смотрим на текущий и предыдущий элемент массива: </a:t>
            </a:r>
            <a:endParaRPr lang="en-US" sz="2800" dirty="0" smtClean="0">
              <a:solidFill>
                <a:srgbClr val="99E9F9"/>
              </a:solidFill>
            </a:endParaRPr>
          </a:p>
          <a:p>
            <a:pPr algn="ctr"/>
            <a:r>
              <a:rPr lang="en-US" sz="2800" dirty="0" smtClean="0">
                <a:solidFill>
                  <a:srgbClr val="99E9F9"/>
                </a:solidFill>
              </a:rPr>
              <a:t> </a:t>
            </a:r>
            <a:r>
              <a:rPr lang="ru-RU" sz="2800" dirty="0" smtClean="0">
                <a:solidFill>
                  <a:srgbClr val="99E9F9"/>
                </a:solidFill>
              </a:rPr>
              <a:t>если они в правильном порядке, шагаем на один элемент вперед, иначе меняем их местами и шагаем на один элемент назад. </a:t>
            </a:r>
            <a:endParaRPr lang="en-US" sz="2800" dirty="0" smtClean="0">
              <a:solidFill>
                <a:srgbClr val="99E9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3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3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094 -4.07407E-6 L -0.09593 0.07107 C -0.08864 0.08704 -0.07757 0.09607 -0.06599 0.09607 C -0.05297 0.09607 -0.04256 0.08704 -0.03514 0.07107 L -8.0958E-7 -4.07407E-6 " pathEditMode="relative" rAng="0" ptsTypes="FffFF">
                                      <p:cBhvr>
                                        <p:cTn id="3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1852 L 0.02994 -0.08958 C 0.03671 -0.10555 0.04699 -0.11458 0.05766 -0.11458 C 0.06977 -0.11458 0.07953 -0.10555 0.0863 -0.08958 L 0.11897 -0.01852 " pathEditMode="relative" rAng="0" ptsTypes="FffFF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-4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0184E-7 3.7037E-7 L 0.12014 3.7037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7288E-6 2.22222E-6 L 0.12286 2.22222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5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22 -0.00811 L -0.09046 0.06296 C -0.08382 0.07893 -0.0738 0.08796 -0.06339 0.08796 C -0.05142 0.08796 -0.04204 0.07893 -0.03528 0.06296 L -0.00339 -0.00811 " pathEditMode="relative" rAng="0" ptsTypes="FffFF">
                                      <p:cBhvr>
                                        <p:cTn id="55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4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71 -0.00833 L 0.14929 -0.0794 C 0.15632 -0.09537 0.16686 -0.1044 0.17793 -0.1044 C 0.19055 -0.1044 0.20058 -0.09537 0.2076 -0.0794 L 0.24131 -0.00833 " pathEditMode="relative" rAng="0" ptsTypes="FffFF"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-4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0"/>
                            </p:stCondLst>
                            <p:childTnLst>
                              <p:par>
                                <p:cTn id="6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3 3.7037E-7 L 2.8921E-6 3.7037E-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0"/>
                            </p:stCondLst>
                            <p:childTnLst>
                              <p:par>
                                <p:cTn id="66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4000"/>
                            </p:stCondLst>
                            <p:childTnLst>
                              <p:par>
                                <p:cTn id="71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73 -0.00348 L -0.21711 0.06759 C -0.20995 0.08356 -0.19888 0.09259 -0.18756 0.09259 C -0.17454 0.09259 -0.16426 0.08356 -0.15697 0.06759 L -0.12222 -0.00348 " pathEditMode="relative" rAng="0" ptsTypes="FffFF">
                                      <p:cBhvr>
                                        <p:cTn id="72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21 0.00926 L -0.09384 -0.0618 C -0.08682 -0.07777 -0.07601 -0.0868 -0.06469 -0.0868 C -0.0518 -0.0868 -0.04165 -0.07777 -0.03449 -0.0618 L 9.22817E-7 0.00926 " pathEditMode="relative" rAng="0" ptsTypes="FffFF">
                                      <p:cBhvr>
                                        <p:cTn id="7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-4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0"/>
                            </p:stCondLst>
                            <p:childTnLst>
                              <p:par>
                                <p:cTn id="8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86 2.22222E-6 L 0.23779 2.22222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0184E-7 3.7037E-7 L 0.23402 3.7037E-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8000"/>
                            </p:stCondLst>
                            <p:childTnLst>
                              <p:par>
                                <p:cTn id="85" presetID="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0"/>
                            </p:stCondLst>
                            <p:childTnLst>
                              <p:par>
                                <p:cTn id="9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41 0.00232 L -0.08161 0.07338 C -0.07484 0.08936 -0.06443 0.09838 -0.05349 0.09838 C -0.04126 0.09838 -0.0315 0.08936 -0.0246 0.07338 L 0.00846 0.00232 " pathEditMode="relative" rAng="0" ptsTypes="FffFF">
                                      <p:cBhvr>
                                        <p:cTn id="91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4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4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85 -0.01759 L 0.268 -0.08866 C 0.27477 -0.10463 0.28492 -0.11366 0.29546 -0.11366 C 0.30743 -0.11366 0.31707 -0.10463 0.32383 -0.08866 L 0.35611 -0.01759 " pathEditMode="relative" rAng="0" ptsTypes="FffFF">
                                      <p:cBhvr>
                                        <p:cTn id="9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-4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2000"/>
                            </p:stCondLst>
                            <p:childTnLst>
                              <p:par>
                                <p:cTn id="99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2 3.7037E-7 L 0.11129 3.7037E-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02" presetID="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6000"/>
                            </p:stCondLst>
                            <p:childTnLst>
                              <p:par>
                                <p:cTn id="107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12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3 3.7037E-7 L 0.35012 3.7037E-7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79 2.22222E-6 L 0.35402 2.22222E-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0"/>
                            </p:stCondLst>
                            <p:childTnLst>
                              <p:par>
                                <p:cTn id="11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67 0.00463 L -0.08291 0.0757 C -0.0764 0.09167 -0.06638 0.1007 -0.05584 0.1007 C -0.04386 0.1007 -0.03449 0.09167 -0.02785 0.0757 L 0.00417 0.00463 " pathEditMode="relative" rAng="0" ptsTypes="FffFF">
                                      <p:cBhvr>
                                        <p:cTn id="123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4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4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7 -0.00139 L 0.37746 -0.07245 C 0.3841 -0.08843 0.39412 -0.09745 0.40453 -0.09745 C 0.41651 -0.09745 0.42588 -0.08843 0.43265 -0.07245 L 0.46453 -0.00139 " pathEditMode="relative" rAng="0" ptsTypes="FffFF">
                                      <p:cBhvr>
                                        <p:cTn id="1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8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7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4000"/>
                            </p:stCondLst>
                            <p:childTnLst>
                              <p:par>
                                <p:cTn id="131" presetID="35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22 3.7037E-7 L 0.22062 3.7037E-7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6000"/>
                            </p:stCondLst>
                            <p:childTnLst>
                              <p:par>
                                <p:cTn id="134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000"/>
                            </p:stCondLst>
                            <p:childTnLst>
                              <p:par>
                                <p:cTn id="139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73 0.00232 L -0.19615 0.07338 C -0.18912 0.08936 -0.17858 0.09838 -0.16751 0.09838 C -0.15502 0.09838 -0.14499 0.08936 -0.13797 0.07338 L -0.10426 0.00232 " pathEditMode="relative" rAng="0" ptsTypes="FffFF">
                                      <p:cBhvr>
                                        <p:cTn id="140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48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4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19 0.01158 L -0.08447 -0.05949 C -0.07809 -0.07546 -0.06846 -0.08449 -0.05831 -0.08449 C -0.04686 -0.08449 -0.03774 -0.07546 -0.03124 -0.05949 L -0.00039 0.01158 " pathEditMode="relative" rAng="0" ptsTypes="FffFF">
                                      <p:cBhvr>
                                        <p:cTn id="1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-48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0"/>
                            </p:stCondLst>
                            <p:childTnLst>
                              <p:par>
                                <p:cTn id="148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2 3.7037E-7 L 0.11792 3.7037E-7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2000"/>
                            </p:stCondLst>
                            <p:childTnLst>
                              <p:par>
                                <p:cTn id="151" presetID="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4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4000"/>
                            </p:stCondLst>
                            <p:childTnLst>
                              <p:par>
                                <p:cTn id="156" presetID="37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26 0.00695 L -0.31693 0.07801 C -0.31055 0.09399 -0.30105 0.10301 -0.29103 0.10301 C -0.27971 0.10301 -0.2706 0.09399 -0.26422 0.07801 L -0.23376 0.00695 " pathEditMode="relative" rAng="0" ptsTypes="FffFF">
                                      <p:cBhvr>
                                        <p:cTn id="157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4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4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22817E-7 0.01389 L 0.03072 -0.05717 C 0.03709 -0.07314 0.04673 -0.08217 0.05688 -0.08217 C 0.06833 -0.08217 0.07744 -0.07314 0.08395 -0.05717 L 0.1148 0.01389 " pathEditMode="relative" rAng="0" ptsTypes="FffFF">
                                      <p:cBhvr>
                                        <p:cTn id="15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-48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1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3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6000"/>
                            </p:stCondLst>
                            <p:childTnLst>
                              <p:par>
                                <p:cTn id="165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3.7037E-7 L 0.00404 3.7037E-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0"/>
                            </p:stCondLst>
                            <p:childTnLst>
                              <p:par>
                                <p:cTn id="168" presetID="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9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1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0000"/>
                            </p:stCondLst>
                            <p:childTnLst>
                              <p:par>
                                <p:cTn id="173" presetID="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2000"/>
                            </p:stCondLst>
                            <p:childTnLst>
                              <p:par>
                                <p:cTn id="178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0184E-7 3.7037E-7 L 0.46141 3.7037E-7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02 2.22222E-6 L 0.46791 2.22222E-6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64000"/>
                            </p:stCondLst>
                            <p:childTnLst>
                              <p:par>
                                <p:cTn id="18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6000"/>
                            </p:stCondLst>
                            <p:childTnLst>
                              <p:par>
                                <p:cTn id="18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9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6" presetClass="emph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8000"/>
                            </p:stCondLst>
                            <p:childTnLst>
                              <p:par>
                                <p:cTn id="193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141 3.7037E-7 L 0.58154 3.7037E-7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791 2.22222E-6 L 0.58011 2.22222E-6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70000"/>
                            </p:stCondLst>
                            <p:childTnLst>
                              <p:par>
                                <p:cTn id="19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72000"/>
                            </p:stCondLst>
                            <p:childTnLst>
                              <p:par>
                                <p:cTn id="20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13 -2.96296E-6 L -0.08812 0.07107 C -0.08135 0.08704 -0.0712 0.09607 -0.06065 0.09607 C -0.04855 0.09607 -0.03905 0.08704 -0.03228 0.07107 L -7.75739E-7 -2.96296E-6 " pathEditMode="relative" rAng="0" ptsTypes="FffFF">
                                      <p:cBhvr>
                                        <p:cTn id="204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48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71 0.01389 L 0.02239 -0.05717 C 0.02942 -0.07314 0.04022 -0.08217 0.05141 -0.08217 C 0.06404 -0.08217 0.07419 -0.07314 0.08135 -0.05717 L 0.11558 0.01389 " pathEditMode="relative" rAng="0" ptsTypes="FffFF">
                                      <p:cBhvr>
                                        <p:cTn id="2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-48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0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4000"/>
                            </p:stCondLst>
                            <p:childTnLst>
                              <p:par>
                                <p:cTn id="212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154 3.7037E-7 L 0.45333 3.7037E-7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6000"/>
                            </p:stCondLst>
                            <p:childTnLst>
                              <p:par>
                                <p:cTn id="215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78000"/>
                            </p:stCondLst>
                            <p:childTnLst>
                              <p:par>
                                <p:cTn id="220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84 0.00857 L -0.20291 0.07963 C -0.19615 0.0956 -0.18573 0.10463 -0.17493 0.10463 C -0.1627 0.10463 -0.15293 0.0956 -0.14604 0.07963 L -0.11298 0.00857 " pathEditMode="relative" rAng="0" ptsTypes="FffFF">
                                      <p:cBhvr>
                                        <p:cTn id="221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48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44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933 -0.00833 L 0.49148 -0.0794 C 0.49825 -0.09537 0.5084 -0.1044 0.51894 -0.1044 C 0.53092 -0.1044 0.54055 -0.09537 0.54732 -0.0794 L 0.57959 -0.00833 " pathEditMode="relative" rAng="0" ptsTypes="FffFF">
                                      <p:cBhvr>
                                        <p:cTn id="2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-48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5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6" presetClass="emph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7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0000"/>
                            </p:stCondLst>
                            <p:childTnLst>
                              <p:par>
                                <p:cTn id="229" presetID="35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141 3.7037E-7 L 0.33997 3.7037E-7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82000"/>
                            </p:stCondLst>
                            <p:childTnLst>
                              <p:par>
                                <p:cTn id="232" presetID="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3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6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5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84000"/>
                            </p:stCondLst>
                            <p:childTnLst>
                              <p:par>
                                <p:cTn id="237" presetID="37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96 0.00162 L -0.31121 0.07269 C -0.3047 0.08866 -0.29455 0.09769 -0.28413 0.09769 C -0.27229 0.09769 -0.26279 0.08866 -0.25602 0.07269 L -0.22413 0.00162 " pathEditMode="relative" rAng="0" ptsTypes="FffFF">
                                      <p:cBhvr>
                                        <p:cTn id="238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48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44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02084 L 0.02733 -0.05023 C 0.03345 -0.0662 0.04269 -0.07523 0.05232 -0.07523 C 0.06326 -0.07523 0.07198 -0.0662 0.0781 -0.05023 L 0.10751 0.02084 " pathEditMode="relative" rAng="0" ptsTypes="FffFF">
                                      <p:cBhvr>
                                        <p:cTn id="2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8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6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86000"/>
                            </p:stCondLst>
                            <p:childTnLst>
                              <p:par>
                                <p:cTn id="246" presetID="35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31 3.7037E-7 L 0.21945 3.7037E-7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88000"/>
                            </p:stCondLst>
                            <p:childTnLst>
                              <p:par>
                                <p:cTn id="249" presetID="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90000"/>
                            </p:stCondLst>
                            <p:childTnLst>
                              <p:par>
                                <p:cTn id="254" presetID="37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542 -0.00301 L -0.42288 0.06806 C -0.41611 0.08403 -0.40596 0.09306 -0.39529 0.09306 C -0.38305 0.09306 -0.37342 0.08403 -0.36665 0.06806 L -0.33398 -0.00301 " pathEditMode="relative" rAng="0" ptsTypes="FffFF">
                                      <p:cBhvr>
                                        <p:cTn id="255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48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44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74 0.01158 L 0.15046 -0.05949 C 0.15684 -0.07546 0.16647 -0.08449 0.17662 -0.08449 C 0.18808 -0.08449 0.19719 -0.07546 0.2037 -0.05949 L 0.23454 0.01158 " pathEditMode="relative" rAng="0" ptsTypes="FffFF">
                                      <p:cBhvr>
                                        <p:cTn id="25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-48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6" presetClass="emph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1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92000"/>
                            </p:stCondLst>
                            <p:childTnLst>
                              <p:par>
                                <p:cTn id="263" presetID="35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01 3.7037E-7 L 0.11831 3.7037E-7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94000"/>
                            </p:stCondLst>
                            <p:childTnLst>
                              <p:par>
                                <p:cTn id="266" presetID="6" presetClass="emph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7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68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9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96000"/>
                            </p:stCondLst>
                            <p:childTnLst>
                              <p:par>
                                <p:cTn id="271" presetID="37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556 -0.00069 L -0.54302 0.07037 C -0.53625 0.08635 -0.52597 0.09537 -0.51529 0.09537 C -0.50319 0.09537 -0.49343 0.08635 -0.48666 0.07037 L -0.45399 -0.00069 " pathEditMode="relative" rAng="0" ptsTypes="FffFF">
                                      <p:cBhvr>
                                        <p:cTn id="272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48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44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596 0.01621 L -0.31602 -0.05486 C -0.30977 -0.07083 -0.3004 -0.07986 -0.29038 -0.07986 C -0.27919 -0.07986 -0.27034 -0.07083 -0.26396 -0.05486 L -0.23376 0.01621 " pathEditMode="relative" rAng="0" ptsTypes="FffFF">
                                      <p:cBhvr>
                                        <p:cTn id="2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-48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6" presetClass="emph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6" presetClass="emph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8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98000"/>
                            </p:stCondLst>
                            <p:childTnLst>
                              <p:par>
                                <p:cTn id="280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3.7037E-7 L -0.00013 3.7037E-7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283" presetID="6" presetClass="emph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4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6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2000"/>
                            </p:stCondLst>
                            <p:childTnLst>
                              <p:par>
                                <p:cTn id="288" presetID="6" presetClass="emph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9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9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1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4000"/>
                            </p:stCondLst>
                            <p:childTnLst>
                              <p:par>
                                <p:cTn id="293" presetID="63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0184E-7 3.7037E-7 L 0.69309 3.7037E-7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22" grpId="3"/>
      <p:bldP spid="22" grpId="4"/>
      <p:bldP spid="22" grpId="5"/>
      <p:bldP spid="22" grpId="6"/>
      <p:bldP spid="22" grpId="7"/>
      <p:bldP spid="22" grpId="8"/>
      <p:bldP spid="22" grpId="9"/>
      <p:bldP spid="27" grpId="1"/>
      <p:bldP spid="27" grpId="2"/>
      <p:bldP spid="27" grpId="3"/>
      <p:bldP spid="27" grpId="4"/>
      <p:bldP spid="27" grpId="5"/>
      <p:bldP spid="27" grpId="6"/>
      <p:bldP spid="27" grpId="7"/>
      <p:bldP spid="27" grpId="8"/>
      <p:bldP spid="27" grpId="9"/>
      <p:bldP spid="27" grpId="10"/>
      <p:bldP spid="27" grpId="11"/>
      <p:bldP spid="27" grpId="12"/>
      <p:bldP spid="27" grpId="13"/>
      <p:bldP spid="26" grpId="1"/>
      <p:bldP spid="26" grpId="2"/>
      <p:bldP spid="26" grpId="3"/>
      <p:bldP spid="26" grpId="4"/>
      <p:bldP spid="26" grpId="5"/>
      <p:bldP spid="26" grpId="6"/>
      <p:bldP spid="26" grpId="7"/>
      <p:bldP spid="26" grpId="8"/>
      <p:bldP spid="26" grpId="9"/>
      <p:bldP spid="26" grpId="10"/>
      <p:bldP spid="26" grpId="11"/>
      <p:bldP spid="26" grpId="12"/>
      <p:bldP spid="26" grpId="13"/>
      <p:bldP spid="26" grpId="14"/>
      <p:bldP spid="26" grpId="15"/>
      <p:bldP spid="26" grpId="16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3" grpId="14"/>
      <p:bldP spid="23" grpId="15"/>
      <p:bldP spid="23" grpId="16"/>
      <p:bldP spid="24" grpId="0"/>
      <p:bldP spid="24" grpId="1"/>
      <p:bldP spid="24" grpId="2"/>
      <p:bldP spid="24" grpId="3"/>
      <p:bldP spid="24" grpId="4"/>
      <p:bldP spid="24" grpId="5"/>
      <p:bldP spid="24" grpId="6"/>
      <p:bldP spid="24" grpId="7"/>
      <p:bldP spid="24" grpId="8"/>
      <p:bldP spid="24" grpId="9"/>
      <p:bldP spid="24" grpId="10"/>
      <p:bldP spid="24" grpId="11"/>
      <p:bldP spid="24" grpId="12"/>
      <p:bldP spid="24" grpId="13"/>
      <p:bldP spid="25" grpId="0"/>
      <p:bldP spid="25" grpId="1"/>
      <p:bldP spid="25" grpId="2"/>
      <p:bldP spid="25" grpId="3"/>
      <p:bldP spid="25" grpId="4"/>
      <p:bldP spid="25" grpId="5"/>
      <p:bldP spid="25" grpId="6"/>
      <p:bldP spid="25" grpId="7"/>
      <p:bldP spid="25" grpId="8"/>
      <p:bldP spid="25" grpId="9"/>
      <p:bldP spid="25" grpId="10"/>
      <p:bldP spid="28" grpId="0"/>
      <p:bldP spid="28" grpId="1"/>
      <p:bldP spid="28" grpId="2"/>
      <p:bldP spid="28" grpId="3"/>
      <p:bldP spid="28" grpId="4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  <p:bldP spid="2" grpId="13" animBg="1"/>
      <p:bldP spid="2" grpId="14" animBg="1"/>
      <p:bldP spid="2" grpId="15" animBg="1"/>
      <p:bldP spid="2" grpId="16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4" grpId="0" animBg="1"/>
      <p:bldP spid="34" grpId="1" animBg="1"/>
      <p:bldP spid="35" grpId="0" animBg="1"/>
      <p:bldP spid="35" grpId="1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895851" y="533399"/>
              <a:ext cx="681989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БЛОК-СХЕМА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776748"/>
            <a:ext cx="5029200" cy="590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8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724959" y="1523027"/>
            <a:ext cx="10755841" cy="877164"/>
            <a:chOff x="447675" y="825785"/>
            <a:chExt cx="12908022" cy="877164"/>
          </a:xfrm>
        </p:grpSpPr>
        <p:sp>
          <p:nvSpPr>
            <p:cNvPr id="7" name="TextBox 6"/>
            <p:cNvSpPr txBox="1"/>
            <p:nvPr/>
          </p:nvSpPr>
          <p:spPr>
            <a:xfrm>
              <a:off x="447675" y="825785"/>
              <a:ext cx="31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solidFill>
                    <a:srgbClr val="97F1FB"/>
                  </a:solidFill>
                </a:rPr>
                <a:t>1</a:t>
              </a:r>
              <a:endParaRPr lang="ru-RU" sz="2800" dirty="0">
                <a:solidFill>
                  <a:srgbClr val="97F1FB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65392" y="871952"/>
              <a:ext cx="12590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rgbClr val="F2F2F2"/>
                  </a:solidFill>
                </a:rPr>
                <a:t>Первый элемент («пуск») мы используем для обозначения начала работы алгоритма</a:t>
              </a:r>
              <a:r>
                <a:rPr lang="ru-RU" sz="2400" dirty="0" smtClean="0">
                  <a:solidFill>
                    <a:srgbClr val="F2F2F2"/>
                  </a:solidFill>
                </a:rPr>
                <a:t>.</a:t>
              </a:r>
              <a:endParaRPr lang="ru-RU" sz="2400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91092" y="3242709"/>
            <a:ext cx="11229437" cy="1803260"/>
            <a:chOff x="504825" y="1522118"/>
            <a:chExt cx="11229437" cy="1803260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504825" y="1522118"/>
              <a:ext cx="9815829" cy="1246495"/>
              <a:chOff x="447675" y="825785"/>
              <a:chExt cx="9815829" cy="124649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47675" y="825785"/>
                <a:ext cx="3177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97F1FB"/>
                    </a:solidFill>
                  </a:rPr>
                  <a:t>2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5391" y="871951"/>
                <a:ext cx="94981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ru-RU" sz="2400" dirty="0">
                    <a:solidFill>
                      <a:srgbClr val="F2F2F2"/>
                    </a:solidFill>
                  </a:rPr>
                  <a:t>Во втором элементе, называемом «процесс», мы задаем переменные, которые в дальнейшем будем применять для работы алгоритма.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85741" y="2925268"/>
              <a:ext cx="8648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N, min, </a:t>
              </a:r>
              <a:r>
                <a:rPr lang="en-US" sz="2000" dirty="0" err="1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en-US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j</a:t>
              </a:r>
              <a:r>
                <a:rPr lang="ru-RU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</a:t>
              </a:r>
              <a:r>
                <a:rPr lang="ru-RU" sz="20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{ </a:t>
              </a:r>
              <a:r>
                <a:rPr lang="en-US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ru-RU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ru-RU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ru-RU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3, 7, 2</a:t>
              </a:r>
              <a:r>
                <a:rPr lang="ru-RU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20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 l="9446" t="10238" r="30593" b="79384"/>
          <a:stretch>
            <a:fillRect/>
          </a:stretch>
        </p:blipFill>
        <p:spPr bwMode="auto">
          <a:xfrm>
            <a:off x="291829" y="4542816"/>
            <a:ext cx="3015575" cy="61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 l="19182" t="1507" r="45615" b="88884"/>
          <a:stretch>
            <a:fillRect/>
          </a:stretch>
        </p:blipFill>
        <p:spPr bwMode="auto">
          <a:xfrm>
            <a:off x="787940" y="2535677"/>
            <a:ext cx="1770434" cy="56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17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36514" y="1118174"/>
            <a:ext cx="9858375" cy="3193149"/>
            <a:chOff x="504825" y="1218227"/>
            <a:chExt cx="9858375" cy="3193149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504825" y="1218227"/>
              <a:ext cx="9858375" cy="2292937"/>
              <a:chOff x="447675" y="825785"/>
              <a:chExt cx="9858375" cy="229293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47675" y="825785"/>
                <a:ext cx="317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97F1FB"/>
                    </a:solidFill>
                  </a:rPr>
                  <a:t>3</a:t>
                </a:r>
                <a:endParaRPr lang="ru-RU" sz="2400" dirty="0">
                  <a:solidFill>
                    <a:srgbClr val="97F1FB"/>
                  </a:solidFill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765391" y="871953"/>
                <a:ext cx="95406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ru-RU" sz="2000" dirty="0" smtClean="0">
                    <a:solidFill>
                      <a:srgbClr val="F2F2F2"/>
                    </a:solidFill>
                  </a:rPr>
                  <a:t>Третьим </a:t>
                </a:r>
                <a:r>
                  <a:rPr lang="ru-RU" sz="2000" dirty="0">
                    <a:solidFill>
                      <a:srgbClr val="F2F2F2"/>
                    </a:solidFill>
                  </a:rPr>
                  <a:t>по очереди мы </a:t>
                </a:r>
                <a:r>
                  <a:rPr lang="ru-RU" sz="2000" dirty="0" smtClean="0">
                    <a:solidFill>
                      <a:srgbClr val="F2F2F2"/>
                    </a:solidFill>
                  </a:rPr>
                  <a:t>применяем </a:t>
                </a:r>
                <a:r>
                  <a:rPr lang="ru-RU" sz="2000" dirty="0">
                    <a:solidFill>
                      <a:srgbClr val="F2F2F2"/>
                    </a:solidFill>
                  </a:rPr>
                  <a:t>элемент </a:t>
                </a:r>
                <a:r>
                  <a:rPr lang="ru-RU" sz="2000" dirty="0" smtClean="0">
                    <a:solidFill>
                      <a:srgbClr val="F2F2F2"/>
                    </a:solidFill>
                  </a:rPr>
                  <a:t>«цикл» </a:t>
                </a:r>
                <a:r>
                  <a:rPr lang="ru-RU" sz="2000" dirty="0">
                    <a:solidFill>
                      <a:srgbClr val="F2F2F2"/>
                    </a:solidFill>
                  </a:rPr>
                  <a:t>для </a:t>
                </a:r>
                <a:r>
                  <a:rPr lang="ru-RU" sz="2000" dirty="0" smtClean="0">
                    <a:solidFill>
                      <a:srgbClr val="F2F2F2"/>
                    </a:solidFill>
                  </a:rPr>
                  <a:t>проведения нескольких одинаковых действий и проверки условия: от первого элемента массива до последнего проводится проверка внутри цикла. </a:t>
                </a:r>
                <a:r>
                  <a:rPr lang="ru-RU" sz="2000" dirty="0">
                    <a:solidFill>
                      <a:srgbClr val="F2F2F2"/>
                    </a:solidFill>
                  </a:rPr>
                  <a:t>От </a:t>
                </a:r>
                <a:r>
                  <a:rPr lang="ru-RU" sz="2000" dirty="0" smtClean="0">
                    <a:solidFill>
                      <a:srgbClr val="F2F2F2"/>
                    </a:solidFill>
                  </a:rPr>
                  <a:t>«цикла» </a:t>
                </a:r>
                <a:r>
                  <a:rPr lang="ru-RU" sz="2000" dirty="0">
                    <a:solidFill>
                      <a:srgbClr val="F2F2F2"/>
                    </a:solidFill>
                  </a:rPr>
                  <a:t>отходит две ветви: по первой мы идем в случае, если результат проверки условия положительный </a:t>
                </a:r>
                <a:r>
                  <a:rPr lang="ru-RU" sz="2000" dirty="0" smtClean="0">
                    <a:solidFill>
                      <a:srgbClr val="F2F2F2"/>
                    </a:solidFill>
                  </a:rPr>
                  <a:t>(заход в цикл и «проход» по всему массиву и процесс сортировки), </a:t>
                </a:r>
                <a:r>
                  <a:rPr lang="ru-RU" sz="2000" dirty="0">
                    <a:solidFill>
                      <a:srgbClr val="F2F2F2"/>
                    </a:solidFill>
                  </a:rPr>
                  <a:t>по второй – если отрицательный </a:t>
                </a:r>
                <a:r>
                  <a:rPr lang="ru-RU" sz="2000" dirty="0" smtClean="0">
                    <a:solidFill>
                      <a:srgbClr val="F2F2F2"/>
                    </a:solidFill>
                  </a:rPr>
                  <a:t>(элементы массива закончились).</a:t>
                </a:r>
                <a:endParaRPr lang="ru-RU" sz="2000" dirty="0">
                  <a:solidFill>
                    <a:srgbClr val="F2F2F2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542612" y="40420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73167" y="4116787"/>
            <a:ext cx="7016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&lt;N) {</a:t>
            </a:r>
          </a:p>
          <a:p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 t="20451" r="43939" b="63076"/>
          <a:stretch>
            <a:fillRect/>
          </a:stretch>
        </p:blipFill>
        <p:spPr bwMode="auto">
          <a:xfrm>
            <a:off x="702013" y="3920247"/>
            <a:ext cx="2819400" cy="97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 l="3901" t="90845" r="43875"/>
          <a:stretch>
            <a:fillRect/>
          </a:stretch>
        </p:blipFill>
        <p:spPr bwMode="auto">
          <a:xfrm>
            <a:off x="894947" y="5749047"/>
            <a:ext cx="2626468" cy="5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59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11040</TotalTime>
  <Words>753</Words>
  <Application>Microsoft Office PowerPoint</Application>
  <PresentationFormat>Широкоэкранный</PresentationFormat>
  <Paragraphs>159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Georgia</vt:lpstr>
      <vt:lpstr>Helvetica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x</dc:title>
  <dc:creator>Sardina admina</dc:creator>
  <cp:lastModifiedBy>Sardina admina</cp:lastModifiedBy>
  <cp:revision>78</cp:revision>
  <dcterms:created xsi:type="dcterms:W3CDTF">2020-03-15T10:58:50Z</dcterms:created>
  <dcterms:modified xsi:type="dcterms:W3CDTF">2020-04-05T07:51:26Z</dcterms:modified>
</cp:coreProperties>
</file>