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6" r:id="rId4"/>
    <p:sldId id="259" r:id="rId5"/>
    <p:sldId id="267" r:id="rId6"/>
    <p:sldId id="264" r:id="rId7"/>
    <p:sldId id="260" r:id="rId8"/>
    <p:sldId id="268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7F1FB"/>
    <a:srgbClr val="424242"/>
    <a:srgbClr val="404040"/>
    <a:srgbClr val="99E9F9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16876-C63F-4853-94D0-088826164CA0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4007-3F04-4AAC-B4D8-6D57CDBEB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5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4007-3F04-4AAC-B4D8-6D57CDBEB1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8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«БЫСТРАЯ»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04825" y="1218227"/>
            <a:ext cx="10828927" cy="461665"/>
            <a:chOff x="447675" y="825785"/>
            <a:chExt cx="1082892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447675" y="825785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rgbClr val="97F1FB"/>
                  </a:solidFill>
                </a:rPr>
                <a:t>1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5391" y="871952"/>
              <a:ext cx="10511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Первый элемент («пуск») мы используем для обозначения начала работы алгоритма</a:t>
              </a:r>
              <a:r>
                <a:rPr lang="ru-RU" sz="2000" dirty="0" smtClean="0">
                  <a:solidFill>
                    <a:srgbClr val="F2F2F2"/>
                  </a:solidFill>
                </a:rPr>
                <a:t>.</a:t>
              </a:r>
              <a:endParaRPr lang="ru-RU" sz="20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504825" y="2125109"/>
            <a:ext cx="9815829" cy="1429489"/>
            <a:chOff x="504825" y="1522118"/>
            <a:chExt cx="9815829" cy="1429489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04825" y="1522118"/>
              <a:ext cx="9815829" cy="754052"/>
              <a:chOff x="447675" y="825785"/>
              <a:chExt cx="9815829" cy="75405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97F1FB"/>
                    </a:solidFill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5391" y="871951"/>
                <a:ext cx="94981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Во втором элементе, называемом «процесс», мы задаем переменные, которые в дальнейшем будем применять для работы алгоритма.</a:t>
                </a:r>
              </a:p>
            </p:txBody>
          </p:sp>
        </p:grpSp>
        <p:pic>
          <p:nvPicPr>
            <p:cNvPr id="14" name="Рисунок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2541" y="2387727"/>
              <a:ext cx="2103120" cy="5638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85741" y="2485001"/>
              <a:ext cx="6388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= { 5</a:t>
              </a:r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7, 8, 4, 9 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04825" y="4001019"/>
            <a:ext cx="9815829" cy="1371769"/>
            <a:chOff x="504825" y="3124719"/>
            <a:chExt cx="9815829" cy="1371769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504825" y="3124719"/>
              <a:ext cx="9815829" cy="754052"/>
              <a:chOff x="447675" y="825785"/>
              <a:chExt cx="9815829" cy="75405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97F1FB"/>
                    </a:solidFill>
                  </a:rPr>
                  <a:t>3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5391" y="871951"/>
                <a:ext cx="94981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Третий элемент («процесс») служит нам для обозначения вычислительных действий, а именно для нахождения номера опорного элемента (</a:t>
                </a:r>
                <a:r>
                  <a:rPr lang="en-US" sz="2000" dirty="0" err="1">
                    <a:solidFill>
                      <a:srgbClr val="F2F2F2"/>
                    </a:solidFill>
                  </a:rPr>
                  <a:t>piv</a:t>
                </a:r>
                <a:r>
                  <a:rPr lang="ru-RU" sz="2000" dirty="0">
                    <a:solidFill>
                      <a:srgbClr val="F2F2F2"/>
                    </a:solidFill>
                  </a:rPr>
                  <a:t>).</a:t>
                </a:r>
              </a:p>
            </p:txBody>
          </p:sp>
        </p:grpSp>
        <p:pic>
          <p:nvPicPr>
            <p:cNvPr id="18" name="Рисунок 1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73011" y="3960548"/>
              <a:ext cx="2202180" cy="5359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085741" y="4043852"/>
              <a:ext cx="404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piv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[(b + e) / 2];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7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6514" y="1618277"/>
            <a:ext cx="9858375" cy="3325120"/>
            <a:chOff x="504825" y="1218227"/>
            <a:chExt cx="9858375" cy="332512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04825" y="1218227"/>
              <a:ext cx="9858375" cy="1985160"/>
              <a:chOff x="447675" y="825785"/>
              <a:chExt cx="9858375" cy="198516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97F1FB"/>
                    </a:solidFill>
                  </a:rPr>
                  <a:t>4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765391" y="871953"/>
                <a:ext cx="954065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Следующий элемент («решение») используется нами для проверки условия: номер левого элемента меньше либо равен номеру правого элемента массива. </a:t>
                </a:r>
                <a:endParaRPr lang="ru-RU" sz="2000" dirty="0" smtClean="0">
                  <a:solidFill>
                    <a:srgbClr val="F2F2F2"/>
                  </a:solidFill>
                </a:endParaRPr>
              </a:p>
              <a:p>
                <a:pPr lvl="0"/>
                <a:r>
                  <a:rPr lang="ru-RU" sz="2000" dirty="0" smtClean="0">
                    <a:solidFill>
                      <a:srgbClr val="F2F2F2"/>
                    </a:solidFill>
                  </a:rPr>
                  <a:t>От </a:t>
                </a:r>
                <a:r>
                  <a:rPr lang="ru-RU" sz="2000" dirty="0">
                    <a:solidFill>
                      <a:srgbClr val="F2F2F2"/>
                    </a:solidFill>
                  </a:rPr>
                  <a:t>«решения» отходит две ветви: по первой мы идем в случае, если результат проверки условия положительный (элемент, к которому отходит эта ветвь будет рассмотрен нами в пункте </a:t>
                </a:r>
                <a:r>
                  <a:rPr lang="ru-RU" sz="2000" b="1" dirty="0">
                    <a:solidFill>
                      <a:srgbClr val="F2F2F2"/>
                    </a:solidFill>
                  </a:rPr>
                  <a:t>5</a:t>
                </a:r>
                <a:r>
                  <a:rPr lang="ru-RU" sz="2000" dirty="0">
                    <a:solidFill>
                      <a:srgbClr val="F2F2F2"/>
                    </a:solidFill>
                  </a:rPr>
                  <a:t>), по второй – если отрицательный (элемент, к которому отходит эта ветвь будет рассмотрен нами в пункте</a:t>
                </a:r>
                <a:r>
                  <a:rPr lang="ru-RU" sz="2000" b="1" dirty="0">
                    <a:solidFill>
                      <a:srgbClr val="F2F2F2"/>
                    </a:solidFill>
                  </a:rPr>
                  <a:t> 12</a:t>
                </a:r>
                <a:r>
                  <a:rPr lang="ru-RU" sz="2000" dirty="0">
                    <a:solidFill>
                      <a:srgbClr val="F2F2F2"/>
                    </a:solidFill>
                  </a:rPr>
                  <a:t>).</a:t>
                </a:r>
              </a:p>
            </p:txBody>
          </p:sp>
        </p:grpSp>
        <p:pic>
          <p:nvPicPr>
            <p:cNvPr id="22" name="Рисунок 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3428" y="3325417"/>
              <a:ext cx="1428750" cy="121793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723462" y="3343018"/>
              <a:ext cx="58368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(l &lt;= r) //заголовок внешнего цикла</a:t>
              </a:r>
            </a:p>
            <a:p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</a:p>
            <a:p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36514" y="1118174"/>
            <a:ext cx="9858375" cy="4414582"/>
            <a:chOff x="736514" y="1618277"/>
            <a:chExt cx="9858375" cy="4414582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736514" y="1618277"/>
              <a:ext cx="9858375" cy="4024146"/>
              <a:chOff x="504825" y="1218227"/>
              <a:chExt cx="9858375" cy="4024146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2292937"/>
                <a:chOff x="447675" y="825785"/>
                <a:chExt cx="9858375" cy="229293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 smtClean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>
                      <a:solidFill>
                        <a:srgbClr val="F2F2F2"/>
                      </a:solidFill>
                    </a:rPr>
                    <a:t>Пятым по очереди мы снова применяем элемент «решение» для проверки условия: значение элемента с номером левого элемента массива меньше номера опорного элемента. От «решения» отходит две ветви: по первой мы идем в случае, если результат проверки условия положительный (элемент, к которому отходит эта ветвь будет рассмотрен нами в пункте </a:t>
                  </a:r>
                  <a:r>
                    <a:rPr lang="ru-RU" sz="2000" b="1" dirty="0">
                      <a:solidFill>
                        <a:srgbClr val="F2F2F2"/>
                      </a:solidFill>
                    </a:rPr>
                    <a:t>6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), по второй – если отрицательный (элемент, к которому отходит эта ветвь будет рассмотрен нами в пункте</a:t>
                  </a:r>
                  <a:r>
                    <a:rPr lang="ru-RU" sz="2000" b="1" dirty="0">
                      <a:solidFill>
                        <a:srgbClr val="F2F2F2"/>
                      </a:solidFill>
                    </a:rPr>
                    <a:t> 7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).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542612" y="4042044"/>
                <a:ext cx="65261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[l] &lt; 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piv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первый 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внутренний цикл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++; // тело первого внутреннего цикла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2" name="Рисунок 1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52267" y="4051659"/>
              <a:ext cx="2314575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9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36514" y="1365824"/>
            <a:ext cx="9858375" cy="4044764"/>
            <a:chOff x="736514" y="1365824"/>
            <a:chExt cx="9858375" cy="4044764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736514" y="1365824"/>
              <a:ext cx="9858375" cy="3238830"/>
              <a:chOff x="504825" y="1218227"/>
              <a:chExt cx="9858375" cy="323883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1677384"/>
                <a:chOff x="447675" y="825785"/>
                <a:chExt cx="9858375" cy="1677384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>
                      <a:solidFill>
                        <a:srgbClr val="97F1FB"/>
                      </a:solidFill>
                    </a:rPr>
                    <a:t>6</a:t>
                  </a: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>
                      <a:solidFill>
                        <a:srgbClr val="F2F2F2"/>
                      </a:solidFill>
                    </a:rPr>
                    <a:t>Следующим мы используем такой элемент блок-схемы как «процесс» для того, чтобы увеличить номер левого элемента на единицу. На «процессе» завершается один из внутренних циклов нашего алгоритма, поэтому от него отходит зацикливающая ветвь, которая подводит к предыдущему элементу «решение» для очередной проверки условия.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542612" y="408772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6" name="Рисунок 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2037" y="3429388"/>
              <a:ext cx="2314575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36514" y="1118174"/>
            <a:ext cx="9858375" cy="4707941"/>
            <a:chOff x="712701" y="825786"/>
            <a:chExt cx="9858375" cy="4707941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712701" y="825786"/>
              <a:ext cx="9858375" cy="4269880"/>
              <a:chOff x="504825" y="1218227"/>
              <a:chExt cx="9858375" cy="426988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2292937"/>
                <a:chOff x="447675" y="825785"/>
                <a:chExt cx="9858375" cy="229293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 smtClean="0">
                      <a:solidFill>
                        <a:srgbClr val="97F1FB"/>
                      </a:solidFill>
                    </a:rPr>
                    <a:t>7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>
                      <a:solidFill>
                        <a:srgbClr val="F2F2F2"/>
                      </a:solidFill>
                    </a:rPr>
                    <a:t>Далее мы еще раз используем  элемент «решение» для проверки условия: значение элемента с номером правого элемента массива больше номера опорного элемента. От «решения» отходит две ветви: по первой мы идем в случае, если результат проверки условия положительный (элемент, к которому отходит эта ветвь будет рассмотрен нами в пункте </a:t>
                  </a:r>
                  <a:r>
                    <a:rPr lang="ru-RU" sz="2000" b="1" dirty="0">
                      <a:solidFill>
                        <a:srgbClr val="F2F2F2"/>
                      </a:solidFill>
                    </a:rPr>
                    <a:t>8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), по второй – если отрицательный (элемент, к которому отходит эта ветвь будет рассмотрен нами в пункте</a:t>
                  </a:r>
                  <a:r>
                    <a:rPr lang="ru-RU" sz="2000" b="1" dirty="0">
                      <a:solidFill>
                        <a:srgbClr val="F2F2F2"/>
                      </a:solidFill>
                    </a:rPr>
                    <a:t> 9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).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561338" y="4287778"/>
                <a:ext cx="65261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[r] &gt; 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piv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// второй внутренний цикл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r--; // тело второго внутреннего цикла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5" name="Рисунок 1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2037" y="3457277"/>
              <a:ext cx="2324100" cy="207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55551" y="1549686"/>
            <a:ext cx="9858375" cy="3933529"/>
            <a:chOff x="655551" y="1549686"/>
            <a:chExt cx="9858375" cy="3933529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655551" y="1549686"/>
              <a:ext cx="9858375" cy="3079970"/>
              <a:chOff x="504825" y="1218227"/>
              <a:chExt cx="9858375" cy="307997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1677384"/>
                <a:chOff x="447675" y="825785"/>
                <a:chExt cx="9858375" cy="1677384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>
                      <a:solidFill>
                        <a:srgbClr val="97F1FB"/>
                      </a:solidFill>
                    </a:rPr>
                    <a:t>8</a:t>
                  </a: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>
                      <a:solidFill>
                        <a:srgbClr val="F2F2F2"/>
                      </a:solidFill>
                    </a:rPr>
                    <a:t>Следующим мы вновь применяем элемент - «процесс» для того, чтобы уменьшить номер правого элемента на единицу. На «процессе» завершается второй внутренний цикл алгоритма, поэтому от него отходит зацикливающая ветвь, которая подводит к предыдущему элементу «решение» для очередной проверки </a:t>
                  </a:r>
                  <a:r>
                    <a:rPr lang="ru-RU" sz="2000" dirty="0" smtClean="0">
                      <a:solidFill>
                        <a:srgbClr val="F2F2F2"/>
                      </a:solidFill>
                    </a:rPr>
                    <a:t>условия.</a:t>
                  </a:r>
                  <a:endParaRPr lang="ru-RU" sz="20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566063" y="392886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r--;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4" name="Рисунок 2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2037" y="3406765"/>
              <a:ext cx="2324100" cy="207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6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36501" y="865984"/>
            <a:ext cx="9858375" cy="5674953"/>
            <a:chOff x="636501" y="865984"/>
            <a:chExt cx="9858375" cy="5674953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636501" y="865984"/>
              <a:ext cx="9858375" cy="5063550"/>
              <a:chOff x="504825" y="1218227"/>
              <a:chExt cx="9858375" cy="506355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2292937"/>
                <a:chOff x="447675" y="825785"/>
                <a:chExt cx="9858375" cy="229293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 smtClean="0">
                      <a:solidFill>
                        <a:srgbClr val="97F1FB"/>
                      </a:solidFill>
                    </a:rPr>
                    <a:t>9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>
                      <a:solidFill>
                        <a:srgbClr val="F2F2F2"/>
                      </a:solidFill>
                    </a:rPr>
                    <a:t>Девятым по очереди идет элемент «решение», необходимый нам для проверки следующего условия: номер левого элемента меньше либо равен номеру правого элемента массива. От «решения» отходит две ветви: по первой мы идем в случае, если результат проверки условия положительный (элемент, к которому отходит эта ветвь будет рассмотрен нами в пункте </a:t>
                  </a:r>
                  <a:r>
                    <a:rPr lang="ru-RU" sz="2000" b="1" dirty="0">
                      <a:solidFill>
                        <a:srgbClr val="F2F2F2"/>
                      </a:solidFill>
                    </a:rPr>
                    <a:t>10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), по второй – если отрицательный (элемент, к которому отходит эта ветвь будет рассмотрен нами в пункте</a:t>
                  </a:r>
                  <a:r>
                    <a:rPr lang="ru-RU" sz="2000" b="1" dirty="0">
                      <a:solidFill>
                        <a:srgbClr val="F2F2F2"/>
                      </a:solidFill>
                    </a:rPr>
                    <a:t> 12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).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409262" y="3973453"/>
                <a:ext cx="680186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(l &lt;= r) // условие 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 = 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[l];   // выполняем перестановку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[l] = 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[r];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ru-RU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[r] = t;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l++; // изменяем значения индексов элементов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r--;</a:t>
                </a:r>
              </a:p>
              <a:p>
                <a:r>
                  <a:rPr lang="ru-RU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}// 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конец внешнего цикла</a:t>
                </a:r>
              </a:p>
            </p:txBody>
          </p:sp>
        </p:grpSp>
        <p:pic>
          <p:nvPicPr>
            <p:cNvPr id="15" name="Рисунок 1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2037" y="3245287"/>
              <a:ext cx="1821180" cy="3295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4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68316" y="999523"/>
            <a:ext cx="9947146" cy="1990269"/>
            <a:chOff x="655550" y="1118174"/>
            <a:chExt cx="9947146" cy="1990269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655550" y="1118174"/>
              <a:ext cx="9947146" cy="1875265"/>
              <a:chOff x="504824" y="1218227"/>
              <a:chExt cx="9947146" cy="1875265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4" y="1218227"/>
                <a:ext cx="9947146" cy="729883"/>
                <a:chOff x="447674" y="825785"/>
                <a:chExt cx="9947146" cy="72988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4" y="825785"/>
                  <a:ext cx="601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 smtClean="0">
                      <a:solidFill>
                        <a:srgbClr val="97F1FB"/>
                      </a:solidFill>
                    </a:rPr>
                    <a:t>10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854161" y="847782"/>
                  <a:ext cx="95406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 smtClean="0">
                      <a:solidFill>
                        <a:srgbClr val="F2F2F2"/>
                      </a:solidFill>
                    </a:rPr>
                    <a:t>Далее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мы используем «процесс» для осуществления перестановки элементов массива.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073561" y="2170162"/>
                <a:ext cx="23903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 = </a:t>
                </a:r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</a:p>
              <a:p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[r];</a:t>
                </a:r>
              </a:p>
              <a:p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[r] = t;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037" y="1993862"/>
              <a:ext cx="1657581" cy="1114581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647743" y="3192466"/>
            <a:ext cx="9947146" cy="3211848"/>
            <a:chOff x="647743" y="3343065"/>
            <a:chExt cx="9947146" cy="32118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647743" y="3343065"/>
              <a:ext cx="9947146" cy="1960989"/>
              <a:chOff x="447674" y="825785"/>
              <a:chExt cx="9947146" cy="196098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47674" y="825785"/>
                <a:ext cx="601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97F1FB"/>
                    </a:solidFill>
                  </a:rPr>
                  <a:t>1</a:t>
                </a:r>
                <a:r>
                  <a:rPr lang="en-US" sz="2400" dirty="0" smtClean="0">
                    <a:solidFill>
                      <a:srgbClr val="97F1FB"/>
                    </a:solidFill>
                  </a:rPr>
                  <a:t>1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4161" y="847782"/>
                <a:ext cx="954065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Следующим на очереди мы снова применяем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элемент </a:t>
                </a:r>
                <a:r>
                  <a:rPr lang="ru-RU" sz="2000" dirty="0">
                    <a:solidFill>
                      <a:srgbClr val="F2F2F2"/>
                    </a:solidFill>
                  </a:rPr>
                  <a:t>«процесс» для того, чтобы увеличить номер левого элемента на единицу и уменьшить номер правого элемента на единицу. На «процессе» завершается внешний цикл нашего алгоритма, поэтому от него отходит зацикливающая ветвь, которая подводит к элементу «решение» (который мы обсуждали в </a:t>
                </a:r>
                <a:r>
                  <a:rPr lang="ru-RU" sz="2000" b="1" dirty="0">
                    <a:solidFill>
                      <a:srgbClr val="F2F2F2"/>
                    </a:solidFill>
                  </a:rPr>
                  <a:t>4</a:t>
                </a:r>
                <a:r>
                  <a:rPr lang="ru-RU" sz="2000" dirty="0">
                    <a:solidFill>
                      <a:srgbClr val="F2F2F2"/>
                    </a:solidFill>
                  </a:rPr>
                  <a:t> пункте) для очередной проверки условия.</a:t>
                </a:r>
              </a:p>
            </p:txBody>
          </p:sp>
        </p:grp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037" y="5449859"/>
              <a:ext cx="2429214" cy="110505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702784" y="5679220"/>
              <a:ext cx="7360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l++;</a:t>
              </a:r>
            </a:p>
            <a:p>
              <a:r>
                <a:rPr lang="en-US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r--;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1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47675" y="1437673"/>
            <a:ext cx="11373753" cy="3978622"/>
            <a:chOff x="668316" y="999523"/>
            <a:chExt cx="11373753" cy="3978622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68316" y="999523"/>
              <a:ext cx="9947146" cy="2576542"/>
              <a:chOff x="447674" y="825785"/>
              <a:chExt cx="9947146" cy="257654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4" y="825785"/>
                <a:ext cx="601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97F1FB"/>
                    </a:solidFill>
                  </a:rPr>
                  <a:t>1</a:t>
                </a:r>
                <a:r>
                  <a:rPr lang="en-US" sz="2400" dirty="0" smtClean="0">
                    <a:solidFill>
                      <a:srgbClr val="97F1FB"/>
                    </a:solidFill>
                  </a:rPr>
                  <a:t>2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54161" y="847782"/>
                <a:ext cx="954065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solidFill>
                      <a:srgbClr val="F2F2F2"/>
                    </a:solidFill>
                  </a:rPr>
                  <a:t>В представленном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далее элементе – «решение» мы проверяем следующее условие: индекс первого элемента массива меньше индекса правого элемента массива. От «решения» отходит две ветви: по первой мы идем в случае, если результат проверки условия положительный (элемент, к которому отходит эта ветвь будет рассмотрен нами в пункте 13), по второй – если отрицательный (элемент, к которому отходит эта ветвь будет рассмотрен нами в пункте 14).</a:t>
                </a:r>
              </a:p>
              <a:p>
                <a:pPr lvl="0"/>
                <a:endParaRPr lang="ru-RU" sz="2000" dirty="0">
                  <a:solidFill>
                    <a:srgbClr val="F2F2F2"/>
                  </a:solidFill>
                </a:endParaRPr>
              </a:p>
            </p:txBody>
          </p:sp>
        </p:grpSp>
        <p:pic>
          <p:nvPicPr>
            <p:cNvPr id="20" name="Рисунок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74803" y="3576065"/>
              <a:ext cx="2197100" cy="1402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48050" y="3676940"/>
              <a:ext cx="85940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(b &lt; r) //условие</a:t>
              </a:r>
            </a:p>
            <a:p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qsort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b, r);// вызываем функцию Быстрой сортировки </a:t>
              </a:r>
            </a:p>
            <a:p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47675" y="825786"/>
            <a:ext cx="9947146" cy="2220024"/>
            <a:chOff x="668316" y="999523"/>
            <a:chExt cx="9947146" cy="2220024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68316" y="999523"/>
              <a:ext cx="9947146" cy="729883"/>
              <a:chOff x="447674" y="825785"/>
              <a:chExt cx="9947146" cy="72988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4" y="825785"/>
                <a:ext cx="601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97F1FB"/>
                    </a:solidFill>
                  </a:rPr>
                  <a:t>1</a:t>
                </a:r>
                <a:r>
                  <a:rPr lang="en-US" sz="2400" dirty="0" smtClean="0">
                    <a:solidFill>
                      <a:srgbClr val="97F1FB"/>
                    </a:solidFill>
                  </a:rPr>
                  <a:t>3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54161" y="847782"/>
                <a:ext cx="95406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Далее мы обращаемся к такому элементу как «предопределенный процесс» для вызова курсор (функция вызывает сама себя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).</a:t>
                </a:r>
                <a:endParaRPr lang="ru-RU" sz="2000" dirty="0">
                  <a:solidFill>
                    <a:srgbClr val="F2F2F2"/>
                  </a:solidFill>
                </a:endParaRPr>
              </a:p>
            </p:txBody>
          </p:sp>
        </p:grpSp>
        <p:pic>
          <p:nvPicPr>
            <p:cNvPr id="20" name="Рисунок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74803" y="1817467"/>
              <a:ext cx="2197100" cy="1402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94772" y="2333841"/>
              <a:ext cx="2528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qsort</a:t>
              </a:r>
              <a:r>
                <a:rPr lang="en-US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b, r);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447675" y="2950217"/>
            <a:ext cx="10505437" cy="3375750"/>
            <a:chOff x="447675" y="3116862"/>
            <a:chExt cx="10505437" cy="3375750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447675" y="3300516"/>
              <a:ext cx="6657976" cy="3192096"/>
              <a:chOff x="447674" y="825785"/>
              <a:chExt cx="6657976" cy="319209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47674" y="825785"/>
                <a:ext cx="601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97F1FB"/>
                    </a:solidFill>
                  </a:rPr>
                  <a:t>1</a:t>
                </a:r>
                <a:r>
                  <a:rPr lang="en-US" sz="2400" dirty="0">
                    <a:solidFill>
                      <a:srgbClr val="97F1FB"/>
                    </a:solidFill>
                  </a:rPr>
                  <a:t>4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54162" y="847782"/>
                <a:ext cx="625148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Следующим мы еще раз применяем элемент «решение» для проверки условия: индекс левого элемента массива меньше индекса последнего элемента массива. От «решения» отходит две ветви: по первой мы идем в случае, если результат проверки условия положительный (элемент, к которому отходит эта ветвь будет рассмотрен нами в пункте 15), по второй – если отрицательный (элемент, к которому отходит эта ветвь будет рассмотрен нами в пункте 16).</a:t>
                </a:r>
              </a:p>
            </p:txBody>
          </p:sp>
        </p:grpSp>
        <p:pic>
          <p:nvPicPr>
            <p:cNvPr id="26" name="Рисунок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873423" y="3116862"/>
              <a:ext cx="2357120" cy="1790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73423" y="5101781"/>
              <a:ext cx="30796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(l&lt;e) //условие</a:t>
              </a:r>
            </a:p>
            <a:p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qsort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l, </a:t>
              </a:r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e);</a:t>
              </a:r>
              <a:endParaRPr lang="en-US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1809750" y="241011"/>
              <a:ext cx="340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ПЛАН ЛЕКЦИИ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5349802" y="533399"/>
                <a:ext cx="6365948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942576" y="241651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Идея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942576" y="3834703"/>
            <a:ext cx="4884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Словесное представление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7187065" y="1727024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Блок-схем</a:t>
            </a:r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а</a:t>
            </a: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965981" y="1776890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7187065" y="2363272"/>
            <a:ext cx="447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Подробный разбор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элементов блок-схемы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5044" y="12038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7065" y="120380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942576" y="3116252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7187065" y="3403815"/>
            <a:ext cx="4470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7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Программная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реализация на языке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программирования С</a:t>
            </a:r>
          </a:p>
        </p:txBody>
      </p:sp>
    </p:spTree>
    <p:extLst>
      <p:ext uri="{BB962C8B-B14F-4D97-AF65-F5344CB8AC3E}">
        <p14:creationId xmlns:p14="http://schemas.microsoft.com/office/powerpoint/2010/main" val="40269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68316" y="1353290"/>
            <a:ext cx="9947146" cy="3177780"/>
            <a:chOff x="447675" y="825786"/>
            <a:chExt cx="9947146" cy="3177780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47675" y="825786"/>
              <a:ext cx="9947146" cy="2489092"/>
              <a:chOff x="668316" y="999523"/>
              <a:chExt cx="9947146" cy="2489092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668316" y="999523"/>
                <a:ext cx="9947146" cy="1037660"/>
                <a:chOff x="447674" y="825785"/>
                <a:chExt cx="9947146" cy="1037660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4" y="825785"/>
                  <a:ext cx="601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 smtClean="0">
                      <a:solidFill>
                        <a:srgbClr val="97F1FB"/>
                      </a:solidFill>
                    </a:rPr>
                    <a:t>1</a:t>
                  </a:r>
                  <a:r>
                    <a:rPr lang="en-US" sz="2400" dirty="0" smtClean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854161" y="847782"/>
                  <a:ext cx="954065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000" dirty="0">
                      <a:solidFill>
                        <a:srgbClr val="F2F2F2"/>
                      </a:solidFill>
                    </a:rPr>
                    <a:t>Следующим мы снова используем элемент «предопределенный процесс» для вызова курсор (функция вызывает сама себя), используя уже другие переменные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818622" y="3119283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qsort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l, 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 smtClean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8" name="Рисунок 1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54162" y="2212866"/>
              <a:ext cx="2357120" cy="1790700"/>
            </a:xfrm>
            <a:prstGeom prst="rect">
              <a:avLst/>
            </a:prstGeom>
          </p:spPr>
        </p:pic>
      </p:grpSp>
      <p:grpSp>
        <p:nvGrpSpPr>
          <p:cNvPr id="28" name="Группа 27"/>
          <p:cNvGrpSpPr/>
          <p:nvPr/>
        </p:nvGrpSpPr>
        <p:grpSpPr>
          <a:xfrm>
            <a:off x="668316" y="4902486"/>
            <a:ext cx="9947146" cy="729883"/>
            <a:chOff x="447674" y="825785"/>
            <a:chExt cx="9947146" cy="729883"/>
          </a:xfrm>
        </p:grpSpPr>
        <p:sp>
          <p:nvSpPr>
            <p:cNvPr id="30" name="TextBox 29"/>
            <p:cNvSpPr txBox="1"/>
            <p:nvPr/>
          </p:nvSpPr>
          <p:spPr>
            <a:xfrm>
              <a:off x="447674" y="825785"/>
              <a:ext cx="6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rgbClr val="97F1FB"/>
                  </a:solidFill>
                </a:rPr>
                <a:t>1</a:t>
              </a:r>
              <a:r>
                <a:rPr lang="en-US" sz="2400" dirty="0">
                  <a:solidFill>
                    <a:srgbClr val="97F1FB"/>
                  </a:solidFill>
                </a:rPr>
                <a:t>6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161" y="847782"/>
              <a:ext cx="9540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sz="2000" dirty="0">
                  <a:solidFill>
                    <a:srgbClr val="F2F2F2"/>
                  </a:solidFill>
                </a:rPr>
                <a:t>Последний элемент («пуск») мы применяем для обозначения конца работы алгоритма.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323072" y="533399"/>
            <a:ext cx="3392678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675" y="825786"/>
            <a:ext cx="52312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[(b + e) / 2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= b;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e;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 &lt;= r) </a:t>
            </a: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[l] &lt;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[r] &gt;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r--;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 &lt;= r) // условие </a:t>
            </a: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[l];   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[l] =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[r];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[r] = t;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l++; </a:t>
            </a: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r--;</a:t>
            </a: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771" y="1307050"/>
            <a:ext cx="5676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продолжение кода</a:t>
            </a:r>
          </a:p>
          <a:p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setlocale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(LC_ALL, "Russian");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e, l, r, t,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 5,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}; 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(b &lt; r) {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r); 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(l&lt;e) 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l, e); 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6" idx="3"/>
              </p:cNvCxnSpPr>
              <p:nvPr/>
            </p:nvCxnSpPr>
            <p:spPr>
              <a:xfrm>
                <a:off x="6837088" y="533399"/>
                <a:ext cx="4878662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949742" y="1459831"/>
            <a:ext cx="104080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97F1FB"/>
                </a:solidFill>
              </a:rPr>
              <a:t>Быстрая сортировка</a:t>
            </a:r>
            <a:r>
              <a:rPr lang="ru-RU" sz="2400" dirty="0">
                <a:solidFill>
                  <a:srgbClr val="F2F2F2"/>
                </a:solidFill>
              </a:rPr>
              <a:t> (англ. </a:t>
            </a:r>
            <a:r>
              <a:rPr lang="ru-RU" sz="2400" i="1" dirty="0" err="1">
                <a:solidFill>
                  <a:srgbClr val="F2F2F2"/>
                </a:solidFill>
              </a:rPr>
              <a:t>quick</a:t>
            </a:r>
            <a:r>
              <a:rPr lang="ru-RU" sz="2400" i="1" dirty="0">
                <a:solidFill>
                  <a:srgbClr val="F2F2F2"/>
                </a:solidFill>
              </a:rPr>
              <a:t> </a:t>
            </a:r>
            <a:r>
              <a:rPr lang="ru-RU" sz="2400" i="1" dirty="0" err="1">
                <a:solidFill>
                  <a:srgbClr val="F2F2F2"/>
                </a:solidFill>
              </a:rPr>
              <a:t>sort</a:t>
            </a:r>
            <a:r>
              <a:rPr lang="ru-RU" sz="2400" dirty="0">
                <a:solidFill>
                  <a:srgbClr val="F2F2F2"/>
                </a:solidFill>
              </a:rPr>
              <a:t>, сортировка Хоара) — один из самых известных и широко используемых алгоритмов сортировки. Среднее время работы O(n </a:t>
            </a:r>
            <a:r>
              <a:rPr lang="ru-RU" sz="2400" dirty="0" err="1">
                <a:solidFill>
                  <a:srgbClr val="F2F2F2"/>
                </a:solidFill>
              </a:rPr>
              <a:t>log</a:t>
            </a:r>
            <a:r>
              <a:rPr lang="ru-RU" sz="2400" dirty="0">
                <a:solidFill>
                  <a:srgbClr val="F2F2F2"/>
                </a:solidFill>
              </a:rPr>
              <a:t> n), что является асимптотически оптимальным временем работы для алгоритма, основанного на сравнении. Хотя время работы алгоритма для массива из n элементов в худшем случае может составить Θ(n^2), на практике этот алгоритм является одним из самых быстрых. Для этого алгоритма применяется рекурсивный метод</a:t>
            </a:r>
            <a:r>
              <a:rPr lang="ru-RU" sz="2400" dirty="0" smtClean="0">
                <a:solidFill>
                  <a:srgbClr val="F2F2F2"/>
                </a:solidFill>
              </a:rPr>
              <a:t>.</a:t>
            </a:r>
          </a:p>
          <a:p>
            <a:endParaRPr lang="ru-RU" sz="2400" dirty="0">
              <a:solidFill>
                <a:srgbClr val="F2F2F2"/>
              </a:solidFill>
            </a:endParaRPr>
          </a:p>
          <a:p>
            <a:r>
              <a:rPr lang="ru-RU" sz="2400" dirty="0">
                <a:solidFill>
                  <a:srgbClr val="F2F2F2"/>
                </a:solidFill>
              </a:rPr>
              <a:t>Рекурсией называется ситуация, когда программа вызывает сама себя непосредственно или косвенно (через другие функции).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8622" y="1139338"/>
            <a:ext cx="100774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Выбираем из массива элемент, называемый опорным, и запоминаем его значение. </a:t>
            </a:r>
            <a:r>
              <a:rPr lang="ru-RU" sz="2400" dirty="0">
                <a:solidFill>
                  <a:srgbClr val="97F1FB"/>
                </a:solidFill>
              </a:rPr>
              <a:t>Это может быть любой из элементов массива. От выбора опорного элемента не зависит корректность алгоритма, но в отдельных случаях может сильно зависеть его эффективность</a:t>
            </a:r>
            <a:r>
              <a:rPr lang="ru-RU" sz="2400" dirty="0" smtClean="0">
                <a:solidFill>
                  <a:srgbClr val="97F1FB"/>
                </a:solidFill>
              </a:rPr>
              <a:t>.</a:t>
            </a:r>
          </a:p>
          <a:p>
            <a:r>
              <a:rPr lang="ru-RU" sz="2400" i="1" dirty="0" smtClean="0">
                <a:solidFill>
                  <a:srgbClr val="F2F2F2"/>
                </a:solidFill>
              </a:rPr>
              <a:t> </a:t>
            </a:r>
            <a:r>
              <a:rPr lang="ru-RU" sz="2400" dirty="0">
                <a:solidFill>
                  <a:srgbClr val="F2F2F2"/>
                </a:solidFill>
              </a:rPr>
              <a:t>Далее начинаем двигаться от начала массива по возрастающей, а потом от конца массива по убывающей. Цель: переместить в правую часть элементы больше опорного, а в левую – элементы меньше опорного. Если во время движения по возрастающей находится элемент со значением больше опорного, то мы выходим из цикла, прибавляем единицу к индексу элемента, на котором остановились, и переходим к циклу с движением по убывающей. В этом цикле мы остаемся до тех пор, пока не находится элемент со значением меньше опорного. </a:t>
            </a:r>
            <a:endParaRPr lang="ru-RU" sz="2400" dirty="0" smtClean="0">
              <a:solidFill>
                <a:srgbClr val="F2F2F2"/>
              </a:solidFill>
            </a:endParaRPr>
          </a:p>
          <a:p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8622" y="1139338"/>
            <a:ext cx="100774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Как только такой элемент найден, мы отнимаем единицу от его индекса, и меняем значение элемента со значением элемента, на котором мы остановились в предыдущем цикле. Делаем так до тех пор, пока индекс левого элемента (найденного в первом цикле) меньше либо равен индексу правого элемента (найденного во втором цикле). В итоге получаем два </a:t>
            </a:r>
            <a:r>
              <a:rPr lang="ru-RU" sz="2400" dirty="0" err="1">
                <a:solidFill>
                  <a:srgbClr val="F2F2F2"/>
                </a:solidFill>
              </a:rPr>
              <a:t>подмассива</a:t>
            </a:r>
            <a:r>
              <a:rPr lang="ru-RU" sz="2400" dirty="0">
                <a:solidFill>
                  <a:srgbClr val="F2F2F2"/>
                </a:solidFill>
              </a:rPr>
              <a:t> (от начала до индекса правого элемента и от индекса левого элемента до конца). С этими </a:t>
            </a:r>
            <a:r>
              <a:rPr lang="ru-RU" sz="2400" dirty="0" err="1">
                <a:solidFill>
                  <a:srgbClr val="F2F2F2"/>
                </a:solidFill>
              </a:rPr>
              <a:t>подмассивами</a:t>
            </a:r>
            <a:r>
              <a:rPr lang="ru-RU" sz="2400" dirty="0">
                <a:solidFill>
                  <a:srgbClr val="F2F2F2"/>
                </a:solidFill>
              </a:rPr>
              <a:t> мы рекурсивно проделываем все то же самое, что и с большим массивом до тех пор, пока все элементы окончательно не </a:t>
            </a:r>
            <a:r>
              <a:rPr lang="ru-RU" sz="2400" dirty="0" err="1">
                <a:solidFill>
                  <a:srgbClr val="F2F2F2"/>
                </a:solidFill>
              </a:rPr>
              <a:t>отсортируются</a:t>
            </a:r>
            <a:r>
              <a:rPr lang="ru-RU" sz="2400" dirty="0">
                <a:solidFill>
                  <a:srgbClr val="F2F2F2"/>
                </a:solidFill>
              </a:rPr>
              <a:t>.</a:t>
            </a:r>
          </a:p>
          <a:p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" name="Равнобедренный треугольник 1"/>
          <p:cNvSpPr/>
          <p:nvPr/>
        </p:nvSpPr>
        <p:spPr>
          <a:xfrm rot="10800000">
            <a:off x="5948946" y="2241188"/>
            <a:ext cx="348343" cy="292388"/>
          </a:xfrm>
          <a:prstGeom prst="triangl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64170" y="4125938"/>
            <a:ext cx="91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BEGIN</a:t>
            </a:r>
            <a:endParaRPr lang="ru-RU" dirty="0" smtClean="0">
              <a:solidFill>
                <a:srgbClr val="F2F2F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64228" y="41259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END</a:t>
            </a:r>
            <a:endParaRPr lang="ru-RU" dirty="0" smtClean="0">
              <a:solidFill>
                <a:srgbClr val="F2F2F2"/>
              </a:solidFill>
            </a:endParaRPr>
          </a:p>
        </p:txBody>
      </p:sp>
      <p:sp>
        <p:nvSpPr>
          <p:cNvPr id="4" name="Блок-схема: узел 3"/>
          <p:cNvSpPr/>
          <p:nvPr/>
        </p:nvSpPr>
        <p:spPr>
          <a:xfrm>
            <a:off x="1274498" y="2790240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10792302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5582873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30"/>
          <p:cNvSpPr/>
          <p:nvPr/>
        </p:nvSpPr>
        <p:spPr>
          <a:xfrm>
            <a:off x="8020030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/>
        </p:nvSpPr>
        <p:spPr>
          <a:xfrm>
            <a:off x="8372932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/>
        </p:nvSpPr>
        <p:spPr>
          <a:xfrm>
            <a:off x="6979552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/>
        </p:nvSpPr>
        <p:spPr>
          <a:xfrm>
            <a:off x="2753676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/>
        </p:nvSpPr>
        <p:spPr>
          <a:xfrm>
            <a:off x="5202071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35"/>
          <p:cNvSpPr/>
          <p:nvPr/>
        </p:nvSpPr>
        <p:spPr>
          <a:xfrm>
            <a:off x="4209618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Блок-схема: узел 36"/>
          <p:cNvSpPr/>
          <p:nvPr/>
        </p:nvSpPr>
        <p:spPr>
          <a:xfrm>
            <a:off x="6628897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/>
          <p:nvPr/>
        </p:nvSpPr>
        <p:spPr>
          <a:xfrm>
            <a:off x="3848659" y="2785226"/>
            <a:ext cx="164381" cy="1306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7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3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50"/>
                            </p:stCondLst>
                            <p:childTnLst>
                              <p:par>
                                <p:cTn id="3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-7.40741E-7 L 0.18803 0.13171 C 0.22709 0.16134 0.28594 0.17755 0.34766 0.17755 C 0.41784 0.17755 0.47409 0.16134 0.51316 0.13171 L 0.70131 -7.40741E-7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5" y="88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18698 -0.1169 C -0.22591 -0.14282 -0.28438 -0.15764 -0.34571 -0.15764 C -0.41537 -0.15764 -0.47123 -0.14282 -0.51016 -0.1169 L -0.69701 -7.40741E-7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57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45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8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8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1966 -0.0004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45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150"/>
                            </p:stCondLst>
                            <p:childTnLst>
                              <p:par>
                                <p:cTn id="5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850"/>
                            </p:stCondLst>
                            <p:childTnLst>
                              <p:par>
                                <p:cTn id="6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50"/>
                            </p:stCondLst>
                            <p:childTnLst>
                              <p:par>
                                <p:cTn id="6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26" presetClass="emph" presetSubtype="0" fill="hold" grpId="4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7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37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150"/>
                            </p:stCondLst>
                            <p:childTnLst>
                              <p:par>
                                <p:cTn id="7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8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350"/>
                            </p:stCondLst>
                            <p:childTnLst>
                              <p:par>
                                <p:cTn id="8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950"/>
                            </p:stCondLst>
                            <p:childTnLst>
                              <p:par>
                                <p:cTn id="85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650"/>
                            </p:stCondLst>
                            <p:childTnLst>
                              <p:par>
                                <p:cTn id="8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3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350"/>
                            </p:stCondLst>
                            <p:childTnLst>
                              <p:par>
                                <p:cTn id="93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50"/>
                            </p:stCondLst>
                            <p:childTnLst>
                              <p:par>
                                <p:cTn id="9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2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4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950"/>
                            </p:stCondLst>
                            <p:childTnLst>
                              <p:par>
                                <p:cTn id="109" presetID="37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875E-6 -3.7037E-6 L 0.03073 0.10764 C 0.03711 0.13172 0.04662 0.14514 0.05677 0.14514 C 0.06823 0.14514 0.07735 0.13172 0.08373 0.10764 L 0.11459 -3.7037E-6 " pathEditMode="relative" rAng="0" ptsTypes="AAAAA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724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78 -4.07407E-6 L -0.03282 -0.06388 C -0.03946 -0.07824 -0.04948 -0.08588 -0.06003 -0.08588 C -0.07188 -0.08588 -0.08151 -0.07824 -0.08815 -0.06388 L -0.12006 -4.07407E-6 " pathEditMode="relative" rAng="0" ptsTypes="AAAAA"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8950"/>
                            </p:stCondLst>
                            <p:childTnLst>
                              <p:par>
                                <p:cTn id="1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23633 -0.00718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37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66 -0.00046 L 0.34948 -0.0004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950"/>
                            </p:stCondLst>
                            <p:childTnLst>
                              <p:par>
                                <p:cTn id="1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650"/>
                            </p:stCondLst>
                            <p:childTnLst>
                              <p:par>
                                <p:cTn id="12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7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3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1350"/>
                            </p:stCondLst>
                            <p:childTnLst>
                              <p:par>
                                <p:cTn id="133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50"/>
                            </p:stCondLst>
                            <p:childTnLst>
                              <p:par>
                                <p:cTn id="1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7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3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750"/>
                            </p:stCondLst>
                            <p:childTnLst>
                              <p:par>
                                <p:cTn id="141" presetID="26" presetClass="emph" presetSubtype="0" fill="hold" grpId="3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3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3600"/>
                            </p:stCondLst>
                            <p:childTnLst>
                              <p:par>
                                <p:cTn id="14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7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37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3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4850"/>
                            </p:stCondLst>
                            <p:childTnLst>
                              <p:par>
                                <p:cTn id="15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4" dur="7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3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550"/>
                            </p:stCondLst>
                            <p:childTnLst>
                              <p:par>
                                <p:cTn id="15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7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3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250"/>
                            </p:stCondLst>
                            <p:childTnLst>
                              <p:par>
                                <p:cTn id="1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6750"/>
                            </p:stCondLst>
                            <p:childTnLst>
                              <p:par>
                                <p:cTn id="165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2942 0.09468 C 0.03554 0.11574 0.04479 0.12755 0.05442 0.12755 C 0.06549 0.12755 0.07435 0.11574 0.08047 0.09468 L 0.11002 -2.96296E-6 " pathEditMode="relative" rAng="0" ptsTypes="AAAAA">
                                      <p:cBhvr>
                                        <p:cTn id="1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636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70131 -7.40741E-7 L 0.66902 -0.08542 C 0.66224 -0.10463 0.65222 -0.11505 0.64154 -0.11505 C 0.62956 -0.11505 0.61993 -0.10463 0.61316 -0.08542 L 0.58126 -7.40741E-7 " pathEditMode="relative" rAng="0" ptsTypes="AAAAA">
                                      <p:cBhvr>
                                        <p:cTn id="1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8750"/>
                            </p:stCondLst>
                            <p:childTnLst>
                              <p:par>
                                <p:cTn id="17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-0.00718 L 0.12539 -0.00718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11784 -0.00046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-23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9750"/>
                            </p:stCondLst>
                            <p:childTnLst>
                              <p:par>
                                <p:cTn id="181" presetID="26" presetClass="emph" presetSubtype="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2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450"/>
                            </p:stCondLst>
                            <p:childTnLst>
                              <p:par>
                                <p:cTn id="185" presetID="26" presetClass="emph" presetSubtype="0" fill="hold" grpId="2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6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1150"/>
                            </p:stCondLst>
                            <p:childTnLst>
                              <p:par>
                                <p:cTn id="189" presetID="26" presetClass="emph" presetSubtype="0" fill="hold" grpId="12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0" dur="7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37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2050"/>
                            </p:stCondLst>
                            <p:childTnLst>
                              <p:par>
                                <p:cTn id="193" presetID="26" presetClass="emph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75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3250"/>
                            </p:stCondLst>
                            <p:childTnLst>
                              <p:par>
                                <p:cTn id="20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2" dur="7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3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3950"/>
                            </p:stCondLst>
                            <p:childTnLst>
                              <p:par>
                                <p:cTn id="205" presetID="26" presetClass="emph" presetSubtype="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6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650"/>
                            </p:stCondLst>
                            <p:childTnLst>
                              <p:par>
                                <p:cTn id="209" presetID="26" presetClass="emph" presetSubtype="0" fill="hold" grpId="15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8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4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5600"/>
                            </p:stCondLst>
                            <p:childTnLst>
                              <p:par>
                                <p:cTn id="213" presetID="26" presetClass="emph" presetSubtype="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4" dur="7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37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6350"/>
                            </p:stCondLst>
                            <p:childTnLst>
                              <p:par>
                                <p:cTn id="2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850"/>
                            </p:stCondLst>
                            <p:childTnLst>
                              <p:par>
                                <p:cTn id="221" presetID="34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11458 -2.96296E-6 L 0.11458 -0.07222 " pathEditMode="relative" rAng="0" ptsTypes="AA">
                                      <p:cBhvr>
                                        <p:cTn id="222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7450"/>
                            </p:stCondLst>
                            <p:childTnLst>
                              <p:par>
                                <p:cTn id="22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9 -0.00718 L -0.10885 -0.00718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-0.00046 L 0.11966 -0.00046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1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84 -0.00046 L -0.34635 -0.00046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8450"/>
                            </p:stCondLst>
                            <p:childTnLst>
                              <p:par>
                                <p:cTn id="2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9150"/>
                            </p:stCondLst>
                            <p:childTnLst>
                              <p:par>
                                <p:cTn id="24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7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3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985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350"/>
                            </p:stCondLst>
                            <p:childTnLst>
                              <p:par>
                                <p:cTn id="25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4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1050"/>
                            </p:stCondLst>
                            <p:childTnLst>
                              <p:par>
                                <p:cTn id="25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7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3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1750"/>
                            </p:stCondLst>
                            <p:childTnLst>
                              <p:par>
                                <p:cTn id="261" presetID="26" presetClass="emph" presetSubtype="0" fill="hold" grpId="4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2650"/>
                            </p:stCondLst>
                            <p:childTnLst>
                              <p:par>
                                <p:cTn id="26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7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3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35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43850"/>
                            </p:stCondLst>
                            <p:childTnLst>
                              <p:par>
                                <p:cTn id="27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2995 0.10764 C 0.03607 0.13172 0.04544 0.14514 0.05534 0.14514 C 0.06654 0.14514 0.07552 0.13172 0.08164 0.10764 L 0.11172 -3.7037E-6 " pathEditMode="relative" rAng="0" ptsTypes="AAAAA">
                                      <p:cBhvr>
                                        <p:cTn id="2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7245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37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2968 -0.06366 C -0.03593 -0.07801 -0.04518 -0.08588 -0.05481 -0.08588 C -0.06588 -0.08588 -0.07474 -0.07801 -0.08099 -0.06366 L -0.11054 4.07407E-6 " pathEditMode="relative" rAng="0" ptsTypes="AAAAA">
                                      <p:cBhvr>
                                        <p:cTn id="2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5850"/>
                            </p:stCondLst>
                            <p:childTnLst>
                              <p:par>
                                <p:cTn id="27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66 -0.00046 L 0.2306 0.00417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231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6850"/>
                            </p:stCondLst>
                            <p:childTnLst>
                              <p:par>
                                <p:cTn id="28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9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7550"/>
                            </p:stCondLst>
                            <p:childTnLst>
                              <p:par>
                                <p:cTn id="291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4825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8750"/>
                            </p:stCondLst>
                            <p:childTnLst>
                              <p:par>
                                <p:cTn id="29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0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9450"/>
                            </p:stCondLst>
                            <p:childTnLst>
                              <p:par>
                                <p:cTn id="303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5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15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650"/>
                            </p:stCondLst>
                            <p:childTnLst>
                              <p:par>
                                <p:cTn id="311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-4.07407E-6 L 0.14596 0.10625 C 0.15299 0.13033 0.1638 0.14352 0.175 0.14352 C 0.18776 0.14352 0.19805 0.13033 0.20508 0.10625 L 0.23945 -4.07407E-6 " pathEditMode="relative" rAng="0" ptsTypes="AAAAA">
                                      <p:cBhvr>
                                        <p:cTn id="3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7176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2005 -4.07407E-6 L -0.15026 -0.06365 C -0.15651 -0.07801 -0.16602 -0.08588 -0.17591 -0.08588 C -0.18711 -0.08588 -0.19623 -0.07801 -0.20248 -0.06365 L -0.23255 -4.07407E-6 " pathEditMode="relative" rAng="0" ptsTypes="AAAAA">
                                      <p:cBhvr>
                                        <p:cTn id="3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2650"/>
                            </p:stCondLst>
                            <p:childTnLst>
                              <p:par>
                                <p:cTn id="31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6 0.00417 L 2.08333E-6 7.40741E-7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231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636 -0.00046 L -0.11784 -0.00046 " pathEditMode="relative" rAng="0" ptsTypes="AA">
                                      <p:cBhvr>
                                        <p:cTn id="3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0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3650"/>
                            </p:stCondLst>
                            <p:childTnLst>
                              <p:par>
                                <p:cTn id="32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7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9" dur="3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4350"/>
                            </p:stCondLst>
                            <p:childTnLst>
                              <p:par>
                                <p:cTn id="33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2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5050"/>
                            </p:stCondLst>
                            <p:childTnLst>
                              <p:par>
                                <p:cTn id="33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7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3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5750"/>
                            </p:stCondLst>
                            <p:childTnLst>
                              <p:par>
                                <p:cTn id="339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0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6450"/>
                            </p:stCondLst>
                            <p:childTnLst>
                              <p:par>
                                <p:cTn id="343" presetID="26" presetClass="emph" presetSubtype="0" fill="hold" grpId="8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4" dur="7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37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7350"/>
                            </p:stCondLst>
                            <p:childTnLst>
                              <p:par>
                                <p:cTn id="347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8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8050"/>
                            </p:stCondLst>
                            <p:childTnLst>
                              <p:par>
                                <p:cTn id="35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8550"/>
                            </p:stCondLst>
                            <p:childTnLst>
                              <p:par>
                                <p:cTn id="355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6" dur="7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3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9250"/>
                            </p:stCondLst>
                            <p:childTnLst>
                              <p:par>
                                <p:cTn id="359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0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1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9950"/>
                            </p:stCondLst>
                            <p:childTnLst>
                              <p:par>
                                <p:cTn id="363" presetID="26" presetClass="emph" presetSubtype="0" fill="hold" grpId="1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0650"/>
                            </p:stCondLst>
                            <p:childTnLst>
                              <p:par>
                                <p:cTn id="367" presetID="26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8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9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61250"/>
                            </p:stCondLst>
                            <p:childTnLst>
                              <p:par>
                                <p:cTn id="371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3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61950"/>
                            </p:stCondLst>
                            <p:childTnLst>
                              <p:par>
                                <p:cTn id="375" presetID="26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6" dur="7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3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2650"/>
                            </p:stCondLst>
                            <p:childTnLst>
                              <p:par>
                                <p:cTn id="379" presetID="26" presetClass="emph" presetSubtype="0" fill="hold" grpId="13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0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1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3600"/>
                            </p:stCondLst>
                            <p:childTnLst>
                              <p:par>
                                <p:cTn id="383" presetID="26" presetClass="emph" presetSubtype="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4" dur="6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5" dur="3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64250"/>
                            </p:stCondLst>
                            <p:childTnLst>
                              <p:par>
                                <p:cTn id="38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64750"/>
                            </p:stCondLst>
                            <p:childTnLst>
                              <p:par>
                                <p:cTn id="391" presetID="34" presetClass="emph" presetSubtype="0" fill="hold" grpId="1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23698 3.33333E-6 L -0.23698 -0.07223 " pathEditMode="relative" rAng="0" ptsTypes="AA">
                                      <p:cBhvr>
                                        <p:cTn id="392" dur="3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93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4" dur="175" fill="hold">
                                          <p:stCondLst>
                                            <p:cond delay="1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5" dur="175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6" dur="175" fill="hold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5450"/>
                            </p:stCondLst>
                            <p:childTnLst>
                              <p:par>
                                <p:cTn id="398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86 -0.00718 L 0.1233 -0.00671 " pathEditMode="relative" rAng="0" ptsTypes="AA">
                                      <p:cBhvr>
                                        <p:cTn id="3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23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34948 -0.00046 " pathEditMode="relative" rAng="0" ptsTypes="AA">
                                      <p:cBhvr>
                                        <p:cTn id="4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208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66450"/>
                            </p:stCondLst>
                            <p:childTnLst>
                              <p:par>
                                <p:cTn id="409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7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3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7150"/>
                            </p:stCondLst>
                            <p:childTnLst>
                              <p:par>
                                <p:cTn id="413" presetID="26" presetClass="emph" presetSubtype="0" fill="hold" grpId="1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67850"/>
                            </p:stCondLst>
                            <p:childTnLst>
                              <p:par>
                                <p:cTn id="417" presetID="26" presetClass="emph" presetSubtype="0" fill="hold" grpId="20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8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68700"/>
                            </p:stCondLst>
                            <p:childTnLst>
                              <p:par>
                                <p:cTn id="421" presetID="26" presetClass="emph" presetSubtype="0" fill="hold" grpId="2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2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69400"/>
                            </p:stCondLst>
                            <p:childTnLst>
                              <p:par>
                                <p:cTn id="4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9900"/>
                            </p:stCondLst>
                            <p:childTnLst>
                              <p:par>
                                <p:cTn id="429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0" dur="7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37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70650"/>
                            </p:stCondLst>
                            <p:childTnLst>
                              <p:par>
                                <p:cTn id="433" presetID="26" presetClass="emph" presetSubtype="0" fill="hold" grpId="2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4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5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1350"/>
                            </p:stCondLst>
                            <p:childTnLst>
                              <p:par>
                                <p:cTn id="437" presetID="26" presetClass="emph" presetSubtype="0" fill="hold" grpId="23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8" dur="7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9" dur="37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72250"/>
                            </p:stCondLst>
                            <p:childTnLst>
                              <p:par>
                                <p:cTn id="441" presetID="26" presetClass="emph" presetSubtype="0" fill="hold" grpId="2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2" dur="7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3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72950"/>
                            </p:stCondLst>
                            <p:childTnLst>
                              <p:par>
                                <p:cTn id="4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3450"/>
                            </p:stCondLst>
                            <p:childTnLst>
                              <p:par>
                                <p:cTn id="449" presetID="34" presetClass="emph" presetSubtype="0" fill="hold" grpId="2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11458 3.33333E-6 L 0.11458 -0.07223 " pathEditMode="relative" rAng="0" ptsTypes="AA">
                                      <p:cBhvr>
                                        <p:cTn id="450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5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4250"/>
                            </p:stCondLst>
                            <p:childTnLst>
                              <p:par>
                                <p:cTn id="45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9 -0.00717 L -0.34414 -0.00787 " pathEditMode="relative" rAng="0" ptsTypes="AA">
                                      <p:cBhvr>
                                        <p:cTn id="4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-46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-0.00046 L -6.25E-7 7.40741E-7 " pathEditMode="relative" rAng="0" ptsTypes="AA">
                                      <p:cBhvr>
                                        <p:cTn id="4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6" y="0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84 -0.00046 L -0.57617 -0.00046 " pathEditMode="relative" rAng="0" ptsTypes="AA">
                                      <p:cBhvr>
                                        <p:cTn id="4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4" y="0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75250"/>
                            </p:stCondLst>
                            <p:childTnLst>
                              <p:par>
                                <p:cTn id="46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7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3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75950"/>
                            </p:stCondLst>
                            <p:childTnLst>
                              <p:par>
                                <p:cTn id="47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7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5" dur="3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76650"/>
                            </p:stCondLst>
                            <p:childTnLst>
                              <p:par>
                                <p:cTn id="4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77150"/>
                            </p:stCondLst>
                            <p:childTnLst>
                              <p:par>
                                <p:cTn id="48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7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3" dur="3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77850"/>
                            </p:stCondLst>
                            <p:childTnLst>
                              <p:par>
                                <p:cTn id="48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7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7" dur="3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78550"/>
                            </p:stCondLst>
                            <p:childTnLst>
                              <p:par>
                                <p:cTn id="4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79050"/>
                            </p:stCondLst>
                            <p:childTnLst>
                              <p:par>
                                <p:cTn id="493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7 -2.96296E-6 L -0.66315 0.10023 C -0.65612 0.12292 -0.64557 0.13588 -0.63437 0.13588 C -0.62174 0.13588 -0.61158 0.12292 -0.60455 0.10023 L -0.57057 -2.96296E-6 " pathEditMode="relative" rAng="0" ptsTypes="AAAAA">
                                      <p:cBhvr>
                                        <p:cTn id="4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6782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37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55 -4.07407E-6 L -0.14206 -0.06365 C -0.14857 -0.07801 -0.15833 -0.08588 -0.16862 -0.08588 C -0.18034 -0.08588 -0.18971 -0.07801 -0.19622 -0.06365 L -0.2276 -4.07407E-6 " pathEditMode="relative" rAng="0" ptsTypes="AAAAA">
                                      <p:cBhvr>
                                        <p:cTn id="49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81050"/>
                            </p:stCondLst>
                            <p:childTnLst>
                              <p:par>
                                <p:cTn id="498" presetID="10" presetClass="exit" presetSubtype="0" fill="hold" grpId="7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4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5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2"/>
      <p:bldP spid="22" grpId="3"/>
      <p:bldP spid="22" grpId="4"/>
      <p:bldP spid="22" grpId="5"/>
      <p:bldP spid="22" grpId="6"/>
      <p:bldP spid="22" grpId="7"/>
      <p:bldP spid="22" grpId="8"/>
      <p:bldP spid="22" grpId="9"/>
      <p:bldP spid="27" grpId="0"/>
      <p:bldP spid="27" grpId="1"/>
      <p:bldP spid="27" grpId="2"/>
      <p:bldP spid="27" grpId="3"/>
      <p:bldP spid="27" grpId="4"/>
      <p:bldP spid="27" grpId="5"/>
      <p:bldP spid="27" grpId="6"/>
      <p:bldP spid="27" grpId="7"/>
      <p:bldP spid="27" grpId="8"/>
      <p:bldP spid="26" grpId="0"/>
      <p:bldP spid="26" grpId="1"/>
      <p:bldP spid="26" grpId="2"/>
      <p:bldP spid="26" grpId="3"/>
      <p:bldP spid="26" grpId="4"/>
      <p:bldP spid="26" grpId="5"/>
      <p:bldP spid="26" grpId="6"/>
      <p:bldP spid="26" grpId="7"/>
      <p:bldP spid="23" grpId="0"/>
      <p:bldP spid="23" grpId="1"/>
      <p:bldP spid="23" grpId="2"/>
      <p:bldP spid="23" grpId="3"/>
      <p:bldP spid="23" grpId="4"/>
      <p:bldP spid="23" grpId="5"/>
      <p:bldP spid="23" grpId="6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24" grpId="11"/>
      <p:bldP spid="24" grpId="12"/>
      <p:bldP spid="24" grpId="13"/>
      <p:bldP spid="24" grpId="14"/>
      <p:bldP spid="24" grpId="15"/>
      <p:bldP spid="24" grpId="16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5" grpId="9"/>
      <p:bldP spid="25" grpId="10"/>
      <p:bldP spid="25" grpId="12"/>
      <p:bldP spid="25" grpId="13"/>
      <p:bldP spid="25" grpId="14"/>
      <p:bldP spid="25" grpId="15"/>
      <p:bldP spid="25" grpId="16"/>
      <p:bldP spid="25" grpId="17"/>
      <p:bldP spid="25" grpId="18"/>
      <p:bldP spid="25" grpId="19"/>
      <p:bldP spid="25" grpId="20"/>
      <p:bldP spid="25" grpId="21"/>
      <p:bldP spid="25" grpId="22"/>
      <p:bldP spid="25" grpId="23"/>
      <p:bldP spid="25" grpId="24"/>
      <p:bldP spid="25" grpId="25"/>
      <p:bldP spid="25" grpId="26"/>
      <p:bldP spid="28" grpId="0"/>
      <p:bldP spid="28" grpId="1"/>
      <p:bldP spid="28" grpId="2"/>
      <p:bldP spid="28" grpId="3"/>
      <p:bldP spid="28" grpId="4"/>
      <p:bldP spid="28" grpId="5"/>
      <p:bldP spid="28" grpId="6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  <p:bldP spid="20" grpId="0"/>
      <p:bldP spid="20" grpId="1"/>
      <p:bldP spid="20" grpId="2"/>
      <p:bldP spid="20" grpId="3"/>
      <p:bldP spid="20" grpId="4"/>
      <p:bldP spid="20" grpId="5"/>
      <p:bldP spid="4" grpId="0" animBg="1"/>
      <p:bldP spid="4" grpId="1" animBg="1"/>
      <p:bldP spid="4" grpId="2" animBg="1"/>
      <p:bldP spid="4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1" animBg="1"/>
      <p:bldP spid="3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0208" y="870947"/>
            <a:ext cx="111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2F2F2"/>
                </a:solidFill>
                <a:latin typeface="Georgia" panose="02040502050405020303" pitchFamily="18" charset="0"/>
              </a:rPr>
              <a:t>array</a:t>
            </a:r>
            <a:r>
              <a:rPr lang="ru-RU" sz="1400" dirty="0">
                <a:solidFill>
                  <a:srgbClr val="F2F2F2"/>
                </a:solidFill>
                <a:latin typeface="Georgia" panose="02040502050405020303" pitchFamily="18" charset="0"/>
              </a:rPr>
              <a:t> – массив, </a:t>
            </a:r>
            <a:r>
              <a:rPr lang="en-US" sz="14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piv</a:t>
            </a:r>
            <a:r>
              <a:rPr lang="en-US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– </a:t>
            </a:r>
            <a:r>
              <a:rPr lang="ru-RU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номер опорного элемента</a:t>
            </a:r>
            <a:r>
              <a:rPr lang="en-US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, b – </a:t>
            </a:r>
            <a:r>
              <a:rPr lang="ru-RU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индекс первого элемента массива, </a:t>
            </a:r>
            <a:r>
              <a:rPr lang="en-US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e – </a:t>
            </a:r>
            <a:r>
              <a:rPr lang="ru-RU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индекс последнего элемента массива</a:t>
            </a:r>
            <a:endParaRPr lang="ru-RU" sz="14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412745" y="1304425"/>
            <a:ext cx="5017950" cy="461665"/>
            <a:chOff x="967039" y="1452443"/>
            <a:chExt cx="501795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271839" y="1538661"/>
              <a:ext cx="4713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Номер опорного </a:t>
              </a:r>
              <a:r>
                <a:rPr lang="ru-RU" dirty="0" smtClean="0">
                  <a:solidFill>
                    <a:srgbClr val="F2F2F2"/>
                  </a:solidFill>
                </a:rPr>
                <a:t>элемента </a:t>
              </a:r>
              <a:r>
                <a:rPr lang="ru-RU" dirty="0">
                  <a:solidFill>
                    <a:srgbClr val="F2F2F2"/>
                  </a:solidFill>
                </a:rPr>
                <a:t>равен (</a:t>
              </a:r>
              <a:r>
                <a:rPr lang="en-US" dirty="0">
                  <a:solidFill>
                    <a:srgbClr val="F2F2F2"/>
                  </a:solidFill>
                </a:rPr>
                <a:t>b</a:t>
              </a:r>
              <a:r>
                <a:rPr lang="ru-RU" dirty="0">
                  <a:solidFill>
                    <a:srgbClr val="F2F2F2"/>
                  </a:solidFill>
                </a:rPr>
                <a:t>+</a:t>
              </a:r>
              <a:r>
                <a:rPr lang="en-US" dirty="0">
                  <a:solidFill>
                    <a:srgbClr val="F2F2F2"/>
                  </a:solidFill>
                </a:rPr>
                <a:t>e</a:t>
              </a:r>
              <a:r>
                <a:rPr lang="ru-RU" dirty="0">
                  <a:solidFill>
                    <a:srgbClr val="F2F2F2"/>
                  </a:solidFill>
                </a:rPr>
                <a:t>)/</a:t>
              </a:r>
              <a:r>
                <a:rPr lang="ru-RU" dirty="0" smtClean="0">
                  <a:solidFill>
                    <a:srgbClr val="F2F2F2"/>
                  </a:solidFill>
                </a:rPr>
                <a:t>2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7039" y="1452443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rgbClr val="97F1FB"/>
                  </a:solidFill>
                </a:rPr>
                <a:t>1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88153" y="1781435"/>
            <a:ext cx="9939070" cy="461665"/>
            <a:chOff x="954123" y="1863524"/>
            <a:chExt cx="993907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1212338" y="1934252"/>
              <a:ext cx="9680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Начало курсор. Если 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 &lt;= 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 (где 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 = </a:t>
              </a:r>
              <a:r>
                <a:rPr lang="en-US" dirty="0">
                  <a:solidFill>
                    <a:srgbClr val="F2F2F2"/>
                  </a:solidFill>
                </a:rPr>
                <a:t>b</a:t>
              </a:r>
              <a:r>
                <a:rPr lang="ru-RU" dirty="0">
                  <a:solidFill>
                    <a:srgbClr val="F2F2F2"/>
                  </a:solidFill>
                </a:rPr>
                <a:t>, </a:t>
              </a:r>
              <a:r>
                <a:rPr lang="en-US" dirty="0">
                  <a:solidFill>
                    <a:srgbClr val="F2F2F2"/>
                  </a:solidFill>
                </a:rPr>
                <a:t>a r</a:t>
              </a:r>
              <a:r>
                <a:rPr lang="ru-RU" dirty="0">
                  <a:solidFill>
                    <a:srgbClr val="F2F2F2"/>
                  </a:solidFill>
                </a:rPr>
                <a:t> = </a:t>
              </a:r>
              <a:r>
                <a:rPr lang="en-US" dirty="0">
                  <a:solidFill>
                    <a:srgbClr val="F2F2F2"/>
                  </a:solidFill>
                </a:rPr>
                <a:t>e</a:t>
              </a:r>
              <a:r>
                <a:rPr lang="ru-RU" dirty="0">
                  <a:solidFill>
                    <a:srgbClr val="F2F2F2"/>
                  </a:solidFill>
                </a:rPr>
                <a:t>), то переходим к пункту 3, иначе к пункту 13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123" y="186352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2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88153" y="2273199"/>
            <a:ext cx="7111281" cy="414663"/>
            <a:chOff x="967039" y="2433938"/>
            <a:chExt cx="7111281" cy="414663"/>
          </a:xfrm>
        </p:grpSpPr>
        <p:sp>
          <p:nvSpPr>
            <p:cNvPr id="18" name="TextBox 17"/>
            <p:cNvSpPr txBox="1"/>
            <p:nvPr/>
          </p:nvSpPr>
          <p:spPr>
            <a:xfrm>
              <a:off x="1212338" y="2479269"/>
              <a:ext cx="6865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 smtClean="0">
                  <a:solidFill>
                    <a:srgbClr val="F2F2F2"/>
                  </a:solidFill>
                </a:rPr>
                <a:t>array</a:t>
              </a:r>
              <a:r>
                <a:rPr lang="ru-RU" dirty="0" smtClean="0">
                  <a:solidFill>
                    <a:srgbClr val="F2F2F2"/>
                  </a:solidFill>
                </a:rPr>
                <a:t>[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] &lt; </a:t>
              </a:r>
              <a:r>
                <a:rPr lang="en-US" dirty="0" err="1">
                  <a:solidFill>
                    <a:srgbClr val="F2F2F2"/>
                  </a:solidFill>
                </a:rPr>
                <a:t>piv</a:t>
              </a:r>
              <a:r>
                <a:rPr lang="ru-RU" dirty="0">
                  <a:solidFill>
                    <a:srgbClr val="F2F2F2"/>
                  </a:solidFill>
                </a:rPr>
                <a:t>, то переходим к пункту 4, иначе к пункту 6.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39" y="2433938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3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88153" y="2738008"/>
            <a:ext cx="6361076" cy="430498"/>
            <a:chOff x="967039" y="2975853"/>
            <a:chExt cx="6361076" cy="430498"/>
          </a:xfrm>
        </p:grpSpPr>
        <p:sp>
          <p:nvSpPr>
            <p:cNvPr id="22" name="TextBox 21"/>
            <p:cNvSpPr txBox="1"/>
            <p:nvPr/>
          </p:nvSpPr>
          <p:spPr>
            <a:xfrm>
              <a:off x="1212338" y="3037019"/>
              <a:ext cx="6115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Прибавляем единицу к индексу левого элемента (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++).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7039" y="29758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4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88153" y="3164455"/>
            <a:ext cx="2890667" cy="425672"/>
            <a:chOff x="954123" y="3541744"/>
            <a:chExt cx="2890667" cy="425672"/>
          </a:xfrm>
        </p:grpSpPr>
        <p:sp>
          <p:nvSpPr>
            <p:cNvPr id="25" name="TextBox 24"/>
            <p:cNvSpPr txBox="1"/>
            <p:nvPr/>
          </p:nvSpPr>
          <p:spPr>
            <a:xfrm>
              <a:off x="1212338" y="3598084"/>
              <a:ext cx="2632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Переходим к пункту 3.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4123" y="3541744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5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73401" y="3630682"/>
            <a:ext cx="7530126" cy="400110"/>
            <a:chOff x="956649" y="4123753"/>
            <a:chExt cx="7530126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226740" y="4133587"/>
              <a:ext cx="7260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 smtClean="0">
                  <a:solidFill>
                    <a:srgbClr val="F2F2F2"/>
                  </a:solidFill>
                </a:rPr>
                <a:t>array</a:t>
              </a:r>
              <a:r>
                <a:rPr lang="ru-RU" dirty="0" smtClean="0">
                  <a:solidFill>
                    <a:srgbClr val="F2F2F2"/>
                  </a:solidFill>
                </a:rPr>
                <a:t>[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] &gt; </a:t>
              </a:r>
              <a:r>
                <a:rPr lang="en-US" dirty="0" err="1">
                  <a:solidFill>
                    <a:srgbClr val="F2F2F2"/>
                  </a:solidFill>
                </a:rPr>
                <a:t>piv</a:t>
              </a:r>
              <a:r>
                <a:rPr lang="ru-RU" dirty="0">
                  <a:solidFill>
                    <a:srgbClr val="F2F2F2"/>
                  </a:solidFill>
                </a:rPr>
                <a:t>, то переходим к пункту 7, иначе к пункту 9.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649" y="41237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6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73401" y="4027760"/>
            <a:ext cx="8055932" cy="430079"/>
            <a:chOff x="967039" y="4674972"/>
            <a:chExt cx="8055932" cy="430079"/>
          </a:xfrm>
        </p:grpSpPr>
        <p:sp>
          <p:nvSpPr>
            <p:cNvPr id="35" name="TextBox 34"/>
            <p:cNvSpPr txBox="1"/>
            <p:nvPr/>
          </p:nvSpPr>
          <p:spPr>
            <a:xfrm>
              <a:off x="1245411" y="4735719"/>
              <a:ext cx="777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Убавляем на единицу индекс правого элемента (</a:t>
              </a:r>
              <a:r>
                <a:rPr lang="en-US" dirty="0" smtClean="0">
                  <a:solidFill>
                    <a:srgbClr val="F2F2F2"/>
                  </a:solidFill>
                </a:rPr>
                <a:t>r</a:t>
              </a:r>
              <a:r>
                <a:rPr lang="ru-RU" dirty="0" smtClean="0">
                  <a:solidFill>
                    <a:srgbClr val="F2F2F2"/>
                  </a:solidFill>
                </a:rPr>
                <a:t>--)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7039" y="4674972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7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73401" y="4509679"/>
            <a:ext cx="5440543" cy="400110"/>
            <a:chOff x="954123" y="5238176"/>
            <a:chExt cx="5440543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1284755" y="5268954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Переходим к пункту 6.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4123" y="5238176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8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88153" y="5012549"/>
            <a:ext cx="7795961" cy="400110"/>
            <a:chOff x="967039" y="5686787"/>
            <a:chExt cx="7795961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1284755" y="5708247"/>
              <a:ext cx="74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 &lt;= 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, то переходим к пункту 10, иначе переходим к пункту 13.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7039" y="5686787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9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88153" y="5515419"/>
            <a:ext cx="8558177" cy="400110"/>
            <a:chOff x="954123" y="5386232"/>
            <a:chExt cx="8558177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1311286" y="5417010"/>
              <a:ext cx="8201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Меняем значения элементов с индексами 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 и 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 местами (</a:t>
              </a:r>
              <a:r>
                <a:rPr lang="en-US" dirty="0" smtClean="0">
                  <a:solidFill>
                    <a:srgbClr val="F2F2F2"/>
                  </a:solidFill>
                </a:rPr>
                <a:t>array</a:t>
              </a:r>
              <a:r>
                <a:rPr lang="ru-RU" dirty="0" smtClean="0">
                  <a:solidFill>
                    <a:srgbClr val="F2F2F2"/>
                  </a:solidFill>
                </a:rPr>
                <a:t>[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] и </a:t>
              </a:r>
              <a:r>
                <a:rPr lang="en-US" dirty="0" smtClean="0">
                  <a:solidFill>
                    <a:srgbClr val="F2F2F2"/>
                  </a:solidFill>
                </a:rPr>
                <a:t>array</a:t>
              </a:r>
              <a:r>
                <a:rPr lang="ru-RU" dirty="0" smtClean="0">
                  <a:solidFill>
                    <a:srgbClr val="F2F2F2"/>
                  </a:solidFill>
                </a:rPr>
                <a:t>[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])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10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7675" y="925918"/>
            <a:ext cx="111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2F2F2"/>
                </a:solidFill>
                <a:latin typeface="Georgia" panose="02040502050405020303" pitchFamily="18" charset="0"/>
              </a:rPr>
              <a:t>array</a:t>
            </a:r>
            <a:r>
              <a:rPr lang="ru-RU" sz="1400" dirty="0">
                <a:solidFill>
                  <a:srgbClr val="F2F2F2"/>
                </a:solidFill>
                <a:latin typeface="Georgia" panose="02040502050405020303" pitchFamily="18" charset="0"/>
              </a:rPr>
              <a:t> – массив, </a:t>
            </a:r>
            <a:r>
              <a:rPr lang="en-US" sz="14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piv</a:t>
            </a:r>
            <a:r>
              <a:rPr lang="en-US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– </a:t>
            </a:r>
            <a:r>
              <a:rPr lang="ru-RU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номер опорного элемента</a:t>
            </a:r>
            <a:r>
              <a:rPr lang="en-US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, b – </a:t>
            </a:r>
            <a:r>
              <a:rPr lang="ru-RU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индекс первого элемента массива, </a:t>
            </a:r>
            <a:r>
              <a:rPr lang="en-US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e – </a:t>
            </a:r>
            <a:r>
              <a:rPr lang="ru-RU" sz="1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индекс последнего элемента массива</a:t>
            </a:r>
            <a:endParaRPr lang="ru-RU" sz="1400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447675" y="1492765"/>
            <a:ext cx="8493125" cy="677109"/>
            <a:chOff x="954123" y="5386232"/>
            <a:chExt cx="8493125" cy="677109"/>
          </a:xfrm>
        </p:grpSpPr>
        <p:sp>
          <p:nvSpPr>
            <p:cNvPr id="39" name="TextBox 38"/>
            <p:cNvSpPr txBox="1"/>
            <p:nvPr/>
          </p:nvSpPr>
          <p:spPr>
            <a:xfrm>
              <a:off x="1311286" y="5417010"/>
              <a:ext cx="8135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Прибавляем единицу к индексу левого элемента и убавляем на единицу индекс правого элемента.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11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447675" y="3518863"/>
            <a:ext cx="11428161" cy="400110"/>
            <a:chOff x="954123" y="5386232"/>
            <a:chExt cx="11428161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1311286" y="5417010"/>
              <a:ext cx="1107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Вызов курсор: (</a:t>
              </a:r>
              <a:r>
                <a:rPr lang="en-US" dirty="0" smtClean="0">
                  <a:solidFill>
                    <a:srgbClr val="F2F2F2"/>
                  </a:solidFill>
                </a:rPr>
                <a:t>array</a:t>
              </a:r>
              <a:r>
                <a:rPr lang="ru-RU" dirty="0" smtClean="0">
                  <a:solidFill>
                    <a:srgbClr val="F2F2F2"/>
                  </a:solidFill>
                </a:rPr>
                <a:t>[], </a:t>
              </a:r>
              <a:r>
                <a:rPr lang="en-US" dirty="0">
                  <a:solidFill>
                    <a:srgbClr val="F2F2F2"/>
                  </a:solidFill>
                </a:rPr>
                <a:t>b</a:t>
              </a:r>
              <a:r>
                <a:rPr lang="ru-RU" dirty="0">
                  <a:solidFill>
                    <a:srgbClr val="F2F2F2"/>
                  </a:solidFill>
                </a:rPr>
                <a:t>, 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).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14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447675" y="2748584"/>
            <a:ext cx="8277225" cy="677109"/>
            <a:chOff x="954123" y="5386232"/>
            <a:chExt cx="8277225" cy="677109"/>
          </a:xfrm>
        </p:grpSpPr>
        <p:sp>
          <p:nvSpPr>
            <p:cNvPr id="56" name="TextBox 55"/>
            <p:cNvSpPr txBox="1"/>
            <p:nvPr/>
          </p:nvSpPr>
          <p:spPr>
            <a:xfrm>
              <a:off x="1311286" y="5417010"/>
              <a:ext cx="7920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>
                  <a:solidFill>
                    <a:srgbClr val="F2F2F2"/>
                  </a:solidFill>
                </a:rPr>
                <a:t>b</a:t>
              </a:r>
              <a:r>
                <a:rPr lang="ru-RU" dirty="0">
                  <a:solidFill>
                    <a:srgbClr val="F2F2F2"/>
                  </a:solidFill>
                </a:rPr>
                <a:t> &lt; </a:t>
              </a:r>
              <a:r>
                <a:rPr lang="en-US" dirty="0">
                  <a:solidFill>
                    <a:srgbClr val="F2F2F2"/>
                  </a:solidFill>
                </a:rPr>
                <a:t>r</a:t>
              </a:r>
              <a:r>
                <a:rPr lang="ru-RU" dirty="0">
                  <a:solidFill>
                    <a:srgbClr val="F2F2F2"/>
                  </a:solidFill>
                </a:rPr>
                <a:t> (индекс первого элемента массива меньше индекса правого элемента массива), то переходим к пункту 14, иначе к пункту 15.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13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447675" y="2205048"/>
            <a:ext cx="11428161" cy="400110"/>
            <a:chOff x="954123" y="5386232"/>
            <a:chExt cx="11428161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1311286" y="5417010"/>
              <a:ext cx="1107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Переходим к пункту 2.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12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447675" y="4047751"/>
            <a:ext cx="8493125" cy="677109"/>
            <a:chOff x="954123" y="5386232"/>
            <a:chExt cx="8493125" cy="677109"/>
          </a:xfrm>
        </p:grpSpPr>
        <p:sp>
          <p:nvSpPr>
            <p:cNvPr id="62" name="TextBox 61"/>
            <p:cNvSpPr txBox="1"/>
            <p:nvPr/>
          </p:nvSpPr>
          <p:spPr>
            <a:xfrm>
              <a:off x="1311286" y="5417010"/>
              <a:ext cx="8135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 &lt; </a:t>
              </a:r>
              <a:r>
                <a:rPr lang="en-US" dirty="0">
                  <a:solidFill>
                    <a:srgbClr val="F2F2F2"/>
                  </a:solidFill>
                </a:rPr>
                <a:t>e </a:t>
              </a:r>
              <a:r>
                <a:rPr lang="ru-RU" dirty="0">
                  <a:solidFill>
                    <a:srgbClr val="F2F2F2"/>
                  </a:solidFill>
                </a:rPr>
                <a:t>(индекс левого элемента меньше индекса последнего элемента массива), то переходим к пункту 16, иначе к пункту 17.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97F1FB"/>
                  </a:solidFill>
                </a:rPr>
                <a:t>15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447675" y="4882840"/>
            <a:ext cx="8493125" cy="400110"/>
            <a:chOff x="954123" y="5386232"/>
            <a:chExt cx="8493125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1311286" y="5417010"/>
              <a:ext cx="813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>
                  <a:solidFill>
                    <a:srgbClr val="F2F2F2"/>
                  </a:solidFill>
                </a:rPr>
                <a:t>Вызов курсор: (</a:t>
              </a:r>
              <a:r>
                <a:rPr lang="en-US" dirty="0" err="1">
                  <a:solidFill>
                    <a:srgbClr val="F2F2F2"/>
                  </a:solidFill>
                </a:rPr>
                <a:t>arr</a:t>
              </a:r>
              <a:r>
                <a:rPr lang="ru-RU" dirty="0">
                  <a:solidFill>
                    <a:srgbClr val="F2F2F2"/>
                  </a:solidFill>
                </a:rPr>
                <a:t>[], </a:t>
              </a:r>
              <a:r>
                <a:rPr lang="en-US" dirty="0">
                  <a:solidFill>
                    <a:srgbClr val="F2F2F2"/>
                  </a:solidFill>
                </a:rPr>
                <a:t>l</a:t>
              </a:r>
              <a:r>
                <a:rPr lang="ru-RU" dirty="0">
                  <a:solidFill>
                    <a:srgbClr val="F2F2F2"/>
                  </a:solidFill>
                </a:rPr>
                <a:t>, </a:t>
              </a:r>
              <a:r>
                <a:rPr lang="en-US" dirty="0">
                  <a:solidFill>
                    <a:srgbClr val="F2F2F2"/>
                  </a:solidFill>
                </a:rPr>
                <a:t>e</a:t>
              </a:r>
              <a:r>
                <a:rPr lang="ru-RU" dirty="0">
                  <a:solidFill>
                    <a:srgbClr val="F2F2F2"/>
                  </a:solidFill>
                </a:rPr>
                <a:t>).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97F1FB"/>
                  </a:solidFill>
                </a:rPr>
                <a:t>16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447675" y="5467616"/>
            <a:ext cx="8493125" cy="400110"/>
            <a:chOff x="954123" y="5386232"/>
            <a:chExt cx="8493125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1311286" y="5417010"/>
              <a:ext cx="813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rgbClr val="F2F2F2"/>
                  </a:solidFill>
                </a:rPr>
                <a:t>Конец алгоритма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97F1FB"/>
                  </a:solidFill>
                </a:rPr>
                <a:t>17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9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825786"/>
            <a:ext cx="2303713" cy="58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1717</Words>
  <Application>Microsoft Office PowerPoint</Application>
  <PresentationFormat>Широкоэкранный</PresentationFormat>
  <Paragraphs>193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Ksenia</cp:lastModifiedBy>
  <cp:revision>72</cp:revision>
  <dcterms:created xsi:type="dcterms:W3CDTF">2020-03-15T10:58:50Z</dcterms:created>
  <dcterms:modified xsi:type="dcterms:W3CDTF">2020-03-25T15:56:20Z</dcterms:modified>
</cp:coreProperties>
</file>