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6" r:id="rId4"/>
    <p:sldId id="284" r:id="rId5"/>
    <p:sldId id="259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1" r:id="rId14"/>
    <p:sldId id="293" r:id="rId15"/>
    <p:sldId id="29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E9F9"/>
    <a:srgbClr val="F2F2F2"/>
    <a:srgbClr val="404040"/>
    <a:srgbClr val="424242"/>
    <a:srgbClr val="97F1FB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3" autoAdjust="0"/>
    <p:restoredTop sz="94310" autoAdjust="0"/>
  </p:normalViewPr>
  <p:slideViewPr>
    <p:cSldViewPr snapToGrid="0">
      <p:cViewPr>
        <p:scale>
          <a:sx n="65" d="100"/>
          <a:sy n="65" d="100"/>
        </p:scale>
        <p:origin x="-274" y="-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04FAF-7818-4498-9AE6-6DA7501EE9C0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5E67-665F-4CCB-AF05-389AC782C07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B5E67-665F-4CCB-AF05-389AC782C07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b="1" dirty="0" smtClean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«</a:t>
            </a:r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ВЫЧИСЛИТЕЛЬНАЯ СЛОЖНОСТЬ </a:t>
            </a:r>
          </a:p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АЛГОРИТМОВ»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 l="6435" b="12675"/>
          <a:stretch>
            <a:fillRect/>
          </a:stretch>
        </p:blipFill>
        <p:spPr bwMode="auto">
          <a:xfrm>
            <a:off x="6576002" y="1395556"/>
            <a:ext cx="5460134" cy="398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31361" y="533399"/>
              <a:ext cx="2384389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216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 ЛОГАРИФМИЧЕСКАЯ СЛОЖНОСТЬ</a:t>
              </a:r>
              <a:endParaRPr lang="ru-RU" sz="32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03968" y="780275"/>
            <a:ext cx="570074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 smtClean="0">
              <a:solidFill>
                <a:srgbClr val="99E9F9"/>
              </a:solidFill>
            </a:endParaRPr>
          </a:p>
          <a:p>
            <a:r>
              <a:rPr lang="ru-RU" sz="2200" dirty="0" smtClean="0">
                <a:solidFill>
                  <a:srgbClr val="99E9F9"/>
                </a:solidFill>
              </a:rPr>
              <a:t> </a:t>
            </a:r>
            <a:r>
              <a:rPr lang="ru-RU" sz="2200" b="1" dirty="0" smtClean="0">
                <a:solidFill>
                  <a:srgbClr val="99E9F9"/>
                </a:solidFill>
              </a:rPr>
              <a:t>O(</a:t>
            </a:r>
            <a:r>
              <a:rPr lang="ru-RU" sz="2200" b="1" dirty="0" err="1" smtClean="0">
                <a:solidFill>
                  <a:srgbClr val="99E9F9"/>
                </a:solidFill>
              </a:rPr>
              <a:t>log</a:t>
            </a:r>
            <a:r>
              <a:rPr lang="ru-RU" sz="2200" b="1" dirty="0" smtClean="0">
                <a:solidFill>
                  <a:srgbClr val="99E9F9"/>
                </a:solidFill>
              </a:rPr>
              <a:t> </a:t>
            </a:r>
            <a:r>
              <a:rPr lang="ru-RU" sz="2200" b="1" dirty="0" err="1" smtClean="0">
                <a:solidFill>
                  <a:srgbClr val="99E9F9"/>
                </a:solidFill>
              </a:rPr>
              <a:t>n</a:t>
            </a:r>
            <a:r>
              <a:rPr lang="ru-RU" sz="2200" b="1" dirty="0" smtClean="0">
                <a:solidFill>
                  <a:srgbClr val="99E9F9"/>
                </a:solidFill>
              </a:rPr>
              <a:t>) — логарифмическая </a:t>
            </a:r>
            <a:r>
              <a:rPr lang="ru-RU" sz="2200" b="1" dirty="0" smtClean="0">
                <a:solidFill>
                  <a:srgbClr val="99E9F9"/>
                </a:solidFill>
              </a:rPr>
              <a:t>сложность</a:t>
            </a:r>
          </a:p>
          <a:p>
            <a:endParaRPr lang="ru-RU" sz="2200" dirty="0" smtClean="0">
              <a:solidFill>
                <a:srgbClr val="99E9F9"/>
              </a:solidFill>
            </a:endParaRPr>
          </a:p>
          <a:p>
            <a:r>
              <a:rPr lang="ru-RU" sz="2200" dirty="0" smtClean="0">
                <a:solidFill>
                  <a:srgbClr val="99E9F9"/>
                </a:solidFill>
              </a:rPr>
              <a:t>“</a:t>
            </a:r>
            <a:r>
              <a:rPr lang="ru-RU" sz="2200" dirty="0" smtClean="0">
                <a:solidFill>
                  <a:srgbClr val="99E9F9"/>
                </a:solidFill>
              </a:rPr>
              <a:t>Логарифмическая” </a:t>
            </a:r>
            <a:r>
              <a:rPr lang="ru-RU" sz="2200" dirty="0" smtClean="0">
                <a:solidFill>
                  <a:srgbClr val="99E9F9"/>
                </a:solidFill>
              </a:rPr>
              <a:t>означает, что при увеличении объема данных время на их </a:t>
            </a:r>
            <a:r>
              <a:rPr lang="ru-RU" sz="2200" dirty="0" smtClean="0">
                <a:solidFill>
                  <a:srgbClr val="99E9F9"/>
                </a:solidFill>
              </a:rPr>
              <a:t>обработку вырастет</a:t>
            </a:r>
            <a:r>
              <a:rPr lang="en-US" sz="2200" dirty="0" smtClean="0">
                <a:solidFill>
                  <a:srgbClr val="99E9F9"/>
                </a:solidFill>
              </a:rPr>
              <a:t> </a:t>
            </a:r>
            <a:r>
              <a:rPr lang="ru-RU" sz="2200" dirty="0" smtClean="0">
                <a:solidFill>
                  <a:srgbClr val="99E9F9"/>
                </a:solidFill>
              </a:rPr>
              <a:t>логарифмически. </a:t>
            </a:r>
            <a:r>
              <a:rPr lang="ru-RU" sz="2200" dirty="0" smtClean="0">
                <a:solidFill>
                  <a:srgbClr val="99E9F9"/>
                </a:solidFill>
              </a:rPr>
              <a:t>Если данных станет в </a:t>
            </a:r>
            <a:r>
              <a:rPr lang="ru-RU" sz="2200" dirty="0" smtClean="0">
                <a:solidFill>
                  <a:srgbClr val="99E9F9"/>
                </a:solidFill>
              </a:rPr>
              <a:t>4 </a:t>
            </a:r>
            <a:r>
              <a:rPr lang="ru-RU" sz="2200" dirty="0" smtClean="0">
                <a:solidFill>
                  <a:srgbClr val="99E9F9"/>
                </a:solidFill>
              </a:rPr>
              <a:t>раза больше, </a:t>
            </a:r>
            <a:r>
              <a:rPr lang="ru-RU" sz="2200" dirty="0" smtClean="0">
                <a:solidFill>
                  <a:srgbClr val="99E9F9"/>
                </a:solidFill>
              </a:rPr>
              <a:t> </a:t>
            </a:r>
            <a:r>
              <a:rPr lang="ru-RU" sz="2200" dirty="0" smtClean="0">
                <a:solidFill>
                  <a:srgbClr val="99E9F9"/>
                </a:solidFill>
              </a:rPr>
              <a:t>времени на их передачу понадобится в 2 раза больше. Если данных станет больше в </a:t>
            </a:r>
            <a:r>
              <a:rPr lang="en-US" sz="2200" dirty="0" smtClean="0">
                <a:solidFill>
                  <a:srgbClr val="99E9F9"/>
                </a:solidFill>
              </a:rPr>
              <a:t>1024</a:t>
            </a:r>
            <a:r>
              <a:rPr lang="ru-RU" sz="2200" dirty="0" smtClean="0">
                <a:solidFill>
                  <a:srgbClr val="99E9F9"/>
                </a:solidFill>
              </a:rPr>
              <a:t> раз</a:t>
            </a:r>
            <a:r>
              <a:rPr lang="ru-RU" sz="2200" dirty="0" smtClean="0">
                <a:solidFill>
                  <a:srgbClr val="99E9F9"/>
                </a:solidFill>
              </a:rPr>
              <a:t>а</a:t>
            </a:r>
            <a:r>
              <a:rPr lang="ru-RU" sz="2200" dirty="0" smtClean="0">
                <a:solidFill>
                  <a:srgbClr val="99E9F9"/>
                </a:solidFill>
              </a:rPr>
              <a:t>, время </a:t>
            </a:r>
            <a:r>
              <a:rPr lang="ru-RU" sz="2200" dirty="0" smtClean="0">
                <a:solidFill>
                  <a:srgbClr val="99E9F9"/>
                </a:solidFill>
              </a:rPr>
              <a:t>передачи увеличится в 10 раз.</a:t>
            </a:r>
          </a:p>
          <a:p>
            <a:endParaRPr lang="ru-RU" sz="2200" dirty="0" smtClean="0">
              <a:solidFill>
                <a:srgbClr val="99E9F9"/>
              </a:solidFill>
            </a:endParaRPr>
          </a:p>
          <a:p>
            <a:r>
              <a:rPr lang="ru-RU" sz="2200" dirty="0" smtClean="0">
                <a:solidFill>
                  <a:srgbClr val="99E9F9"/>
                </a:solidFill>
              </a:rPr>
              <a:t>Пример: вводится число </a:t>
            </a:r>
            <a:r>
              <a:rPr lang="ru-RU" sz="2200" i="1" dirty="0" err="1" smtClean="0">
                <a:solidFill>
                  <a:srgbClr val="99E9F9"/>
                </a:solidFill>
              </a:rPr>
              <a:t>a</a:t>
            </a:r>
            <a:r>
              <a:rPr lang="ru-RU" sz="2200" dirty="0" smtClean="0">
                <a:solidFill>
                  <a:srgbClr val="99E9F9"/>
                </a:solidFill>
              </a:rPr>
              <a:t>, являющееся степенью двойки (</a:t>
            </a:r>
            <a:r>
              <a:rPr lang="ru-RU" sz="2200" i="1" dirty="0" smtClean="0">
                <a:solidFill>
                  <a:srgbClr val="99E9F9"/>
                </a:solidFill>
              </a:rPr>
              <a:t>2 = </a:t>
            </a:r>
            <a:r>
              <a:rPr lang="ru-RU" sz="2200" i="1" dirty="0" err="1" smtClean="0">
                <a:solidFill>
                  <a:srgbClr val="99E9F9"/>
                </a:solidFill>
              </a:rPr>
              <a:t>a</a:t>
            </a:r>
            <a:r>
              <a:rPr lang="ru-RU" sz="2200" dirty="0" smtClean="0">
                <a:solidFill>
                  <a:srgbClr val="99E9F9"/>
                </a:solidFill>
              </a:rPr>
              <a:t>). Нужно найти эту степень, путём деления этого числа на два и подсчёта количества этих делений</a:t>
            </a:r>
            <a:endParaRPr lang="ru-RU" sz="2200" dirty="0" smtClean="0">
              <a:solidFill>
                <a:srgbClr val="99E9F9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92425" y="5458296"/>
            <a:ext cx="207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i="1" dirty="0" err="1" smtClean="0">
                <a:solidFill>
                  <a:srgbClr val="99E9F9"/>
                </a:solidFill>
              </a:rPr>
              <a:t>x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282997" y="533399"/>
              <a:ext cx="3432753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473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КВАДРАТИЧНАЯ СЛОЖНОСТЬ</a:t>
              </a:r>
              <a:endParaRPr lang="ru-RU" sz="32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9668" y="853011"/>
            <a:ext cx="76953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99E9F9"/>
                </a:solidFill>
              </a:rPr>
              <a:t>O(n</a:t>
            </a:r>
            <a:r>
              <a:rPr lang="ru-RU" sz="2200" b="1" baseline="30000" dirty="0" smtClean="0">
                <a:solidFill>
                  <a:srgbClr val="99E9F9"/>
                </a:solidFill>
              </a:rPr>
              <a:t>2</a:t>
            </a:r>
            <a:r>
              <a:rPr lang="ru-RU" sz="2200" b="1" dirty="0" smtClean="0">
                <a:solidFill>
                  <a:srgbClr val="99E9F9"/>
                </a:solidFill>
              </a:rPr>
              <a:t>) — квадратичная </a:t>
            </a:r>
            <a:r>
              <a:rPr lang="ru-RU" sz="2200" b="1" dirty="0" smtClean="0">
                <a:solidFill>
                  <a:srgbClr val="99E9F9"/>
                </a:solidFill>
              </a:rPr>
              <a:t>сложность</a:t>
            </a:r>
          </a:p>
          <a:p>
            <a:endParaRPr lang="ru-RU" sz="2200" dirty="0" smtClean="0">
              <a:solidFill>
                <a:srgbClr val="99E9F9"/>
              </a:solidFill>
            </a:endParaRPr>
          </a:p>
          <a:p>
            <a:r>
              <a:rPr lang="ru-RU" sz="2200" dirty="0" smtClean="0">
                <a:solidFill>
                  <a:srgbClr val="99E9F9"/>
                </a:solidFill>
              </a:rPr>
              <a:t>“Квадратичная” </a:t>
            </a:r>
            <a:r>
              <a:rPr lang="ru-RU" sz="2200" dirty="0" smtClean="0">
                <a:solidFill>
                  <a:srgbClr val="99E9F9"/>
                </a:solidFill>
              </a:rPr>
              <a:t>означает, что при увеличении объема данных время на их обработку вырастет</a:t>
            </a:r>
            <a:r>
              <a:rPr lang="en-US" sz="2200" dirty="0" smtClean="0">
                <a:solidFill>
                  <a:srgbClr val="99E9F9"/>
                </a:solidFill>
              </a:rPr>
              <a:t> </a:t>
            </a:r>
            <a:r>
              <a:rPr lang="ru-RU" sz="2200" dirty="0" smtClean="0">
                <a:solidFill>
                  <a:srgbClr val="99E9F9"/>
                </a:solidFill>
              </a:rPr>
              <a:t>в квадрате. </a:t>
            </a:r>
            <a:r>
              <a:rPr lang="ru-RU" sz="2200" dirty="0" smtClean="0">
                <a:solidFill>
                  <a:srgbClr val="99E9F9"/>
                </a:solidFill>
              </a:rPr>
              <a:t>Если данных станет в </a:t>
            </a:r>
            <a:r>
              <a:rPr lang="ru-RU" sz="2200" dirty="0" smtClean="0">
                <a:solidFill>
                  <a:srgbClr val="99E9F9"/>
                </a:solidFill>
              </a:rPr>
              <a:t>2 </a:t>
            </a:r>
            <a:r>
              <a:rPr lang="ru-RU" sz="2200" dirty="0" smtClean="0">
                <a:solidFill>
                  <a:srgbClr val="99E9F9"/>
                </a:solidFill>
              </a:rPr>
              <a:t>раза больше,  времени на их передачу понадобится в </a:t>
            </a:r>
            <a:r>
              <a:rPr lang="ru-RU" sz="2200" dirty="0" smtClean="0">
                <a:solidFill>
                  <a:srgbClr val="99E9F9"/>
                </a:solidFill>
              </a:rPr>
              <a:t>4 </a:t>
            </a:r>
            <a:r>
              <a:rPr lang="ru-RU" sz="2200" dirty="0" smtClean="0">
                <a:solidFill>
                  <a:srgbClr val="99E9F9"/>
                </a:solidFill>
              </a:rPr>
              <a:t>раза больше. Если данных станет больше в </a:t>
            </a:r>
            <a:r>
              <a:rPr lang="ru-RU" sz="2200" dirty="0" smtClean="0">
                <a:solidFill>
                  <a:srgbClr val="99E9F9"/>
                </a:solidFill>
              </a:rPr>
              <a:t>8 раз, </a:t>
            </a:r>
            <a:r>
              <a:rPr lang="ru-RU" sz="2200" dirty="0" smtClean="0">
                <a:solidFill>
                  <a:srgbClr val="99E9F9"/>
                </a:solidFill>
              </a:rPr>
              <a:t>время передачи увеличится в </a:t>
            </a:r>
            <a:r>
              <a:rPr lang="ru-RU" sz="2200" dirty="0" smtClean="0">
                <a:solidFill>
                  <a:srgbClr val="99E9F9"/>
                </a:solidFill>
              </a:rPr>
              <a:t>64 раза.</a:t>
            </a:r>
            <a:endParaRPr lang="ru-RU" sz="2200" dirty="0" smtClean="0">
              <a:solidFill>
                <a:srgbClr val="99E9F9"/>
              </a:solidFill>
            </a:endParaRPr>
          </a:p>
          <a:p>
            <a:endParaRPr lang="ru-RU" sz="2200" b="1" dirty="0" smtClean="0">
              <a:solidFill>
                <a:srgbClr val="99E9F9"/>
              </a:solidFill>
            </a:endParaRPr>
          </a:p>
          <a:p>
            <a:r>
              <a:rPr lang="ru-RU" sz="2200" dirty="0" smtClean="0">
                <a:solidFill>
                  <a:srgbClr val="99E9F9"/>
                </a:solidFill>
              </a:rPr>
              <a:t>Такую сложность имеет, например, алгоритм сортировки вставками. В канонической реализации он представляет из себя два вложенных цикла: один, чтобы проходить по всему массиву, а второй, чтобы находить место очередному элементу в уже отсортированной части. Таким образом, количество операций будет зависеть от размера массива как </a:t>
            </a:r>
            <a:r>
              <a:rPr lang="ru-RU" sz="2200" dirty="0" err="1" smtClean="0">
                <a:solidFill>
                  <a:srgbClr val="99E9F9"/>
                </a:solidFill>
              </a:rPr>
              <a:t>n</a:t>
            </a:r>
            <a:r>
              <a:rPr lang="ru-RU" sz="2200" dirty="0" smtClean="0">
                <a:solidFill>
                  <a:srgbClr val="99E9F9"/>
                </a:solidFill>
              </a:rPr>
              <a:t> * </a:t>
            </a:r>
            <a:r>
              <a:rPr lang="ru-RU" sz="2200" dirty="0" err="1" smtClean="0">
                <a:solidFill>
                  <a:srgbClr val="99E9F9"/>
                </a:solidFill>
              </a:rPr>
              <a:t>n</a:t>
            </a:r>
            <a:r>
              <a:rPr lang="ru-RU" sz="2200" dirty="0" smtClean="0">
                <a:solidFill>
                  <a:srgbClr val="99E9F9"/>
                </a:solidFill>
              </a:rPr>
              <a:t>, </a:t>
            </a:r>
            <a:r>
              <a:rPr lang="ru-RU" sz="2200" dirty="0" smtClean="0">
                <a:solidFill>
                  <a:srgbClr val="99E9F9"/>
                </a:solidFill>
              </a:rPr>
              <a:t>т.е</a:t>
            </a:r>
            <a:r>
              <a:rPr lang="ru-RU" sz="2200" dirty="0" smtClean="0">
                <a:solidFill>
                  <a:srgbClr val="99E9F9"/>
                </a:solidFill>
              </a:rPr>
              <a:t>. n</a:t>
            </a:r>
            <a:r>
              <a:rPr lang="ru-RU" sz="2200" baseline="30000" dirty="0" smtClean="0">
                <a:solidFill>
                  <a:srgbClr val="99E9F9"/>
                </a:solidFill>
              </a:rPr>
              <a:t>2</a:t>
            </a:r>
            <a:r>
              <a:rPr lang="ru-RU" sz="2200" dirty="0" smtClean="0">
                <a:solidFill>
                  <a:srgbClr val="99E9F9"/>
                </a:solidFill>
              </a:rPr>
              <a:t>.</a:t>
            </a:r>
          </a:p>
          <a:p>
            <a:endParaRPr lang="ru-RU" sz="2200" dirty="0" smtClean="0">
              <a:solidFill>
                <a:srgbClr val="99E9F9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691279" y="955697"/>
            <a:ext cx="2903313" cy="5264150"/>
            <a:chOff x="7877463" y="900833"/>
            <a:chExt cx="2903313" cy="5264150"/>
          </a:xfrm>
        </p:grpSpPr>
        <p:pic>
          <p:nvPicPr>
            <p:cNvPr id="26625" name="Picture 1"/>
            <p:cNvPicPr>
              <a:picLocks noChangeAspect="1" noChangeArrowheads="1"/>
            </p:cNvPicPr>
            <p:nvPr/>
          </p:nvPicPr>
          <p:blipFill>
            <a:blip r:embed="rId2"/>
            <a:srcRect r="19504"/>
            <a:stretch>
              <a:fillRect/>
            </a:stretch>
          </p:blipFill>
          <p:spPr bwMode="auto">
            <a:xfrm>
              <a:off x="7877463" y="900833"/>
              <a:ext cx="2903313" cy="526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Овал 7"/>
            <p:cNvSpPr/>
            <p:nvPr/>
          </p:nvSpPr>
          <p:spPr>
            <a:xfrm>
              <a:off x="9838022" y="1335122"/>
              <a:ext cx="60339" cy="603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704860" y="533399"/>
              <a:ext cx="2010890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895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 ЭКСПОНЕНЦИАЛЬНАЯ СЛОЖНОСТЬ</a:t>
              </a:r>
              <a:endParaRPr lang="ru-RU" sz="32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1460" y="733915"/>
            <a:ext cx="74791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rgbClr val="99E9F9"/>
              </a:solidFill>
            </a:endParaRP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 </a:t>
            </a:r>
            <a:r>
              <a:rPr lang="ru-RU" sz="2400" b="1" dirty="0" smtClean="0">
                <a:solidFill>
                  <a:srgbClr val="99E9F9"/>
                </a:solidFill>
              </a:rPr>
              <a:t>O(</a:t>
            </a:r>
            <a:r>
              <a:rPr lang="en-US" sz="2400" b="1" dirty="0" smtClean="0">
                <a:solidFill>
                  <a:srgbClr val="99E9F9"/>
                </a:solidFill>
              </a:rPr>
              <a:t>2</a:t>
            </a:r>
            <a:r>
              <a:rPr lang="en-US" sz="2400" b="1" baseline="30000" dirty="0" smtClean="0">
                <a:solidFill>
                  <a:srgbClr val="99E9F9"/>
                </a:solidFill>
              </a:rPr>
              <a:t>n</a:t>
            </a:r>
            <a:r>
              <a:rPr lang="ru-RU" sz="2400" b="1" dirty="0" smtClean="0">
                <a:solidFill>
                  <a:srgbClr val="99E9F9"/>
                </a:solidFill>
              </a:rPr>
              <a:t>) </a:t>
            </a:r>
            <a:r>
              <a:rPr lang="ru-RU" sz="2400" b="1" dirty="0" smtClean="0">
                <a:solidFill>
                  <a:srgbClr val="99E9F9"/>
                </a:solidFill>
              </a:rPr>
              <a:t>— экспоненциальная </a:t>
            </a:r>
            <a:r>
              <a:rPr lang="ru-RU" sz="2400" b="1" dirty="0" smtClean="0">
                <a:solidFill>
                  <a:srgbClr val="99E9F9"/>
                </a:solidFill>
              </a:rPr>
              <a:t>сложность</a:t>
            </a:r>
          </a:p>
          <a:p>
            <a:endParaRPr lang="ru-RU" sz="2400" dirty="0" smtClean="0"/>
          </a:p>
          <a:p>
            <a:r>
              <a:rPr lang="ru-RU" sz="2400" dirty="0" smtClean="0"/>
              <a:t> </a:t>
            </a:r>
            <a:r>
              <a:rPr lang="ru-RU" sz="2400" dirty="0" smtClean="0">
                <a:solidFill>
                  <a:srgbClr val="99E9F9"/>
                </a:solidFill>
              </a:rPr>
              <a:t> </a:t>
            </a:r>
            <a:r>
              <a:rPr lang="ru-RU" sz="2400" dirty="0" smtClean="0">
                <a:solidFill>
                  <a:srgbClr val="99E9F9"/>
                </a:solidFill>
              </a:rPr>
              <a:t>“Экспоненциальная” </a:t>
            </a:r>
            <a:r>
              <a:rPr lang="ru-RU" sz="2400" dirty="0" smtClean="0">
                <a:solidFill>
                  <a:srgbClr val="99E9F9"/>
                </a:solidFill>
              </a:rPr>
              <a:t>означает, что </a:t>
            </a:r>
            <a:r>
              <a:rPr lang="ru-RU" sz="2400" dirty="0" smtClean="0">
                <a:solidFill>
                  <a:srgbClr val="99E9F9"/>
                </a:solidFill>
              </a:rPr>
              <a:t>если размерность задачи возрастает линейно, время ее решения возрастает экспоненциально.</a:t>
            </a:r>
          </a:p>
          <a:p>
            <a:r>
              <a:rPr lang="ru-RU" sz="2400" dirty="0" smtClean="0">
                <a:solidFill>
                  <a:srgbClr val="99E9F9"/>
                </a:solidFill>
              </a:rPr>
              <a:t>Если данных станет в </a:t>
            </a:r>
            <a:r>
              <a:rPr lang="ru-RU" sz="2400" dirty="0" smtClean="0">
                <a:solidFill>
                  <a:srgbClr val="99E9F9"/>
                </a:solidFill>
              </a:rPr>
              <a:t>2 </a:t>
            </a:r>
            <a:r>
              <a:rPr lang="ru-RU" sz="2400" dirty="0" smtClean="0">
                <a:solidFill>
                  <a:srgbClr val="99E9F9"/>
                </a:solidFill>
              </a:rPr>
              <a:t>раза больше,  времени на их передачу понадобится в </a:t>
            </a:r>
            <a:r>
              <a:rPr lang="ru-RU" sz="2400" dirty="0" smtClean="0">
                <a:solidFill>
                  <a:srgbClr val="99E9F9"/>
                </a:solidFill>
              </a:rPr>
              <a:t>4 </a:t>
            </a:r>
            <a:r>
              <a:rPr lang="ru-RU" sz="2400" dirty="0" smtClean="0">
                <a:solidFill>
                  <a:srgbClr val="99E9F9"/>
                </a:solidFill>
              </a:rPr>
              <a:t>раза больше. Если данных станет больше в </a:t>
            </a:r>
            <a:r>
              <a:rPr lang="ru-RU" sz="2400" dirty="0" smtClean="0">
                <a:solidFill>
                  <a:srgbClr val="99E9F9"/>
                </a:solidFill>
              </a:rPr>
              <a:t>5 </a:t>
            </a:r>
            <a:r>
              <a:rPr lang="ru-RU" sz="2400" dirty="0" smtClean="0">
                <a:solidFill>
                  <a:srgbClr val="99E9F9"/>
                </a:solidFill>
              </a:rPr>
              <a:t>раза, время передачи увеличится в </a:t>
            </a:r>
            <a:r>
              <a:rPr lang="ru-RU" sz="2400" dirty="0" smtClean="0">
                <a:solidFill>
                  <a:srgbClr val="99E9F9"/>
                </a:solidFill>
              </a:rPr>
              <a:t>32 </a:t>
            </a:r>
            <a:r>
              <a:rPr lang="ru-RU" sz="2400" dirty="0" smtClean="0">
                <a:solidFill>
                  <a:srgbClr val="99E9F9"/>
                </a:solidFill>
              </a:rPr>
              <a:t>раз</a:t>
            </a:r>
            <a:r>
              <a:rPr lang="ru-RU" sz="2400" dirty="0" smtClean="0">
                <a:solidFill>
                  <a:srgbClr val="99E9F9"/>
                </a:solidFill>
              </a:rPr>
              <a:t>.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Пример: вывести на экран все двоичные числа длин N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7479" y="918308"/>
            <a:ext cx="307975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193229" y="533399"/>
              <a:ext cx="3522521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3834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3200" dirty="0" smtClean="0">
                  <a:solidFill>
                    <a:srgbClr val="99E9F9"/>
                  </a:solidFill>
                </a:rPr>
                <a:t> </a:t>
              </a:r>
              <a:r>
                <a:rPr lang="ru-RU" sz="3200" dirty="0" smtClean="0">
                  <a:solidFill>
                    <a:srgbClr val="99E9F9"/>
                  </a:solidFill>
                </a:rPr>
                <a:t>НЕ ЗАВИСЯЩАЯ ОТ РАЗМЕРА</a:t>
              </a:r>
              <a:endParaRPr lang="ru-RU" sz="32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737" y="856357"/>
            <a:ext cx="7033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b="1" dirty="0" smtClean="0">
                <a:solidFill>
                  <a:srgbClr val="99E9F9"/>
                </a:solidFill>
              </a:rPr>
              <a:t>O(1) - не зависящая от размера данных </a:t>
            </a:r>
            <a:r>
              <a:rPr lang="ru-RU" sz="2400" b="1" dirty="0" smtClean="0">
                <a:solidFill>
                  <a:srgbClr val="99E9F9"/>
                </a:solidFill>
              </a:rPr>
              <a:t>сложность</a:t>
            </a:r>
            <a:endParaRPr lang="en-US" sz="2400" b="1" dirty="0" smtClean="0">
              <a:solidFill>
                <a:srgbClr val="99E9F9"/>
              </a:solidFill>
            </a:endParaRP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 </a:t>
            </a:r>
            <a:r>
              <a:rPr lang="ru-RU" sz="2400" dirty="0" smtClean="0">
                <a:solidFill>
                  <a:srgbClr val="99E9F9"/>
                </a:solidFill>
              </a:rPr>
              <a:t>Также случается, что время работы алгоритма вообще не зависит от размера входных </a:t>
            </a:r>
            <a:r>
              <a:rPr lang="ru-RU" sz="2400" dirty="0" smtClean="0">
                <a:solidFill>
                  <a:srgbClr val="99E9F9"/>
                </a:solidFill>
              </a:rPr>
              <a:t>данных</a:t>
            </a:r>
            <a:r>
              <a:rPr lang="en-US" sz="2400" dirty="0" smtClean="0">
                <a:solidFill>
                  <a:srgbClr val="99E9F9"/>
                </a:solidFill>
              </a:rPr>
              <a:t>.</a:t>
            </a:r>
          </a:p>
          <a:p>
            <a:endParaRPr lang="en-US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Например</a:t>
            </a:r>
            <a:r>
              <a:rPr lang="ru-RU" sz="2400" dirty="0" smtClean="0">
                <a:solidFill>
                  <a:srgbClr val="99E9F9"/>
                </a:solidFill>
              </a:rPr>
              <a:t>, для определения значения третьего элемента массива не нужно ни запоминать элементы, ни проходить по ним сколько-то раз. Всегда нужно просто дождаться в потоке входных данных третий элемент и это будет результатом, на вычисление которого для любого количества данных нужно одно и то же время.</a:t>
            </a:r>
            <a:endParaRPr lang="ru-RU" sz="2400" dirty="0">
              <a:solidFill>
                <a:srgbClr val="99E9F9"/>
              </a:solidFill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739" y="1561612"/>
            <a:ext cx="3972932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0944690" cy="553998"/>
            <a:chOff x="447675" y="241011"/>
            <a:chExt cx="10944690" cy="553998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>
              <a:off x="447675" y="533401"/>
              <a:ext cx="912774" cy="185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421276" y="518010"/>
              <a:ext cx="2971089" cy="16977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86364" y="241011"/>
              <a:ext cx="69349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000" dirty="0" smtClean="0">
                  <a:solidFill>
                    <a:srgbClr val="99E9F9"/>
                  </a:solidFill>
                </a:rPr>
                <a:t>ВЫЧИСЛИТЕЛЬНАЯ</a:t>
              </a:r>
              <a:r>
                <a:rPr lang="en-US" sz="3000" dirty="0" smtClean="0">
                  <a:solidFill>
                    <a:srgbClr val="99E9F9"/>
                  </a:solidFill>
                </a:rPr>
                <a:t> </a:t>
              </a:r>
              <a:r>
                <a:rPr lang="ru-RU" sz="3000" dirty="0" smtClean="0">
                  <a:solidFill>
                    <a:srgbClr val="99E9F9"/>
                  </a:solidFill>
                </a:rPr>
                <a:t>НЕТОЧНОСТЬ</a:t>
              </a:r>
              <a:endParaRPr lang="ru-RU" sz="30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4199" y="1964838"/>
            <a:ext cx="10231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99E9F9"/>
                </a:solidFill>
              </a:rPr>
              <a:t>Аналогично </a:t>
            </a:r>
            <a:r>
              <a:rPr lang="ru-RU" sz="2400" dirty="0" smtClean="0">
                <a:solidFill>
                  <a:srgbClr val="99E9F9"/>
                </a:solidFill>
              </a:rPr>
              <a:t>всему вышеперечисленному проводят </a:t>
            </a:r>
            <a:r>
              <a:rPr lang="ru-RU" sz="2400" dirty="0" smtClean="0">
                <a:solidFill>
                  <a:srgbClr val="99E9F9"/>
                </a:solidFill>
              </a:rPr>
              <a:t>оценку и по памяти, когда это важно. Однако алгоритмы могут использовать значительно больше памяти при увеличении размера входных данных, чем другие, но зато работать быстрее. И наоборот. Это помогает выбирать оптимальные пути решения задач исходя из текущих условий и требований.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pPr fontAlgn="base">
              <a:buFont typeface="Arial" pitchFamily="34" charset="0"/>
              <a:buChar char="•"/>
            </a:pPr>
            <a:endParaRPr lang="ru-RU" sz="2400" dirty="0" smtClean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0944690" cy="553998"/>
            <a:chOff x="447675" y="241011"/>
            <a:chExt cx="10944690" cy="553998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>
              <a:off x="447675" y="533401"/>
              <a:ext cx="912774" cy="185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973216" y="518010"/>
              <a:ext cx="6419149" cy="16977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86364" y="241011"/>
              <a:ext cx="34868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000" dirty="0" smtClean="0">
                  <a:solidFill>
                    <a:srgbClr val="99E9F9"/>
                  </a:solidFill>
                </a:rPr>
                <a:t>ВИЗУАЛИЗАЦИЯ</a:t>
              </a:r>
              <a:endParaRPr lang="ru-RU" sz="30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97307" y="792530"/>
            <a:ext cx="10231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rgbClr val="99E9F9"/>
              </a:solidFill>
            </a:endParaRPr>
          </a:p>
          <a:p>
            <a:pPr fontAlgn="base"/>
            <a:r>
              <a:rPr lang="ru-RU" sz="2400" dirty="0" smtClean="0">
                <a:solidFill>
                  <a:srgbClr val="99E9F9"/>
                </a:solidFill>
              </a:rPr>
              <a:t>Время </a:t>
            </a:r>
            <a:r>
              <a:rPr lang="ru-RU" sz="2400" dirty="0" smtClean="0">
                <a:solidFill>
                  <a:srgbClr val="99E9F9"/>
                </a:solidFill>
              </a:rPr>
              <a:t>выполнения алгоритма с определённой сложностью в зависимости от размера входных данных при скорости 10</a:t>
            </a:r>
            <a:r>
              <a:rPr lang="ru-RU" sz="2400" baseline="30000" dirty="0" smtClean="0">
                <a:solidFill>
                  <a:srgbClr val="99E9F9"/>
                </a:solidFill>
              </a:rPr>
              <a:t>6</a:t>
            </a:r>
            <a:r>
              <a:rPr lang="ru-RU" sz="2400" dirty="0" smtClean="0">
                <a:solidFill>
                  <a:srgbClr val="99E9F9"/>
                </a:solidFill>
              </a:rPr>
              <a:t> операций в секунду:</a:t>
            </a:r>
          </a:p>
          <a:p>
            <a:pPr fontAlgn="base">
              <a:buFont typeface="Arial" pitchFamily="34" charset="0"/>
              <a:buChar char="•"/>
            </a:pPr>
            <a:endParaRPr lang="ru-RU" sz="2400" dirty="0" smtClean="0">
              <a:solidFill>
                <a:srgbClr val="99E9F9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75137" y="2391507"/>
          <a:ext cx="11523787" cy="4119908"/>
        </p:xfrm>
        <a:graphic>
          <a:graphicData uri="http://schemas.openxmlformats.org/drawingml/2006/table">
            <a:tbl>
              <a:tblPr/>
              <a:tblGrid>
                <a:gridCol w="806305"/>
                <a:gridCol w="1317193"/>
                <a:gridCol w="408689"/>
                <a:gridCol w="1339225"/>
                <a:gridCol w="372344"/>
                <a:gridCol w="1375570"/>
                <a:gridCol w="427951"/>
                <a:gridCol w="1377746"/>
                <a:gridCol w="417717"/>
                <a:gridCol w="1330197"/>
                <a:gridCol w="416542"/>
                <a:gridCol w="1331372"/>
                <a:gridCol w="602936"/>
              </a:tblGrid>
              <a:tr h="5158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10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20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30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40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50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F2F2F2"/>
                          </a:solidFill>
                          <a:latin typeface="Cambria"/>
                        </a:rPr>
                        <a:t>60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919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log(n)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3,322*10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4,322*10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4,907*10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5,322*10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5,644*10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5,907*10</a:t>
                      </a:r>
                      <a:r>
                        <a:rPr lang="ru-RU" sz="2000" b="0" baseline="300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919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n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0,00001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0,00002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0,00003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0,00004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0,00005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0,00006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882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F2F2F2"/>
                          </a:solidFill>
                          <a:latin typeface="Cambria"/>
                        </a:rPr>
                        <a:t>n²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0,0001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0,0004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0,0009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0,0016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0,0025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0,0036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882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dirty="0" smtClean="0">
                          <a:solidFill>
                            <a:srgbClr val="F2F2F2"/>
                          </a:solidFill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2F2F2"/>
                          </a:solidFill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F2F2F2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0,001024</a:t>
                      </a:r>
                    </a:p>
                  </a:txBody>
                  <a:tcPr marL="6189" marR="6189" marT="6189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1,05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сек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17,89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мин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12,72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mbria"/>
                        </a:rPr>
                        <a:t>дн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35,70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лет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365,59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веков</a:t>
                      </a:r>
                    </a:p>
                  </a:txBody>
                  <a:tcPr marL="6189" marR="6189" marT="6189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1809750" y="241011"/>
              <a:ext cx="340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ПЛАН ЛЕКЦИИ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5349802" y="533399"/>
                <a:ext cx="6365948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735980" y="3052137"/>
            <a:ext cx="501920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3.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Понятие эффективности </a:t>
            </a:r>
          </a:p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   алгоритма</a:t>
            </a:r>
            <a:endParaRPr lang="ru-RU" sz="9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r>
              <a:rPr lang="ru-RU" sz="9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3.1.  </a:t>
            </a:r>
            <a:r>
              <a:rPr lang="en-US" sz="2800" dirty="0" smtClean="0">
                <a:solidFill>
                  <a:srgbClr val="F2F2F2"/>
                </a:solidFill>
              </a:rPr>
              <a:t>sys</a:t>
            </a:r>
            <a:r>
              <a:rPr lang="ru-RU" sz="2800" dirty="0" smtClean="0">
                <a:solidFill>
                  <a:srgbClr val="F2F2F2"/>
                </a:solidFill>
              </a:rPr>
              <a:t>-</a:t>
            </a:r>
            <a:r>
              <a:rPr lang="en-US" sz="2800" dirty="0" smtClean="0">
                <a:solidFill>
                  <a:srgbClr val="F2F2F2"/>
                </a:solidFill>
              </a:rPr>
              <a:t>tem </a:t>
            </a:r>
            <a:r>
              <a:rPr lang="en-US" sz="2800" dirty="0" smtClean="0">
                <a:solidFill>
                  <a:srgbClr val="F2F2F2"/>
                </a:solidFill>
              </a:rPr>
              <a:t>efficiency</a:t>
            </a:r>
            <a:endParaRPr lang="ru-RU" sz="2800" dirty="0" smtClean="0">
              <a:solidFill>
                <a:srgbClr val="F2F2F2"/>
              </a:solidFill>
            </a:endParaRPr>
          </a:p>
          <a:p>
            <a:endParaRPr lang="ru-RU" sz="900" dirty="0" smtClean="0">
              <a:solidFill>
                <a:srgbClr val="F2F2F2"/>
              </a:solidFill>
            </a:endParaRPr>
          </a:p>
          <a:p>
            <a:r>
              <a:rPr lang="ru-RU" sz="2800" dirty="0" smtClean="0">
                <a:solidFill>
                  <a:srgbClr val="F2F2F2"/>
                </a:solidFill>
              </a:rPr>
              <a:t>3.2. </a:t>
            </a:r>
            <a:r>
              <a:rPr lang="en-US" sz="2800" dirty="0" smtClean="0">
                <a:solidFill>
                  <a:srgbClr val="F2F2F2"/>
                </a:solidFill>
              </a:rPr>
              <a:t>space </a:t>
            </a:r>
            <a:r>
              <a:rPr lang="en-US" sz="2800" dirty="0" smtClean="0">
                <a:solidFill>
                  <a:srgbClr val="F2F2F2"/>
                </a:solidFill>
              </a:rPr>
              <a:t>efficiency</a:t>
            </a:r>
            <a:endParaRPr lang="ru-RU" sz="2800" dirty="0" smtClean="0">
              <a:solidFill>
                <a:srgbClr val="F2F2F2"/>
              </a:solidFill>
            </a:endParaRPr>
          </a:p>
          <a:p>
            <a:endParaRPr lang="ru-RU" sz="900" dirty="0" smtClean="0">
              <a:solidFill>
                <a:srgbClr val="F2F2F2"/>
              </a:solidFill>
            </a:endParaRPr>
          </a:p>
          <a:p>
            <a:pPr lvl="0"/>
            <a:r>
              <a:rPr lang="ru-RU" sz="2800" dirty="0" smtClean="0">
                <a:solidFill>
                  <a:srgbClr val="F2F2F2"/>
                </a:solidFill>
              </a:rPr>
              <a:t>3.3. </a:t>
            </a:r>
            <a:r>
              <a:rPr lang="en-US" sz="2800" dirty="0" smtClean="0">
                <a:solidFill>
                  <a:srgbClr val="F2F2F2"/>
                </a:solidFill>
              </a:rPr>
              <a:t>computational</a:t>
            </a:r>
            <a:r>
              <a:rPr lang="en-US" sz="2800" dirty="0" smtClean="0">
                <a:solidFill>
                  <a:srgbClr val="F2F2F2"/>
                </a:solidFill>
              </a:rPr>
              <a:t> efficiency</a:t>
            </a:r>
            <a:endParaRPr lang="ru-RU" sz="2800" dirty="0" smtClean="0">
              <a:solidFill>
                <a:srgbClr val="F2F2F2"/>
              </a:solidFill>
            </a:endParaRPr>
          </a:p>
          <a:p>
            <a:endParaRPr lang="ru-RU" sz="2800" dirty="0" smtClean="0">
              <a:solidFill>
                <a:srgbClr val="F2F2F2"/>
              </a:solidFill>
            </a:endParaRPr>
          </a:p>
          <a:p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965981" y="1776890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6070228" y="1374817"/>
            <a:ext cx="549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4. </a:t>
            </a:r>
            <a:r>
              <a:rPr lang="ru-RU" sz="2800" dirty="0" smtClean="0">
                <a:solidFill>
                  <a:srgbClr val="F2F2F2"/>
                </a:solidFill>
              </a:rPr>
              <a:t>Определение</a:t>
            </a:r>
          </a:p>
          <a:p>
            <a:r>
              <a:rPr lang="ru-RU" sz="2800" dirty="0" smtClean="0">
                <a:solidFill>
                  <a:srgbClr val="F2F2F2"/>
                </a:solidFill>
              </a:rPr>
              <a:t>     вычислительной сложности</a:t>
            </a:r>
          </a:p>
          <a:p>
            <a:r>
              <a:rPr lang="ru-RU" sz="2800" dirty="0" smtClean="0">
                <a:solidFill>
                  <a:srgbClr val="F2F2F2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    алгоритма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44" y="12038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5171" y="89900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863826" y="2783351"/>
            <a:ext cx="6035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</a:t>
            </a:r>
            <a:r>
              <a:rPr lang="ru-RU" sz="2800" dirty="0" smtClean="0">
                <a:solidFill>
                  <a:srgbClr val="F2F2F2"/>
                </a:solidFill>
              </a:rPr>
              <a:t>Примеры </a:t>
            </a:r>
            <a:r>
              <a:rPr lang="ru-RU" sz="2800" dirty="0" smtClean="0">
                <a:solidFill>
                  <a:srgbClr val="F2F2F2"/>
                </a:solidFill>
              </a:rPr>
              <a:t>некоторых</a:t>
            </a:r>
          </a:p>
          <a:p>
            <a:r>
              <a:rPr lang="ru-RU" sz="2800" dirty="0" smtClean="0">
                <a:solidFill>
                  <a:srgbClr val="F2F2F2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     видов </a:t>
            </a:r>
            <a:r>
              <a:rPr lang="ru-RU" sz="2800" dirty="0" smtClean="0">
                <a:solidFill>
                  <a:srgbClr val="F2F2F2"/>
                </a:solidFill>
              </a:rPr>
              <a:t>сложности </a:t>
            </a:r>
            <a:r>
              <a:rPr lang="ru-RU" sz="2800" dirty="0" smtClean="0">
                <a:solidFill>
                  <a:srgbClr val="F2F2F2"/>
                </a:solidFill>
              </a:rPr>
              <a:t>по времени</a:t>
            </a:r>
          </a:p>
          <a:p>
            <a:pPr lvl="0"/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5.1.</a:t>
            </a:r>
            <a:r>
              <a:rPr lang="ru-RU" sz="2800" dirty="0" smtClean="0">
                <a:solidFill>
                  <a:srgbClr val="99E9F9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Линейная сложность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5.2.</a:t>
            </a:r>
            <a:r>
              <a:rPr lang="ru-RU" sz="2800" dirty="0" smtClean="0">
                <a:solidFill>
                  <a:srgbClr val="99E9F9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Логарифмическая сложность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pPr lvl="0"/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5.3.</a:t>
            </a:r>
            <a:r>
              <a:rPr lang="ru-RU" sz="2800" dirty="0" smtClean="0">
                <a:solidFill>
                  <a:srgbClr val="F2F2F2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Квадратичная сложность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pPr lvl="0"/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5.4.</a:t>
            </a:r>
            <a:r>
              <a:rPr lang="ru-RU" sz="2800" dirty="0" smtClean="0">
                <a:solidFill>
                  <a:srgbClr val="F2F2F2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Экспоненциальная сложность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5.5.</a:t>
            </a:r>
            <a:r>
              <a:rPr lang="ru-RU" sz="2800" dirty="0" smtClean="0">
                <a:solidFill>
                  <a:srgbClr val="F2F2F2"/>
                </a:solidFill>
              </a:rPr>
              <a:t> </a:t>
            </a:r>
            <a:r>
              <a:rPr lang="ru-RU" sz="2800" dirty="0" smtClean="0">
                <a:solidFill>
                  <a:srgbClr val="F2F2F2"/>
                </a:solidFill>
              </a:rPr>
              <a:t>Не зависящая от размера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973416" y="2464549"/>
            <a:ext cx="465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2. Определение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6108124" y="584079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Вычислительная неточность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6155016" y="6334780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7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9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6" idx="3"/>
              </p:cNvCxnSpPr>
              <p:nvPr/>
            </p:nvCxnSpPr>
            <p:spPr>
              <a:xfrm>
                <a:off x="6837088" y="533399"/>
                <a:ext cx="4878662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930287" y="1002631"/>
            <a:ext cx="10408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E9F9"/>
                </a:solidFill>
              </a:rPr>
              <a:t>Первоначально </a:t>
            </a:r>
            <a:r>
              <a:rPr lang="ru-RU" sz="2400" dirty="0" smtClean="0">
                <a:solidFill>
                  <a:srgbClr val="99E9F9"/>
                </a:solidFill>
              </a:rPr>
              <a:t>понятие алгоритма отождествлялось с понятием метода вычислений. С точки зрения современной практики алгоритм – программа, а критерием </a:t>
            </a:r>
            <a:r>
              <a:rPr lang="ru-RU" sz="2400" dirty="0" err="1" smtClean="0">
                <a:solidFill>
                  <a:srgbClr val="99E9F9"/>
                </a:solidFill>
              </a:rPr>
              <a:t>алгоритмичности</a:t>
            </a:r>
            <a:r>
              <a:rPr lang="ru-RU" sz="2400" dirty="0" smtClean="0">
                <a:solidFill>
                  <a:srgbClr val="99E9F9"/>
                </a:solidFill>
              </a:rPr>
              <a:t> вычислительного процесса является возможность его запрограммировать. </a:t>
            </a:r>
          </a:p>
          <a:p>
            <a:r>
              <a:rPr lang="ru-RU" sz="2400" dirty="0" smtClean="0">
                <a:solidFill>
                  <a:srgbClr val="99E9F9"/>
                </a:solidFill>
              </a:rPr>
              <a:t>Именно благодаря этой реальности алгоритма, а также благодаря тому, что подход инженера к математическим методам всегда был конструктивным, понятие алгоритма в технике за короткий срок стал необычайно популярным. </a:t>
            </a:r>
            <a:endParaRPr lang="ru-RU" sz="2400" dirty="0" smtClean="0">
              <a:solidFill>
                <a:srgbClr val="99E9F9"/>
              </a:solidFill>
            </a:endParaRP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Понятие алгоритма, подобно понятиям множества и натурального числа, относится к числу столь фундаментальным понятий, что оно не может быть выражено через другие понятия. </a:t>
            </a:r>
          </a:p>
        </p:txBody>
      </p:sp>
    </p:spTree>
    <p:extLst>
      <p:ext uri="{BB962C8B-B14F-4D97-AF65-F5344CB8AC3E}">
        <p14:creationId xmlns:p14="http://schemas.microsoft.com/office/powerpoint/2010/main" xmlns="" val="14095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809750" y="241011"/>
              <a:ext cx="61494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ОПРЕДЕЛЕНИЕ </a:t>
              </a:r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3" name="Группа 6"/>
            <p:cNvGrpSpPr/>
            <p:nvPr/>
          </p:nvGrpSpPr>
          <p:grpSpPr>
            <a:xfrm>
              <a:off x="447675" y="533399"/>
              <a:ext cx="11268075" cy="1588"/>
              <a:chOff x="447675" y="533399"/>
              <a:chExt cx="11268075" cy="1588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6" idx="3"/>
              </p:cNvCxnSpPr>
              <p:nvPr/>
            </p:nvCxnSpPr>
            <p:spPr>
              <a:xfrm>
                <a:off x="7959190" y="533399"/>
                <a:ext cx="3756560" cy="1588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930287" y="1482133"/>
            <a:ext cx="10408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99E9F9"/>
                </a:solidFill>
              </a:rPr>
              <a:t>Определение </a:t>
            </a:r>
            <a:r>
              <a:rPr lang="ru-RU" sz="2400" b="1" dirty="0" smtClean="0">
                <a:solidFill>
                  <a:srgbClr val="99E9F9"/>
                </a:solidFill>
              </a:rPr>
              <a:t>1.1. </a:t>
            </a:r>
            <a:r>
              <a:rPr lang="ru-RU" sz="2400" dirty="0" smtClean="0">
                <a:solidFill>
                  <a:srgbClr val="99E9F9"/>
                </a:solidFill>
              </a:rPr>
              <a:t>Алгоритм (</a:t>
            </a:r>
            <a:r>
              <a:rPr lang="ru-RU" sz="2400" dirty="0" err="1" smtClean="0">
                <a:solidFill>
                  <a:srgbClr val="99E9F9"/>
                </a:solidFill>
              </a:rPr>
              <a:t>алгорифм</a:t>
            </a:r>
            <a:r>
              <a:rPr lang="ru-RU" sz="2400" dirty="0" smtClean="0">
                <a:solidFill>
                  <a:srgbClr val="99E9F9"/>
                </a:solidFill>
              </a:rPr>
              <a:t>) – точное предписание, которое задает вычислительный процесс, начинающийся с произвольного исходного данного и направленный на получение полностью определенного этим исходным данным результата . </a:t>
            </a:r>
            <a:endParaRPr lang="ru-RU" sz="2400" dirty="0" smtClean="0">
              <a:solidFill>
                <a:srgbClr val="99E9F9"/>
              </a:solidFill>
            </a:endParaRP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b="1" dirty="0" smtClean="0">
                <a:solidFill>
                  <a:srgbClr val="99E9F9"/>
                </a:solidFill>
              </a:rPr>
              <a:t>Определение 1.2. </a:t>
            </a:r>
            <a:r>
              <a:rPr lang="ru-RU" sz="2400" dirty="0" smtClean="0">
                <a:solidFill>
                  <a:srgbClr val="99E9F9"/>
                </a:solidFill>
              </a:rPr>
              <a:t>Алгоритм есть точное предписание, которое задает вычислительный процесс нахождения значений вычислимой функции по заданным значениям ее аргументов. </a:t>
            </a:r>
            <a:endParaRPr lang="ru-RU" sz="2400" dirty="0" smtClean="0">
              <a:solidFill>
                <a:srgbClr val="99E9F9"/>
              </a:solidFill>
            </a:endParaRP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b="1" dirty="0" smtClean="0">
                <a:solidFill>
                  <a:srgbClr val="99E9F9"/>
                </a:solidFill>
              </a:rPr>
              <a:t>Определение 1.3.</a:t>
            </a:r>
            <a:r>
              <a:rPr lang="ru-RU" sz="2400" dirty="0" smtClean="0">
                <a:solidFill>
                  <a:srgbClr val="99E9F9"/>
                </a:solidFill>
              </a:rPr>
              <a:t> Алгоритм есть предписание, однозначно определяющее ход некоторых конструктивных процессов.</a:t>
            </a:r>
            <a:endParaRPr lang="ru-RU" sz="2400" dirty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5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449709" y="533399"/>
              <a:ext cx="3266041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639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ЭФФЕКТИВНОСТЬ АЛГОРИТМА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396126"/>
            <a:ext cx="102311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E9F9"/>
                </a:solidFill>
              </a:rPr>
              <a:t>Алгоритм</a:t>
            </a:r>
            <a:r>
              <a:rPr lang="ru-RU" sz="2400" dirty="0" smtClean="0">
                <a:solidFill>
                  <a:srgbClr val="99E9F9"/>
                </a:solidFill>
              </a:rPr>
              <a:t>, в конечном счете, выполняется в машинной системе со специфическим набором команд и периферийными устройствами. Для отдельной системы какой-либо алгоритм может быть разработан для полного использования преимуществ данного компьютера и поэтому достигает высокой степени эффективности. Критерий, называемый </a:t>
            </a:r>
            <a:r>
              <a:rPr lang="ru-RU" sz="2400" b="1" dirty="0" smtClean="0">
                <a:solidFill>
                  <a:srgbClr val="99E9F9"/>
                </a:solidFill>
              </a:rPr>
              <a:t>системной эффективностью</a:t>
            </a:r>
            <a:r>
              <a:rPr lang="ru-RU" sz="2400" dirty="0" smtClean="0">
                <a:solidFill>
                  <a:srgbClr val="99E9F9"/>
                </a:solidFill>
              </a:rPr>
              <a:t> </a:t>
            </a:r>
            <a:r>
              <a:rPr lang="ru-RU" sz="2400" b="1" dirty="0" smtClean="0">
                <a:solidFill>
                  <a:srgbClr val="99E9F9"/>
                </a:solidFill>
              </a:rPr>
              <a:t>(</a:t>
            </a:r>
            <a:r>
              <a:rPr lang="en-US" sz="2400" b="1" dirty="0" smtClean="0">
                <a:solidFill>
                  <a:srgbClr val="99E9F9"/>
                </a:solidFill>
              </a:rPr>
              <a:t>sys</a:t>
            </a:r>
            <a:r>
              <a:rPr lang="ru-RU" sz="2400" b="1" dirty="0" smtClean="0">
                <a:solidFill>
                  <a:srgbClr val="99E9F9"/>
                </a:solidFill>
              </a:rPr>
              <a:t>-</a:t>
            </a:r>
            <a:r>
              <a:rPr lang="en-US" sz="2400" b="1" dirty="0" smtClean="0">
                <a:solidFill>
                  <a:srgbClr val="99E9F9"/>
                </a:solidFill>
              </a:rPr>
              <a:t>tem efficiency</a:t>
            </a:r>
            <a:r>
              <a:rPr lang="ru-RU" sz="2400" b="1" dirty="0" smtClean="0">
                <a:solidFill>
                  <a:srgbClr val="99E9F9"/>
                </a:solidFill>
              </a:rPr>
              <a:t>)</a:t>
            </a:r>
            <a:r>
              <a:rPr lang="ru-RU" sz="2400" dirty="0" smtClean="0">
                <a:solidFill>
                  <a:srgbClr val="99E9F9"/>
                </a:solidFill>
              </a:rPr>
              <a:t>, </a:t>
            </a:r>
            <a:r>
              <a:rPr lang="ru-RU" sz="2400" u="sng" dirty="0" smtClean="0">
                <a:solidFill>
                  <a:srgbClr val="99E9F9"/>
                </a:solidFill>
              </a:rPr>
              <a:t>сравнивает скорость выполнения</a:t>
            </a:r>
            <a:r>
              <a:rPr lang="ru-RU" sz="2400" dirty="0" smtClean="0">
                <a:solidFill>
                  <a:srgbClr val="99E9F9"/>
                </a:solidFill>
              </a:rPr>
              <a:t> двух или более </a:t>
            </a:r>
            <a:r>
              <a:rPr lang="ru-RU" sz="2400" u="sng" dirty="0" smtClean="0">
                <a:solidFill>
                  <a:srgbClr val="99E9F9"/>
                </a:solidFill>
              </a:rPr>
              <a:t>алгоритмов</a:t>
            </a:r>
            <a:r>
              <a:rPr lang="ru-RU" sz="2400" dirty="0" smtClean="0">
                <a:solidFill>
                  <a:srgbClr val="99E9F9"/>
                </a:solidFill>
              </a:rPr>
              <a:t>,  которые разработаны для выполнения одной и той же задачи. Выполняя эти алгоритмы на одном компьютере с одними и теми же наборами данных, мы можем определить относительное время, используя внутренние системные часы. Оценка времени становится мерой системной эффективности для каждого из алгоритмов.</a:t>
            </a:r>
          </a:p>
          <a:p>
            <a:r>
              <a:rPr lang="ru-RU" sz="2400" dirty="0" smtClean="0">
                <a:solidFill>
                  <a:srgbClr val="99E9F9"/>
                </a:solidFill>
              </a:rPr>
              <a:t> </a:t>
            </a:r>
            <a:endParaRPr lang="ru-RU" sz="2400" dirty="0" smtClean="0">
              <a:solidFill>
                <a:srgbClr val="99E9F9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52504" y="813368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9E9F9"/>
                </a:solidFill>
              </a:rPr>
              <a:t>sys</a:t>
            </a:r>
            <a:r>
              <a:rPr lang="ru-RU" sz="2000" b="1" dirty="0" smtClean="0">
                <a:solidFill>
                  <a:srgbClr val="99E9F9"/>
                </a:solidFill>
              </a:rPr>
              <a:t>-</a:t>
            </a:r>
            <a:r>
              <a:rPr lang="en-US" sz="2000" b="1" dirty="0" smtClean="0">
                <a:solidFill>
                  <a:srgbClr val="99E9F9"/>
                </a:solidFill>
              </a:rPr>
              <a:t>tem efficiency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449709" y="533399"/>
              <a:ext cx="3266041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639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ЭФФЕКТИВНОСТЬ АЛГОРИТМА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652604"/>
            <a:ext cx="10231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E9F9"/>
                </a:solidFill>
              </a:rPr>
              <a:t>При </a:t>
            </a:r>
            <a:r>
              <a:rPr lang="ru-RU" sz="2400" dirty="0" smtClean="0">
                <a:solidFill>
                  <a:srgbClr val="99E9F9"/>
                </a:solidFill>
              </a:rPr>
              <a:t>работе с некоторыми алгоритмами могут стать проблемой ограничения памяти. Процесс может потребовать большого временного хранения, ограничивающего размер первоначального набора данных, или вызвать требующую времени дисковую подкачку. </a:t>
            </a:r>
            <a:r>
              <a:rPr lang="ru-RU" sz="2400" b="1" dirty="0" smtClean="0">
                <a:solidFill>
                  <a:srgbClr val="99E9F9"/>
                </a:solidFill>
              </a:rPr>
              <a:t>Эффективность пространства (</a:t>
            </a:r>
            <a:r>
              <a:rPr lang="en-US" sz="2400" b="1" dirty="0" smtClean="0">
                <a:solidFill>
                  <a:srgbClr val="99E9F9"/>
                </a:solidFill>
              </a:rPr>
              <a:t>space efficiency</a:t>
            </a:r>
            <a:r>
              <a:rPr lang="ru-RU" sz="2400" b="1" dirty="0" smtClean="0">
                <a:solidFill>
                  <a:srgbClr val="99E9F9"/>
                </a:solidFill>
              </a:rPr>
              <a:t>) </a:t>
            </a:r>
            <a:r>
              <a:rPr lang="ru-RU" sz="2400" dirty="0" smtClean="0">
                <a:solidFill>
                  <a:srgbClr val="99E9F9"/>
                </a:solidFill>
              </a:rPr>
              <a:t>— это мера относительного </a:t>
            </a:r>
            <a:r>
              <a:rPr lang="ru-RU" sz="2400" u="sng" dirty="0" smtClean="0">
                <a:solidFill>
                  <a:srgbClr val="99E9F9"/>
                </a:solidFill>
              </a:rPr>
              <a:t>количества внутренней памяти</a:t>
            </a:r>
            <a:r>
              <a:rPr lang="ru-RU" sz="2400" dirty="0" smtClean="0">
                <a:solidFill>
                  <a:srgbClr val="99E9F9"/>
                </a:solidFill>
              </a:rPr>
              <a:t>, </a:t>
            </a:r>
            <a:r>
              <a:rPr lang="ru-RU" sz="2400" u="sng" dirty="0" smtClean="0">
                <a:solidFill>
                  <a:srgbClr val="99E9F9"/>
                </a:solidFill>
              </a:rPr>
              <a:t>используемой</a:t>
            </a:r>
            <a:r>
              <a:rPr lang="ru-RU" sz="2400" dirty="0" smtClean="0">
                <a:solidFill>
                  <a:srgbClr val="99E9F9"/>
                </a:solidFill>
              </a:rPr>
              <a:t> каким-либо </a:t>
            </a:r>
            <a:r>
              <a:rPr lang="ru-RU" sz="2400" u="sng" dirty="0" smtClean="0">
                <a:solidFill>
                  <a:srgbClr val="99E9F9"/>
                </a:solidFill>
              </a:rPr>
              <a:t>алгоритмом</a:t>
            </a:r>
            <a:r>
              <a:rPr lang="ru-RU" sz="2400" dirty="0" smtClean="0">
                <a:solidFill>
                  <a:srgbClr val="99E9F9"/>
                </a:solidFill>
              </a:rPr>
              <a:t>. Она может указать, какого типа компьютер способен выполнять этот алгоритм и полную системную эффективность алгоритма. Вследствие увеличения объема памяти в новых системах, анализ пространственной эффективности становится менее важным</a:t>
            </a:r>
            <a:r>
              <a:rPr lang="ru-RU" sz="2400" dirty="0" smtClean="0">
                <a:solidFill>
                  <a:srgbClr val="99E9F9"/>
                </a:solidFill>
              </a:rPr>
              <a:t>.</a:t>
            </a:r>
            <a:endParaRPr lang="ru-RU" sz="2400" dirty="0" smtClean="0">
              <a:solidFill>
                <a:srgbClr val="99E9F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98679" y="813369"/>
            <a:ext cx="2254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9E9F9"/>
                </a:solidFill>
              </a:rPr>
              <a:t>space efficiency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449709" y="533399"/>
              <a:ext cx="3266041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639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ЭФФЕКТИВНОСТЬ АЛГОРИТМА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050438"/>
            <a:ext cx="102311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Третий </a:t>
            </a:r>
            <a:r>
              <a:rPr lang="ru-RU" sz="2400" dirty="0" smtClean="0">
                <a:solidFill>
                  <a:srgbClr val="99E9F9"/>
                </a:solidFill>
              </a:rPr>
              <a:t>критерий эффективности рассматривает внутреннюю структуру алгоритма, анализируя его разработку, включая количество тестов сравнения итераций и операторов присваивания, используемых алгоритмом. Эти типы измерений являются независимыми от какой-либо отдельной машинной системы. Критерий измеряет вычислительную сложность алгоритма относительно </a:t>
            </a:r>
            <a:r>
              <a:rPr lang="en-US" sz="2400" dirty="0" smtClean="0">
                <a:solidFill>
                  <a:srgbClr val="99E9F9"/>
                </a:solidFill>
              </a:rPr>
              <a:t>n</a:t>
            </a:r>
            <a:r>
              <a:rPr lang="ru-RU" sz="2400" dirty="0" smtClean="0">
                <a:solidFill>
                  <a:srgbClr val="99E9F9"/>
                </a:solidFill>
              </a:rPr>
              <a:t>, количества элементов данных в коллекции. Мы называем эти критерии </a:t>
            </a:r>
            <a:r>
              <a:rPr lang="ru-RU" sz="2400" b="1" dirty="0" smtClean="0">
                <a:solidFill>
                  <a:srgbClr val="99E9F9"/>
                </a:solidFill>
              </a:rPr>
              <a:t>вычислительной эффективностью (</a:t>
            </a:r>
            <a:r>
              <a:rPr lang="en-US" sz="2400" b="1" dirty="0" smtClean="0">
                <a:solidFill>
                  <a:srgbClr val="99E9F9"/>
                </a:solidFill>
              </a:rPr>
              <a:t>computational efficiency</a:t>
            </a:r>
            <a:r>
              <a:rPr lang="ru-RU" sz="2400" b="1" dirty="0" smtClean="0">
                <a:solidFill>
                  <a:srgbClr val="99E9F9"/>
                </a:solidFill>
              </a:rPr>
              <a:t>) </a:t>
            </a:r>
            <a:r>
              <a:rPr lang="ru-RU" sz="2400" dirty="0" smtClean="0">
                <a:solidFill>
                  <a:srgbClr val="99E9F9"/>
                </a:solidFill>
              </a:rPr>
              <a:t>алгоритма и разрабатываем нотацию </a:t>
            </a:r>
            <a:r>
              <a:rPr lang="en-US" sz="2400" b="1" dirty="0" smtClean="0">
                <a:solidFill>
                  <a:srgbClr val="99E9F9"/>
                </a:solidFill>
              </a:rPr>
              <a:t>Big</a:t>
            </a:r>
            <a:r>
              <a:rPr lang="ru-RU" sz="2400" b="1" dirty="0" smtClean="0">
                <a:solidFill>
                  <a:srgbClr val="99E9F9"/>
                </a:solidFill>
              </a:rPr>
              <a:t>-О</a:t>
            </a:r>
            <a:r>
              <a:rPr lang="ru-RU" sz="2400" dirty="0" smtClean="0">
                <a:solidFill>
                  <a:srgbClr val="99E9F9"/>
                </a:solidFill>
              </a:rPr>
              <a:t> для построения измерений, являющихся функциями </a:t>
            </a:r>
            <a:r>
              <a:rPr lang="en-US" sz="2400" dirty="0" smtClean="0">
                <a:solidFill>
                  <a:srgbClr val="99E9F9"/>
                </a:solidFill>
              </a:rPr>
              <a:t>n</a:t>
            </a:r>
            <a:r>
              <a:rPr lang="ru-RU" sz="2400" dirty="0" smtClean="0">
                <a:solidFill>
                  <a:srgbClr val="99E9F9"/>
                </a:solidFill>
              </a:rPr>
              <a:t>.</a:t>
            </a:r>
          </a:p>
          <a:p>
            <a:r>
              <a:rPr lang="ru-RU" sz="2400" dirty="0" smtClean="0">
                <a:solidFill>
                  <a:srgbClr val="99E9F9"/>
                </a:solidFill>
              </a:rPr>
              <a:t> </a:t>
            </a:r>
          </a:p>
          <a:p>
            <a:pPr fontAlgn="base">
              <a:buFont typeface="Arial" pitchFamily="34" charset="0"/>
              <a:buChar char="•"/>
            </a:pPr>
            <a:endParaRPr lang="ru-RU" sz="2400" dirty="0" smtClean="0">
              <a:solidFill>
                <a:srgbClr val="99E9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6346" y="828308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smtClean="0">
                <a:solidFill>
                  <a:srgbClr val="99E9F9"/>
                </a:solidFill>
              </a:rPr>
              <a:t>computational efficiency</a:t>
            </a:r>
            <a:endParaRPr lang="ru-RU" sz="2000" dirty="0" smtClean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0944690" cy="553998"/>
            <a:chOff x="447675" y="241011"/>
            <a:chExt cx="10944690" cy="553998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>
              <a:off x="447675" y="533401"/>
              <a:ext cx="912774" cy="185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10801735" y="518010"/>
              <a:ext cx="590630" cy="16977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86364" y="241011"/>
              <a:ext cx="9315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000" dirty="0" smtClean="0">
                  <a:solidFill>
                    <a:srgbClr val="99E9F9"/>
                  </a:solidFill>
                </a:rPr>
                <a:t>ВЫЧИСЛИТЕЛЬНАЯ СЛОЖНОСТЬ АЛГОРИТМА</a:t>
              </a:r>
              <a:endParaRPr lang="ru-RU" sz="30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050438"/>
            <a:ext cx="10231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Сложность алгоритмов обычно оценивают по времени выполнения или по используемой памяти. Алгоритм имеет сложность </a:t>
            </a:r>
            <a:r>
              <a:rPr lang="ru-RU" sz="2400" b="1" dirty="0" smtClean="0">
                <a:solidFill>
                  <a:srgbClr val="99E9F9"/>
                </a:solidFill>
              </a:rPr>
              <a:t>O(</a:t>
            </a:r>
            <a:r>
              <a:rPr lang="ru-RU" sz="2400" b="1" dirty="0" err="1" smtClean="0">
                <a:solidFill>
                  <a:srgbClr val="99E9F9"/>
                </a:solidFill>
              </a:rPr>
              <a:t>f</a:t>
            </a:r>
            <a:r>
              <a:rPr lang="ru-RU" sz="2400" b="1" dirty="0" smtClean="0">
                <a:solidFill>
                  <a:srgbClr val="99E9F9"/>
                </a:solidFill>
              </a:rPr>
              <a:t>(</a:t>
            </a:r>
            <a:r>
              <a:rPr lang="ru-RU" sz="2400" b="1" dirty="0" err="1" smtClean="0">
                <a:solidFill>
                  <a:srgbClr val="99E9F9"/>
                </a:solidFill>
              </a:rPr>
              <a:t>n</a:t>
            </a:r>
            <a:r>
              <a:rPr lang="ru-RU" sz="2400" b="1" dirty="0" smtClean="0">
                <a:solidFill>
                  <a:srgbClr val="99E9F9"/>
                </a:solidFill>
              </a:rPr>
              <a:t>))</a:t>
            </a:r>
            <a:r>
              <a:rPr lang="ru-RU" sz="2400" dirty="0" smtClean="0">
                <a:solidFill>
                  <a:srgbClr val="99E9F9"/>
                </a:solidFill>
              </a:rPr>
              <a:t>, если при увеличении размера входных данных </a:t>
            </a:r>
            <a:r>
              <a:rPr lang="ru-RU" sz="2400" b="1" dirty="0" err="1" smtClean="0">
                <a:solidFill>
                  <a:srgbClr val="99E9F9"/>
                </a:solidFill>
              </a:rPr>
              <a:t>n</a:t>
            </a:r>
            <a:r>
              <a:rPr lang="ru-RU" sz="2400" dirty="0" smtClean="0">
                <a:solidFill>
                  <a:srgbClr val="99E9F9"/>
                </a:solidFill>
              </a:rPr>
              <a:t>, время выполнения алгоритма возрастает с той же скоростью, что и функция </a:t>
            </a:r>
            <a:r>
              <a:rPr lang="ru-RU" sz="2400" b="1" dirty="0" err="1" smtClean="0">
                <a:solidFill>
                  <a:srgbClr val="99E9F9"/>
                </a:solidFill>
              </a:rPr>
              <a:t>f</a:t>
            </a:r>
            <a:r>
              <a:rPr lang="ru-RU" sz="2400" b="1" dirty="0" smtClean="0">
                <a:solidFill>
                  <a:srgbClr val="99E9F9"/>
                </a:solidFill>
              </a:rPr>
              <a:t>(</a:t>
            </a:r>
            <a:r>
              <a:rPr lang="ru-RU" sz="2400" b="1" dirty="0" err="1" smtClean="0">
                <a:solidFill>
                  <a:srgbClr val="99E9F9"/>
                </a:solidFill>
              </a:rPr>
              <a:t>n</a:t>
            </a:r>
            <a:r>
              <a:rPr lang="ru-RU" sz="2400" b="1" dirty="0" smtClean="0">
                <a:solidFill>
                  <a:srgbClr val="99E9F9"/>
                </a:solidFill>
              </a:rPr>
              <a:t>)</a:t>
            </a:r>
            <a:r>
              <a:rPr lang="ru-RU" sz="2400" dirty="0" smtClean="0">
                <a:solidFill>
                  <a:srgbClr val="99E9F9"/>
                </a:solidFill>
              </a:rPr>
              <a:t>. Оценивая порядок сложности алгоритма, необходимо использовать только ту часть, которая возрастает быстрее всего. 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pPr fontAlgn="base">
              <a:buFont typeface="Arial" pitchFamily="34" charset="0"/>
              <a:buChar char="•"/>
            </a:pPr>
            <a:endParaRPr lang="ru-RU" sz="2400" dirty="0" smtClean="0">
              <a:solidFill>
                <a:srgbClr val="99E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281120" y="533399"/>
              <a:ext cx="4434630" cy="1588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471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sz="3200" dirty="0" smtClean="0">
                  <a:solidFill>
                    <a:srgbClr val="99E9F9"/>
                  </a:solidFill>
                </a:rPr>
                <a:t>ЛИНЕЙНАЯ СЛОЖНОСТЬ</a:t>
              </a:r>
              <a:endParaRPr lang="ru-RU" sz="3200" dirty="0" smtClean="0">
                <a:solidFill>
                  <a:srgbClr val="99E9F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050438"/>
            <a:ext cx="65216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9E9F9"/>
                </a:solidFill>
              </a:rPr>
              <a:t> </a:t>
            </a:r>
            <a:r>
              <a:rPr lang="ru-RU" sz="2400" b="1" dirty="0" smtClean="0">
                <a:solidFill>
                  <a:srgbClr val="99E9F9"/>
                </a:solidFill>
              </a:rPr>
              <a:t>O(</a:t>
            </a:r>
            <a:r>
              <a:rPr lang="ru-RU" sz="2400" b="1" dirty="0" err="1" smtClean="0">
                <a:solidFill>
                  <a:srgbClr val="99E9F9"/>
                </a:solidFill>
              </a:rPr>
              <a:t>n</a:t>
            </a:r>
            <a:r>
              <a:rPr lang="ru-RU" sz="2400" b="1" dirty="0" smtClean="0">
                <a:solidFill>
                  <a:srgbClr val="99E9F9"/>
                </a:solidFill>
              </a:rPr>
              <a:t>) — линейная </a:t>
            </a:r>
            <a:r>
              <a:rPr lang="ru-RU" sz="2400" b="1" dirty="0" smtClean="0">
                <a:solidFill>
                  <a:srgbClr val="99E9F9"/>
                </a:solidFill>
              </a:rPr>
              <a:t>сложность</a:t>
            </a:r>
          </a:p>
          <a:p>
            <a:endParaRPr lang="ru-RU" sz="2400" b="1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“Линейная” означает, что при увеличении объема данных время на их передачу вырастет примерно пропорционально. Если данных станет в 2 раза больше, и времени на их передачу понадобится в 2 раза больше. Если данных станет больше в 10 раз, и время передачи увеличится в 10 раз.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  <a:p>
            <a:r>
              <a:rPr lang="ru-RU" sz="2400" dirty="0" smtClean="0">
                <a:solidFill>
                  <a:srgbClr val="99E9F9"/>
                </a:solidFill>
              </a:rPr>
              <a:t>Пример: алгоритм поиска наибольшего элемента в не отсортированном массиве. Нам придётся пройтись по всем </a:t>
            </a:r>
            <a:r>
              <a:rPr lang="ru-RU" sz="2400" dirty="0" err="1" smtClean="0">
                <a:solidFill>
                  <a:srgbClr val="99E9F9"/>
                </a:solidFill>
              </a:rPr>
              <a:t>n</a:t>
            </a:r>
            <a:r>
              <a:rPr lang="ru-RU" sz="2400" dirty="0" smtClean="0">
                <a:solidFill>
                  <a:srgbClr val="99E9F9"/>
                </a:solidFill>
              </a:rPr>
              <a:t> элементам массива, чтобы понять, какой из них максимальный</a:t>
            </a:r>
            <a:r>
              <a:rPr lang="ru-RU" sz="2400" dirty="0" smtClean="0"/>
              <a:t>.</a:t>
            </a:r>
          </a:p>
          <a:p>
            <a:endParaRPr lang="ru-RU" sz="2400" dirty="0" smtClean="0">
              <a:solidFill>
                <a:srgbClr val="99E9F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6928" y="1333732"/>
            <a:ext cx="4195876" cy="460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71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11248</TotalTime>
  <Words>869</Words>
  <Application>Microsoft Office PowerPoint</Application>
  <PresentationFormat>Произвольный</PresentationFormat>
  <Paragraphs>163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Asus</cp:lastModifiedBy>
  <cp:revision>80</cp:revision>
  <dcterms:created xsi:type="dcterms:W3CDTF">2020-03-15T10:58:50Z</dcterms:created>
  <dcterms:modified xsi:type="dcterms:W3CDTF">2020-04-09T02:58:11Z</dcterms:modified>
</cp:coreProperties>
</file>