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3" r:id="rId3"/>
    <p:sldId id="271" r:id="rId4"/>
    <p:sldId id="265" r:id="rId5"/>
    <p:sldId id="266" r:id="rId6"/>
    <p:sldId id="264" r:id="rId7"/>
    <p:sldId id="267" r:id="rId8"/>
    <p:sldId id="272" r:id="rId9"/>
    <p:sldId id="273" r:id="rId10"/>
    <p:sldId id="268" r:id="rId11"/>
    <p:sldId id="275" r:id="rId12"/>
    <p:sldId id="269" r:id="rId13"/>
    <p:sldId id="270" r:id="rId14"/>
    <p:sldId id="278" r:id="rId15"/>
    <p:sldId id="279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92" r:id="rId30"/>
    <p:sldId id="288" r:id="rId31"/>
    <p:sldId id="294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1F3623-1B0E-7155-84AD-C800D56B41B6}" name="D Guryev" initials="DG" userId="bdea9f5b3ac025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187" autoAdjust="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1C08539-88A8-4E31-A415-768F637366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DE3ECD-9A9D-4DA2-8B9C-78735879F6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BC588-48D2-40AB-A718-870B96E26AE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2A4C9B-AF40-4D19-8310-6F1D219A11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12DE75-1D4E-444D-826B-1173FCB3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6A99-171F-435B-A8C3-93228A8F9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113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2DF-09EB-4DBF-965D-4C008360DAD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091E8-13EA-4C27-9469-531781271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91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091E8-13EA-4C27-9469-53178127168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3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091E8-13EA-4C27-9469-53178127168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716" y="6449101"/>
            <a:ext cx="2472271" cy="365125"/>
          </a:xfrm>
          <a:prstGeom prst="rect">
            <a:avLst/>
          </a:prstGeom>
        </p:spPr>
        <p:txBody>
          <a:bodyPr/>
          <a:lstStyle/>
          <a:p>
            <a:fld id="{E74BF824-33D0-405C-855A-4A07F2568134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CB0B6B7-8558-42BE-830D-65820D0AD014}"/>
              </a:ext>
            </a:extLst>
          </p:cNvPr>
          <p:cNvSpPr txBox="1">
            <a:spLocks/>
          </p:cNvSpPr>
          <p:nvPr userDrawn="1"/>
        </p:nvSpPr>
        <p:spPr>
          <a:xfrm>
            <a:off x="190001" y="6459784"/>
            <a:ext cx="534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7D059-7F55-4F15-B517-D56A2ACD405C}" type="slidenum">
              <a:rPr lang="ru-RU" smtClean="0"/>
              <a:pPr/>
              <a:t>‹#›</a:t>
            </a:fld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8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716" y="6449101"/>
            <a:ext cx="2472271" cy="365125"/>
          </a:xfrm>
          <a:prstGeom prst="rect">
            <a:avLst/>
          </a:prstGeom>
        </p:spPr>
        <p:txBody>
          <a:bodyPr/>
          <a:lstStyle/>
          <a:p>
            <a:fld id="{B92562BD-941F-49C8-8C9A-33B7ECD8CA7E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92C8-AFB4-4F72-B888-E88BF11E2C26}"/>
              </a:ext>
            </a:extLst>
          </p:cNvPr>
          <p:cNvSpPr txBox="1">
            <a:spLocks/>
          </p:cNvSpPr>
          <p:nvPr userDrawn="1"/>
        </p:nvSpPr>
        <p:spPr>
          <a:xfrm>
            <a:off x="190001" y="6459784"/>
            <a:ext cx="534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7D059-7F55-4F15-B517-D56A2ACD405C}" type="slidenum">
              <a:rPr lang="ru-RU" smtClean="0"/>
              <a:pPr/>
              <a:t>‹#›</a:t>
            </a:fld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4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716" y="6449101"/>
            <a:ext cx="2472271" cy="365125"/>
          </a:xfrm>
          <a:prstGeom prst="rect">
            <a:avLst/>
          </a:prstGeom>
        </p:spPr>
        <p:txBody>
          <a:bodyPr/>
          <a:lstStyle/>
          <a:p>
            <a:fld id="{A6616FE4-FB39-48A8-8793-88677938F6DD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A2D7670-AECB-4940-BC7D-454AE827B806}"/>
              </a:ext>
            </a:extLst>
          </p:cNvPr>
          <p:cNvSpPr txBox="1">
            <a:spLocks/>
          </p:cNvSpPr>
          <p:nvPr userDrawn="1"/>
        </p:nvSpPr>
        <p:spPr>
          <a:xfrm>
            <a:off x="190001" y="6459784"/>
            <a:ext cx="534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7D059-7F55-4F15-B517-D56A2ACD405C}" type="slidenum">
              <a:rPr lang="ru-RU" smtClean="0"/>
              <a:pPr/>
              <a:t>‹#›</a:t>
            </a:fld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62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3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47013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4F2AD6B-3758-4F82-84DF-D47CEC563E6A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B64E6D6-6021-4B1B-A767-FF26C85EFAC8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4"/>
            <a:ext cx="88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0C7D059-7F55-4F15-B517-D56A2ACD405C}" type="slidenum">
              <a:rPr lang="ru-RU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 algn="l"/>
              <a:t>‹#›</a:t>
            </a:fld>
            <a:r>
              <a:rPr lang="ru-R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ru-RU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33</a:t>
            </a:r>
            <a:endParaRPr lang="ru-R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95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4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487F0A-BF7C-4A4E-862D-68637C6D5550}"/>
              </a:ext>
            </a:extLst>
          </p:cNvPr>
          <p:cNvSpPr txBox="1">
            <a:spLocks/>
          </p:cNvSpPr>
          <p:nvPr userDrawn="1"/>
        </p:nvSpPr>
        <p:spPr>
          <a:xfrm>
            <a:off x="190001" y="6459784"/>
            <a:ext cx="534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7D059-7F55-4F15-B517-D56A2ACD405C}" type="slidenum">
              <a:rPr lang="ru-RU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/>
              <a:t>‹#›</a:t>
            </a:fld>
            <a:r>
              <a:rPr lang="ru-R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1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040055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84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84" y="731520"/>
            <a:ext cx="6492240" cy="5257800"/>
          </a:xfrm>
        </p:spPr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84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68127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5716E09-813F-40FF-9892-7E092FB7DD66}"/>
              </a:ext>
            </a:extLst>
          </p:cNvPr>
          <p:cNvSpPr txBox="1">
            <a:spLocks/>
          </p:cNvSpPr>
          <p:nvPr userDrawn="1"/>
        </p:nvSpPr>
        <p:spPr>
          <a:xfrm>
            <a:off x="457184" y="6459784"/>
            <a:ext cx="975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0C7D059-7F55-4F15-B517-D56A2ACD405C}" type="slidenum">
              <a:rPr lang="ru-RU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 algn="l"/>
              <a:t>‹#›</a:t>
            </a:fld>
            <a:r>
              <a:rPr lang="ru-R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ru-RU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33</a:t>
            </a:r>
            <a:endParaRPr lang="ru-R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4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" y="6449101"/>
            <a:ext cx="2472271" cy="365125"/>
          </a:xfrm>
          <a:prstGeom prst="rect">
            <a:avLst/>
          </a:prstGeom>
        </p:spPr>
        <p:txBody>
          <a:bodyPr/>
          <a:lstStyle/>
          <a:p>
            <a:fld id="{1B48DB78-5703-481D-BA37-AF6B29671951}" type="datetime1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8BCB3D9-C569-487A-9F00-9D14C1FCD197}"/>
              </a:ext>
            </a:extLst>
          </p:cNvPr>
          <p:cNvSpPr txBox="1">
            <a:spLocks/>
          </p:cNvSpPr>
          <p:nvPr userDrawn="1"/>
        </p:nvSpPr>
        <p:spPr>
          <a:xfrm>
            <a:off x="190001" y="6459784"/>
            <a:ext cx="534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7D059-7F55-4F15-B517-D56A2ACD405C}" type="slidenum">
              <a:rPr lang="ru-RU" smtClean="0"/>
              <a:pPr/>
              <a:t>‹#›</a:t>
            </a:fld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83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96480" y="6459785"/>
            <a:ext cx="3798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00625EF-B068-431C-8FB2-B0839C84C68B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4"/>
            <a:ext cx="925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ru-RU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0C7D059-7F55-4F15-B517-D56A2ACD405C}" type="slidenum">
              <a:rPr lang="ru-RU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pPr algn="l"/>
              <a:t>‹#›</a:t>
            </a:fld>
            <a:r>
              <a:rPr lang="ru-R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ru-RU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/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33</a:t>
            </a:r>
            <a:endParaRPr lang="ru-R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79E40-DCB6-49B1-9DA5-C9811233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" y="1039682"/>
            <a:ext cx="12189534" cy="1760981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Convex Optimization:</a:t>
            </a:r>
            <a:br>
              <a:rPr lang="en-US" sz="4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Geometric Programming</a:t>
            </a:r>
            <a:endParaRPr lang="ru-RU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F5ADC-6066-4B0A-8018-BE1FA1A6D74B}"/>
              </a:ext>
            </a:extLst>
          </p:cNvPr>
          <p:cNvSpPr txBox="1"/>
          <p:nvPr/>
        </p:nvSpPr>
        <p:spPr>
          <a:xfrm>
            <a:off x="344032" y="4461307"/>
            <a:ext cx="11669202" cy="9233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Optimization in Machine Learning,</a:t>
            </a:r>
          </a:p>
          <a:p>
            <a:pPr algn="ctr"/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 2022</a:t>
            </a:r>
            <a:endParaRPr lang="ru-RU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D86C7-D6BB-4B70-9362-ECA9646B82C9}"/>
              </a:ext>
            </a:extLst>
          </p:cNvPr>
          <p:cNvSpPr txBox="1"/>
          <p:nvPr/>
        </p:nvSpPr>
        <p:spPr>
          <a:xfrm>
            <a:off x="344032" y="2624708"/>
            <a:ext cx="11669202" cy="17609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course project by</a:t>
            </a:r>
          </a:p>
          <a:p>
            <a:pPr algn="ctr"/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DMITRII GUREV</a:t>
            </a: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M03-201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D80A8B80-0028-460B-8C0E-A8DA4026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Кинетическое моделирование пристеночного слоя плазмы</a:t>
            </a:r>
          </a:p>
        </p:txBody>
      </p:sp>
    </p:spTree>
    <p:extLst>
      <p:ext uri="{BB962C8B-B14F-4D97-AF65-F5344CB8AC3E}">
        <p14:creationId xmlns:p14="http://schemas.microsoft.com/office/powerpoint/2010/main" val="354147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B1F0-C312-4DA3-8290-8C6CEB89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1173594-5569-488F-8D75-BEC352B1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1" y="2550630"/>
            <a:ext cx="3342284" cy="2467119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83EB1A-ED99-440E-9FDC-69FCA5B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8A6E-7FEC-4929-96D1-9C79BA39A981}"/>
              </a:ext>
            </a:extLst>
          </p:cNvPr>
          <p:cNvSpPr txBox="1"/>
          <p:nvPr/>
        </p:nvSpPr>
        <p:spPr>
          <a:xfrm>
            <a:off x="1097280" y="1988977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Component sizing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2BE6-ACF6-4D02-84C2-496AB4BE52C9}"/>
              </a:ext>
            </a:extLst>
          </p:cNvPr>
          <p:cNvSpPr txBox="1"/>
          <p:nvPr/>
        </p:nvSpPr>
        <p:spPr>
          <a:xfrm>
            <a:off x="6642049" y="202741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Aircraft design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262B-7046-46DF-BE28-E067146FDC87}"/>
              </a:ext>
            </a:extLst>
          </p:cNvPr>
          <p:cNvSpPr txBox="1"/>
          <p:nvPr/>
        </p:nvSpPr>
        <p:spPr>
          <a:xfrm>
            <a:off x="1097280" y="5316829"/>
            <a:ext cx="406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Huang, Chia-Hui. "Engineering design by geometric programming." 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Mathematical problems in engineering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 2013 (2013).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968CF-C804-4AFB-902E-5881A47946B5}"/>
              </a:ext>
            </a:extLst>
          </p:cNvPr>
          <p:cNvSpPr txBox="1"/>
          <p:nvPr/>
        </p:nvSpPr>
        <p:spPr>
          <a:xfrm>
            <a:off x="6642048" y="5316829"/>
            <a:ext cx="4452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Hoburg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Warren, and Pieter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Abbeel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"Geometric programming for aircraft design optimization." 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AIAA Journal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 52.11 (2014): 2414-2426.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7EB36C-396B-4CEB-A22F-F8F3BBE5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08" y="3049167"/>
            <a:ext cx="5692225" cy="14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B1F0-C312-4DA3-8290-8C6CEB89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83EB1A-ED99-440E-9FDC-69FCA5B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8A6E-7FEC-4929-96D1-9C79BA39A981}"/>
              </a:ext>
            </a:extLst>
          </p:cNvPr>
          <p:cNvSpPr txBox="1"/>
          <p:nvPr/>
        </p:nvSpPr>
        <p:spPr>
          <a:xfrm>
            <a:off x="1097280" y="1988977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Electronic circuit design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2BE6-ACF6-4D02-84C2-496AB4BE52C9}"/>
              </a:ext>
            </a:extLst>
          </p:cNvPr>
          <p:cNvSpPr txBox="1"/>
          <p:nvPr/>
        </p:nvSpPr>
        <p:spPr>
          <a:xfrm>
            <a:off x="6719133" y="1988977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Optimal control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262B-7046-46DF-BE28-E067146FDC87}"/>
              </a:ext>
            </a:extLst>
          </p:cNvPr>
          <p:cNvSpPr txBox="1"/>
          <p:nvPr/>
        </p:nvSpPr>
        <p:spPr>
          <a:xfrm>
            <a:off x="1097280" y="5316829"/>
            <a:ext cx="406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Boyd, Stephen, Seung Jean Kim, and S. Mohan. "Geometric programming and its applications to EDA problems." 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date tutorial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 (2005).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968CF-C804-4AFB-902E-5881A47946B5}"/>
              </a:ext>
            </a:extLst>
          </p:cNvPr>
          <p:cNvSpPr txBox="1"/>
          <p:nvPr/>
        </p:nvSpPr>
        <p:spPr>
          <a:xfrm>
            <a:off x="6719133" y="5278396"/>
            <a:ext cx="4914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Jefferson, T. R., and C. H. Scott. "Generalized geometric programming applied to problems of optimal control: I. Theory." 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Journal of Optimization Theory and Applications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 26.1 (1978): 117-129.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2AC351-309D-44E1-9995-A99CCF47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" y="2763814"/>
            <a:ext cx="4556000" cy="2323325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998819D-AE0B-4BF2-A688-89A86268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33" y="3303271"/>
            <a:ext cx="4697059" cy="11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0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008B-1E9E-4160-8FA0-39AAE9E7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26A1A-3BE7-4E64-8B78-3B51B7E9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981"/>
            <a:ext cx="7172077" cy="52375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Interior-point methods (e.g. barrier method)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7526D6-A2AD-4C9E-93C4-A4CA125F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6ABBAD1-8AD0-4CB8-A604-373F7F3B90BB}"/>
              </a:ext>
            </a:extLst>
          </p:cNvPr>
          <p:cNvSpPr txBox="1">
            <a:spLocks/>
          </p:cNvSpPr>
          <p:nvPr/>
        </p:nvSpPr>
        <p:spPr>
          <a:xfrm>
            <a:off x="1097280" y="2684357"/>
            <a:ext cx="10058400" cy="33245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Approaching efficiency of linear programming solvers: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1,000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10,000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monomial terms: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few seconds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10,000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100,000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monomial terms: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minute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1,000,000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10,000,000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monomial terms: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hour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order-of-magnitude estimates, on simple PC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1449E-57B7-4795-9F2A-8E1FD2964BCA}"/>
              </a:ext>
            </a:extLst>
          </p:cNvPr>
          <p:cNvSpPr txBox="1"/>
          <p:nvPr/>
        </p:nvSpPr>
        <p:spPr>
          <a:xfrm>
            <a:off x="8126994" y="5561272"/>
            <a:ext cx="406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Boyd, Stephen, Seung Jean Kim, and S. Mohan. "Geometric programming and its applications to EDA problems." 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date tutorial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 (2005).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7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AA769-DB17-48A8-879C-729DA7AA7DB9}"/>
              </a:ext>
            </a:extLst>
          </p:cNvPr>
          <p:cNvSpPr txBox="1">
            <a:spLocks/>
          </p:cNvSpPr>
          <p:nvPr/>
        </p:nvSpPr>
        <p:spPr>
          <a:xfrm>
            <a:off x="2466" y="2548509"/>
            <a:ext cx="12189534" cy="1760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Examples</a:t>
            </a:r>
            <a:endParaRPr lang="ru-RU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9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6BC9A-CABB-4EDC-93C4-4F402EA8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 diagonal scaling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C34C0B-CA5C-40B2-B881-F8A489B8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59D96F-1691-417A-AEF5-175F83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61" y="1969581"/>
            <a:ext cx="1492571" cy="3770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0FD0C7-CC43-4CAF-9786-3FFCB5F4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83" y="2577930"/>
            <a:ext cx="3345474" cy="4614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3BEDAB-2071-4AFA-BFD0-743FD6AA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31" y="3276419"/>
            <a:ext cx="2293852" cy="450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93B09-3CFF-4EBA-A3BC-477A9087E2CA}"/>
              </a:ext>
            </a:extLst>
          </p:cNvPr>
          <p:cNvSpPr txBox="1"/>
          <p:nvPr/>
        </p:nvSpPr>
        <p:spPr>
          <a:xfrm>
            <a:off x="1097281" y="3265933"/>
            <a:ext cx="455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 is a diagonal matrix with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38D85-0F5E-4426-B050-FAB02DDD6064}"/>
              </a:ext>
            </a:extLst>
          </p:cNvPr>
          <p:cNvSpPr txBox="1"/>
          <p:nvPr/>
        </p:nvSpPr>
        <p:spPr>
          <a:xfrm>
            <a:off x="1097280" y="1896486"/>
            <a:ext cx="308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function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8D46C-4931-4845-9254-F2FBAB24F8EA}"/>
              </a:ext>
            </a:extLst>
          </p:cNvPr>
          <p:cNvSpPr txBox="1"/>
          <p:nvPr/>
        </p:nvSpPr>
        <p:spPr>
          <a:xfrm>
            <a:off x="1097280" y="2519100"/>
            <a:ext cx="142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Scaling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E623C23-F994-494F-82A4-C8212B242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07" y="3953878"/>
            <a:ext cx="5180561" cy="234678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258AF0B-D7B7-492F-B360-7A5E6983F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53" y="4012766"/>
            <a:ext cx="1341425" cy="35631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7ADB97-6E70-4490-9FEA-1E0A4FAF9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5703" y="2559896"/>
            <a:ext cx="2278600" cy="4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F3AA3-F689-473D-8FFE-D76E7045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 diagonal scaling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FECCDC-C0C4-4D70-BE6E-2E28FF6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F033E-3EB4-4310-BC74-9376E601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48317"/>
            <a:ext cx="6096002" cy="13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3C3A2-9804-4BCC-83D8-7940B1979DFB}"/>
              </a:ext>
            </a:extLst>
          </p:cNvPr>
          <p:cNvSpPr txBox="1"/>
          <p:nvPr/>
        </p:nvSpPr>
        <p:spPr>
          <a:xfrm>
            <a:off x="1097280" y="2905780"/>
            <a:ext cx="4182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convex form: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108684-F8F8-4B07-8CD0-224E7EC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18" y="4127929"/>
            <a:ext cx="1505782" cy="3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1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0C3F-E5DD-4008-A544-49E3AA59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 diagonal scaling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669789-C36C-40FF-99DC-452EECC1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6CE635-A7E7-4F89-9903-0E73CAC3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98" y="3127618"/>
            <a:ext cx="6591254" cy="2228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0B044-E724-4C9B-A5FD-8AA80D2DC34B}"/>
              </a:ext>
            </a:extLst>
          </p:cNvPr>
          <p:cNvSpPr txBox="1"/>
          <p:nvPr/>
        </p:nvSpPr>
        <p:spPr>
          <a:xfrm>
            <a:off x="4716780" y="232757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Gradient descent: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18CAF-DB3A-46B2-B050-BC1B42E63912}"/>
              </a:ext>
            </a:extLst>
          </p:cNvPr>
          <p:cNvSpPr txBox="1"/>
          <p:nvPr/>
        </p:nvSpPr>
        <p:spPr>
          <a:xfrm>
            <a:off x="4426725" y="3980288"/>
            <a:ext cx="360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Newton’s method: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0C3F-E5DD-4008-A544-49E3AA59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 diagonal scaling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669789-C36C-40FF-99DC-452EECC1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D7197-2565-49EE-9CE4-DDAAC4D48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25" y="2088250"/>
            <a:ext cx="4970790" cy="4020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63A956-92E0-43F0-B618-0108C7AA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81" y="2088250"/>
            <a:ext cx="4986845" cy="40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6F07-8841-4514-A9F6-160A437B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 diagonal scaling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DCCFAD-C4A7-44EA-A1F4-162A6997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91204-05EF-4800-B7F3-925779A8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4" y="2136934"/>
            <a:ext cx="3755793" cy="2060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D9F05-2EAC-473D-9AD1-E4309AB96102}"/>
              </a:ext>
            </a:extLst>
          </p:cNvPr>
          <p:cNvSpPr txBox="1"/>
          <p:nvPr/>
        </p:nvSpPr>
        <p:spPr>
          <a:xfrm>
            <a:off x="1097280" y="2905780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FBF8A-9029-40E1-A439-0D6C3A10A1D4}"/>
              </a:ext>
            </a:extLst>
          </p:cNvPr>
          <p:cNvSpPr txBox="1"/>
          <p:nvPr/>
        </p:nvSpPr>
        <p:spPr>
          <a:xfrm>
            <a:off x="1097280" y="4338766"/>
            <a:ext cx="3992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solution obtained is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0B6062-61C2-4254-A48B-F0EF2A86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858" y="4334914"/>
            <a:ext cx="5342076" cy="4828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60109F-BF54-4BA1-A3DF-91F8556F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002906"/>
            <a:ext cx="5916929" cy="3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2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AFF7F-9506-4DE7-A31D-3C72F478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area of a rectangle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9624C3-B31A-49ED-B8C1-1B5CDA51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333B75-C56F-4022-BEB8-AC5B2D25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16067"/>
            <a:ext cx="3994065" cy="13701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7987D9-32FE-4F6B-B34C-DDC2FB37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60" y="4098680"/>
            <a:ext cx="2701840" cy="734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CA6111-3128-4855-81E6-634578989C5C}"/>
              </a:ext>
            </a:extLst>
          </p:cNvPr>
          <p:cNvSpPr txBox="1"/>
          <p:nvPr/>
        </p:nvSpPr>
        <p:spPr>
          <a:xfrm>
            <a:off x="1097280" y="4204168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solution is well known: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3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9DEB-3BF5-4309-AB46-8C8351F0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DD3A4-764F-46E0-B3EB-50EB07CF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1747"/>
            <a:ext cx="499872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Geometric Programming</a:t>
            </a:r>
          </a:p>
          <a:p>
            <a:r>
              <a:rPr lang="en-US" dirty="0"/>
              <a:t>- Monomials and posynomials</a:t>
            </a:r>
          </a:p>
          <a:p>
            <a:r>
              <a:rPr lang="en-US" dirty="0"/>
              <a:t>- Geometric program</a:t>
            </a:r>
          </a:p>
          <a:p>
            <a:r>
              <a:rPr lang="en-US" dirty="0"/>
              <a:t>- Convex optimization problem</a:t>
            </a:r>
          </a:p>
          <a:p>
            <a:r>
              <a:rPr lang="en-US" dirty="0"/>
              <a:t>- Geometric program in convex form</a:t>
            </a:r>
          </a:p>
          <a:p>
            <a:r>
              <a:rPr lang="en-US" dirty="0"/>
              <a:t>- Applications</a:t>
            </a:r>
          </a:p>
          <a:p>
            <a:r>
              <a:rPr lang="en-US" dirty="0"/>
              <a:t>- Current state of the art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C321B2-FFDA-48D4-B44C-EA9220DE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EEFF7F-81AF-4AF0-B5AC-5173BFBF526B}"/>
              </a:ext>
            </a:extLst>
          </p:cNvPr>
          <p:cNvSpPr txBox="1">
            <a:spLocks/>
          </p:cNvSpPr>
          <p:nvPr/>
        </p:nvSpPr>
        <p:spPr>
          <a:xfrm>
            <a:off x="6645243" y="2231747"/>
            <a:ext cx="40831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Examples</a:t>
            </a:r>
          </a:p>
          <a:p>
            <a:r>
              <a:rPr lang="en-US" dirty="0"/>
              <a:t>- Frobenius norm diagonal scaling</a:t>
            </a:r>
          </a:p>
          <a:p>
            <a:r>
              <a:rPr lang="en-US" dirty="0"/>
              <a:t>- Maximum area of a rectangle</a:t>
            </a:r>
          </a:p>
          <a:p>
            <a:r>
              <a:rPr lang="en-US" dirty="0"/>
              <a:t>- Design of a cantilever beam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615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AFF7F-9506-4DE7-A31D-3C72F478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area of a rectangle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9624C3-B31A-49ED-B8C1-1B5CDA51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11E1CC-32E5-4B36-94B0-842121E5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173858"/>
            <a:ext cx="7147560" cy="142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7E8D4-14C7-4BD1-9A49-07AA389229C2}"/>
              </a:ext>
            </a:extLst>
          </p:cNvPr>
          <p:cNvSpPr txBox="1"/>
          <p:nvPr/>
        </p:nvSpPr>
        <p:spPr>
          <a:xfrm>
            <a:off x="1097280" y="2367582"/>
            <a:ext cx="4182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convex form: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2841EF-921C-4A23-AA6E-E40299F4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0" y="4797628"/>
            <a:ext cx="3128856" cy="4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AFF7F-9506-4DE7-A31D-3C72F478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area of a rectangle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9624C3-B31A-49ED-B8C1-1B5CDA51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9C6AA-67F0-4FB9-A0E6-5A37F6D54F6D}"/>
              </a:ext>
            </a:extLst>
          </p:cNvPr>
          <p:cNvSpPr txBox="1"/>
          <p:nvPr/>
        </p:nvSpPr>
        <p:spPr>
          <a:xfrm>
            <a:off x="1097280" y="2334751"/>
            <a:ext cx="999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the barrier method to eliminate the inequality constraint: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4DB38-9734-4B99-BBC5-6B2C8BFA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3200465"/>
            <a:ext cx="8651240" cy="7960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606409-296E-4AC4-A4B2-6E7C6965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4220879"/>
            <a:ext cx="3716816" cy="1208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540F1F-D48D-4868-9348-7DB1A3C47FCE}"/>
              </a:ext>
            </a:extLst>
          </p:cNvPr>
          <p:cNvSpPr txBox="1"/>
          <p:nvPr/>
        </p:nvSpPr>
        <p:spPr>
          <a:xfrm>
            <a:off x="1097280" y="4563373"/>
            <a:ext cx="305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Indicator function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E8786-45B2-41AE-9AD3-397B2662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area of a rectangle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01818A-4039-4BE8-8872-55606E1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75637-535C-4BB4-B8C0-3585990A97E5}"/>
              </a:ext>
            </a:extLst>
          </p:cNvPr>
          <p:cNvSpPr txBox="1"/>
          <p:nvPr/>
        </p:nvSpPr>
        <p:spPr>
          <a:xfrm>
            <a:off x="1097280" y="2275779"/>
            <a:ext cx="4832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Logarithmic barrier is a differentiable approximation of the indicator function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3A14C7-D62A-4835-AF05-EC83BD27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65" y="2183342"/>
            <a:ext cx="4523715" cy="37552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F3805A-8B36-4BFF-9143-0D03ED444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35645"/>
            <a:ext cx="3035257" cy="7625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A9B6F5-226A-4DDC-B1FD-7B17D20D6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61973"/>
            <a:ext cx="3078614" cy="5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2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B5BF4-CAD3-4A3F-A6A3-B4E0B93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area of a rectangle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FF3ACA-D234-46AA-AE4A-F838546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A3A901-A98C-446A-A4FF-6B1FF42F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3133"/>
            <a:ext cx="9041394" cy="827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A7A9B-5DFF-465B-A257-639B2E0F7C1D}"/>
              </a:ext>
            </a:extLst>
          </p:cNvPr>
          <p:cNvSpPr txBox="1"/>
          <p:nvPr/>
        </p:nvSpPr>
        <p:spPr>
          <a:xfrm>
            <a:off x="1097280" y="2619073"/>
            <a:ext cx="593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Now the objective is to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CD63-30E2-445F-B110-4BFCB14365DD}"/>
              </a:ext>
            </a:extLst>
          </p:cNvPr>
          <p:cNvSpPr txBox="1"/>
          <p:nvPr/>
        </p:nvSpPr>
        <p:spPr>
          <a:xfrm>
            <a:off x="1097280" y="4531632"/>
            <a:ext cx="864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(merely an approximation of the original problem)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82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7D5E-614F-42A6-811F-1B5DE25F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area of a rectangle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675430-5183-4B7F-919F-FDF19007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Solve a sequence of problems, increasing the parameter t (and therefore the accuracy of the approximation) at each step.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C8F9FA-A1D2-4EB4-8DA3-4B3398F8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66" y="0"/>
            <a:ext cx="6562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F7F6-6B53-4D27-95B9-15171A3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cantilever beam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F0FFC-E9DF-4A53-A8E8-6E0FDEFB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27087-19A8-4B7A-B6CE-EECB7F2C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32" y="2178324"/>
            <a:ext cx="6176448" cy="226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7ABFA-FB07-4BD8-8C18-98F5878F32C7}"/>
              </a:ext>
            </a:extLst>
          </p:cNvPr>
          <p:cNvSpPr txBox="1"/>
          <p:nvPr/>
        </p:nvSpPr>
        <p:spPr>
          <a:xfrm>
            <a:off x="1097280" y="2619289"/>
            <a:ext cx="3881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segments of a unit length, width </a:t>
            </a:r>
            <a:r>
              <a:rPr lang="en-US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height </a:t>
            </a:r>
            <a:r>
              <a:rPr lang="en-US" sz="28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ru-RU" sz="2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EFC72-A43A-4361-9CC3-D216D8996B5F}"/>
              </a:ext>
            </a:extLst>
          </p:cNvPr>
          <p:cNvSpPr txBox="1"/>
          <p:nvPr/>
        </p:nvSpPr>
        <p:spPr>
          <a:xfrm>
            <a:off x="1097280" y="4687036"/>
            <a:ext cx="388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Minimize the volume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E4E171-4635-4B80-9B87-3CD89EA1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9" y="4717722"/>
            <a:ext cx="3162300" cy="4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F7F6-6B53-4D27-95B9-15171A3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cantilever beam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F0FFC-E9DF-4A53-A8E8-6E0FDEFB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26727C-3CD3-4AC4-BBCB-10522A95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22799"/>
            <a:ext cx="9026305" cy="434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77235-4CFE-43EB-9391-717FA04B542F}"/>
              </a:ext>
            </a:extLst>
          </p:cNvPr>
          <p:cNvSpPr txBox="1"/>
          <p:nvPr/>
        </p:nvSpPr>
        <p:spPr>
          <a:xfrm>
            <a:off x="1097280" y="2258312"/>
            <a:ext cx="388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Constraints: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415941-AED0-459E-80D7-5950CA93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10741"/>
            <a:ext cx="4383405" cy="9275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A22179-4213-462F-8034-4885E327157A}"/>
              </a:ext>
            </a:extLst>
          </p:cNvPr>
          <p:cNvSpPr txBox="1"/>
          <p:nvPr/>
        </p:nvSpPr>
        <p:spPr>
          <a:xfrm>
            <a:off x="6096000" y="3912913"/>
            <a:ext cx="388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maximum stress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7378A5-E369-464A-84DB-8BACF97CC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91585"/>
            <a:ext cx="1762332" cy="506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7CD5A8-70A1-4A39-B202-AD2E399C54AF}"/>
              </a:ext>
            </a:extLst>
          </p:cNvPr>
          <p:cNvSpPr txBox="1"/>
          <p:nvPr/>
        </p:nvSpPr>
        <p:spPr>
          <a:xfrm>
            <a:off x="3669456" y="4892393"/>
            <a:ext cx="545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maximum vertical deflection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4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F7F6-6B53-4D27-95B9-15171A3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cantilever beam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F0FFC-E9DF-4A53-A8E8-6E0FDEFB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11E230-D616-4634-82E4-5170B3D5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1" y="2877554"/>
            <a:ext cx="4998720" cy="9361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D7DEA2-A51E-481F-88E9-420CD5DCC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61" y="4085057"/>
            <a:ext cx="6004301" cy="9325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88981B-D915-43D8-8E58-E3E9E1631F1E}"/>
              </a:ext>
            </a:extLst>
          </p:cNvPr>
          <p:cNvSpPr txBox="1"/>
          <p:nvPr/>
        </p:nvSpPr>
        <p:spPr>
          <a:xfrm>
            <a:off x="1097280" y="2179852"/>
            <a:ext cx="631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deflection can be found recursively 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F4C0A-EDF5-46A6-AC5A-249B1E21D4E7}"/>
              </a:ext>
            </a:extLst>
          </p:cNvPr>
          <p:cNvSpPr txBox="1"/>
          <p:nvPr/>
        </p:nvSpPr>
        <p:spPr>
          <a:xfrm>
            <a:off x="7848331" y="3157397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slope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86BF9-B0A0-45D6-AA92-CD3E6FE63D7E}"/>
              </a:ext>
            </a:extLst>
          </p:cNvPr>
          <p:cNvSpPr txBox="1"/>
          <p:nvPr/>
        </p:nvSpPr>
        <p:spPr>
          <a:xfrm>
            <a:off x="7886431" y="4289744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deflection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3DCAFA-4E20-4595-812A-42D8327CC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61" y="5288959"/>
            <a:ext cx="3399910" cy="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F7F6-6B53-4D27-95B9-15171A3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cantilever beam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F0FFC-E9DF-4A53-A8E8-6E0FDEFB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6E4504-4C43-49C5-8ACA-40DA0C77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05" y="1949979"/>
            <a:ext cx="8652919" cy="26502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8E744F-067A-4DF4-B601-D003055EF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98" y="4667325"/>
            <a:ext cx="6027797" cy="8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377A11-9FBD-4362-9342-F50205C7A163}"/>
              </a:ext>
            </a:extLst>
          </p:cNvPr>
          <p:cNvSpPr txBox="1"/>
          <p:nvPr/>
        </p:nvSpPr>
        <p:spPr>
          <a:xfrm>
            <a:off x="1097280" y="4810286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 3-segment beam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E7F67-2629-4D39-BDE1-6075E34DCD1C}"/>
              </a:ext>
            </a:extLst>
          </p:cNvPr>
          <p:cNvSpPr txBox="1"/>
          <p:nvPr/>
        </p:nvSpPr>
        <p:spPr>
          <a:xfrm>
            <a:off x="1097280" y="5619428"/>
            <a:ext cx="971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convex form can be derived analogously to the previous examples 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6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F7F6-6B53-4D27-95B9-15171A3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cantilever beam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F0FFC-E9DF-4A53-A8E8-6E0FDEFB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77A11-9FBD-4362-9342-F50205C7A163}"/>
              </a:ext>
            </a:extLst>
          </p:cNvPr>
          <p:cNvSpPr txBox="1"/>
          <p:nvPr/>
        </p:nvSpPr>
        <p:spPr>
          <a:xfrm>
            <a:off x="1097280" y="2175727"/>
            <a:ext cx="149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Suppose</a:t>
            </a:r>
            <a:endParaRPr lang="ru-RU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79DA15-D2FD-4D7E-80C2-D69FA6EB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224290"/>
            <a:ext cx="1044763" cy="3836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1A9B21-CAAD-4C4A-AC70-589DC1E5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698947"/>
            <a:ext cx="4263817" cy="10145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3843978-411B-458F-BF94-F168AC5A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04445"/>
            <a:ext cx="2718923" cy="1956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C05534-A184-44BD-8781-686163453A2B}"/>
              </a:ext>
            </a:extLst>
          </p:cNvPr>
          <p:cNvSpPr txBox="1"/>
          <p:nvPr/>
        </p:nvSpPr>
        <p:spPr>
          <a:xfrm>
            <a:off x="6096000" y="4782681"/>
            <a:ext cx="193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(steel)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84D7B-2D6B-4374-8DC6-A88251E96030}"/>
              </a:ext>
            </a:extLst>
          </p:cNvPr>
          <p:cNvSpPr txBox="1"/>
          <p:nvPr/>
        </p:nvSpPr>
        <p:spPr>
          <a:xfrm>
            <a:off x="6096000" y="4259461"/>
            <a:ext cx="193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(steel)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AA769-DB17-48A8-879C-729DA7AA7DB9}"/>
              </a:ext>
            </a:extLst>
          </p:cNvPr>
          <p:cNvSpPr txBox="1">
            <a:spLocks/>
          </p:cNvSpPr>
          <p:nvPr/>
        </p:nvSpPr>
        <p:spPr>
          <a:xfrm>
            <a:off x="2466" y="2548509"/>
            <a:ext cx="12189534" cy="1760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Geometric</a:t>
            </a:r>
          </a:p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Programming</a:t>
            </a:r>
            <a:endParaRPr lang="ru-RU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7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9F84-277B-49B8-9E85-DD3D37BA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84" y="1267459"/>
            <a:ext cx="3200400" cy="2286000"/>
          </a:xfrm>
        </p:spPr>
        <p:txBody>
          <a:bodyPr/>
          <a:lstStyle/>
          <a:p>
            <a:r>
              <a:rPr lang="en-US" dirty="0"/>
              <a:t>Design of a cantilever beam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D639ED6-B1B0-45D0-9399-F169EADE9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05" y="805758"/>
            <a:ext cx="7011111" cy="498845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C3FB2F-0ACB-4EA6-B7FD-60F932D3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84" y="3599180"/>
            <a:ext cx="2654316" cy="1671320"/>
          </a:xfrm>
        </p:spPr>
        <p:txBody>
          <a:bodyPr>
            <a:normAutofit/>
          </a:bodyPr>
          <a:lstStyle/>
          <a:p>
            <a:r>
              <a:rPr lang="en-US" sz="2400" dirty="0"/>
              <a:t>The optimal volume is 0.22 m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D9654-1064-4AB3-A13E-A8F817302773}"/>
              </a:ext>
            </a:extLst>
          </p:cNvPr>
          <p:cNvSpPr txBox="1"/>
          <p:nvPr/>
        </p:nvSpPr>
        <p:spPr>
          <a:xfrm>
            <a:off x="2733024" y="3879158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endParaRPr lang="ru-RU" sz="14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2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AA769-DB17-48A8-879C-729DA7AA7DB9}"/>
              </a:ext>
            </a:extLst>
          </p:cNvPr>
          <p:cNvSpPr txBox="1">
            <a:spLocks/>
          </p:cNvSpPr>
          <p:nvPr/>
        </p:nvSpPr>
        <p:spPr>
          <a:xfrm>
            <a:off x="2466" y="2548509"/>
            <a:ext cx="12189534" cy="1760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Conclusions</a:t>
            </a:r>
            <a:endParaRPr lang="ru-RU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8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8B9BD-BC2E-4973-92F4-97F81B89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09488-6813-499C-A464-F8E85997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0559"/>
            <a:ext cx="10058400" cy="3135207"/>
          </a:xfrm>
        </p:spPr>
        <p:txBody>
          <a:bodyPr>
            <a:normAutofit/>
          </a:bodyPr>
          <a:lstStyle/>
          <a:p>
            <a:r>
              <a:rPr lang="en-US" sz="2800" dirty="0"/>
              <a:t>Geometric programming</a:t>
            </a:r>
          </a:p>
          <a:p>
            <a:r>
              <a:rPr lang="en-US" sz="2800" dirty="0"/>
              <a:t>- comes up in a variety of contexts</a:t>
            </a:r>
          </a:p>
          <a:p>
            <a:r>
              <a:rPr lang="en-US" sz="2800" dirty="0"/>
              <a:t>- can be transformed to convex problems by a change of variables and a transformation of the objective and constraint functions</a:t>
            </a:r>
          </a:p>
          <a:p>
            <a:r>
              <a:rPr lang="en-US" sz="2800" dirty="0"/>
              <a:t>- admits fast, reliable solution of large-scale problems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820F05-416D-4ADD-8F4C-B81A8228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32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8B9BD-BC2E-4973-92F4-97F81B89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09488-6813-499C-A464-F8E85997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3169"/>
            <a:ext cx="10058400" cy="3135207"/>
          </a:xfrm>
        </p:spPr>
        <p:txBody>
          <a:bodyPr>
            <a:normAutofit/>
          </a:bodyPr>
          <a:lstStyle/>
          <a:p>
            <a:r>
              <a:rPr lang="en-US" sz="2800" dirty="0"/>
              <a:t>Using Newton’s method with the barrier method for eliminating inequality constraints, the following illustrative problems have been solved:</a:t>
            </a:r>
          </a:p>
          <a:p>
            <a:r>
              <a:rPr lang="en-US" sz="2800" dirty="0"/>
              <a:t>- Frobenius norm diagonal scaling</a:t>
            </a:r>
          </a:p>
          <a:p>
            <a:r>
              <a:rPr lang="en-US" sz="2800" dirty="0"/>
              <a:t>- Maximum area of a rectangle</a:t>
            </a:r>
          </a:p>
          <a:p>
            <a:r>
              <a:rPr lang="en-US" sz="2800" dirty="0"/>
              <a:t>- Design of a cantilever beam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820F05-416D-4ADD-8F4C-B81A8228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275FB-BFF5-4DC5-AE28-70FCA159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Monomials and posynomials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87A1A-6621-4578-B381-8843D54A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87966"/>
            <a:ext cx="2291721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Monomial:</a:t>
            </a:r>
            <a:r>
              <a:rPr 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Posynomial: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DEF485-C93F-4EB2-84C0-36C786C6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Convex optimization: Geometric Programming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BD9005-09F0-4864-8329-C7FCF915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001" y="3534057"/>
            <a:ext cx="3761768" cy="806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42E2D-46CF-43CB-A4C8-20761AFF33DD}"/>
              </a:ext>
            </a:extLst>
          </p:cNvPr>
          <p:cNvSpPr txBox="1"/>
          <p:nvPr/>
        </p:nvSpPr>
        <p:spPr>
          <a:xfrm>
            <a:off x="7296480" y="3675779"/>
            <a:ext cx="258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</a:t>
            </a:r>
            <a:r>
              <a:rPr lang="en-US" sz="28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&gt; 0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06C557-92AF-4156-B772-FE69DE1E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176" y="4340722"/>
            <a:ext cx="4550546" cy="1276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7E1DB-DEC6-4831-9308-3313F9CA34C0}"/>
              </a:ext>
            </a:extLst>
          </p:cNvPr>
          <p:cNvSpPr txBox="1"/>
          <p:nvPr/>
        </p:nvSpPr>
        <p:spPr>
          <a:xfrm>
            <a:off x="8312422" y="4717910"/>
            <a:ext cx="258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</a:t>
            </a:r>
            <a:r>
              <a:rPr lang="en-US" sz="28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  <a:r>
              <a:rPr lang="en-US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&gt; 0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65D3DE-B427-4612-A34D-FA89062F8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84" y="2560403"/>
            <a:ext cx="1963551" cy="47863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06357E4-DF1B-4609-9FE8-508D8B446DB8}"/>
              </a:ext>
            </a:extLst>
          </p:cNvPr>
          <p:cNvSpPr/>
          <p:nvPr/>
        </p:nvSpPr>
        <p:spPr>
          <a:xfrm>
            <a:off x="6964680" y="3924300"/>
            <a:ext cx="11430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5A306B-B040-4A57-B089-8BA64237C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599" y="2560403"/>
            <a:ext cx="811352" cy="4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E93D1-A13D-4F08-AE88-B18CAAAC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program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4990EC-43D3-45F6-A516-132612F4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1634C-2900-4324-AEB5-D2336312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31442"/>
            <a:ext cx="6199200" cy="1595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BB0C38-BC8B-44EF-B33D-801B8DC90764}"/>
              </a:ext>
            </a:extLst>
          </p:cNvPr>
          <p:cNvSpPr txBox="1"/>
          <p:nvPr/>
        </p:nvSpPr>
        <p:spPr>
          <a:xfrm>
            <a:off x="1097280" y="4470659"/>
            <a:ext cx="1057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            are posynomials and              are monomials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68A452-E946-4080-9145-4D8CF198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08" y="4527582"/>
            <a:ext cx="1373992" cy="4004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AC84DF-0544-4249-B516-35394AC60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25" y="4527582"/>
            <a:ext cx="1375224" cy="4004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C2F31B-55C4-4793-B8BC-AE2879712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896" y="5120640"/>
            <a:ext cx="4331447" cy="4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26554-278D-41AD-AD2D-683787A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optimization 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4385C-B955-4520-BDD4-CD42662E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614B7E-1AE9-48A0-BD9F-D242F7C8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A59E58-9FBE-44B2-8D34-36BD7A52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2758"/>
            <a:ext cx="6081395" cy="167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4330A-2F95-4AFD-8D79-C7865EE92B6C}"/>
              </a:ext>
            </a:extLst>
          </p:cNvPr>
          <p:cNvSpPr txBox="1"/>
          <p:nvPr/>
        </p:nvSpPr>
        <p:spPr>
          <a:xfrm>
            <a:off x="1097280" y="4658881"/>
            <a:ext cx="684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            are convex functions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</a:t>
            </a:r>
            <a:endParaRPr lang="ru-RU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DD1188-180D-4AFF-874B-6DEB2AA7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08" y="4715804"/>
            <a:ext cx="1373992" cy="4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92D67-41B4-48AA-9E67-830ECCF3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program in convex 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3501C-0371-4265-99F6-032F11FA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5568"/>
            <a:ext cx="3836859" cy="5624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Change of variables: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949A68-3909-4532-BD3A-1FD9DAD1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FEE9FE-3A11-44DD-9CCC-15EF0AB3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28" y="2342237"/>
            <a:ext cx="1615194" cy="38457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30EB10B-00DA-49E6-BD5E-6FB3B6C00B57}"/>
              </a:ext>
            </a:extLst>
          </p:cNvPr>
          <p:cNvSpPr txBox="1">
            <a:spLocks/>
          </p:cNvSpPr>
          <p:nvPr/>
        </p:nvSpPr>
        <p:spPr>
          <a:xfrm>
            <a:off x="1097280" y="3331684"/>
            <a:ext cx="22917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Monomial:   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Posynomial: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DFACF4-8CEE-40DB-BA95-E603CBEA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2" y="3331684"/>
            <a:ext cx="4934139" cy="10065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43A7A8-C763-4AE1-A8A4-5C558B6C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490" y="3978387"/>
            <a:ext cx="1283030" cy="3598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4214B4-7C17-44FB-A5E9-5BEF633A4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062" y="4638816"/>
            <a:ext cx="2757090" cy="11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275D2-22C2-48D8-BDF1-C4FE61A9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program in convex form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720F8-37D5-4EF0-93FA-AE522D7C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F1898-EB49-4302-B050-FE6FC006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3188"/>
            <a:ext cx="7909214" cy="35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BD2F77-E0D4-44CA-931F-63AAB017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9814"/>
            <a:ext cx="10383520" cy="345136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275D2-22C2-48D8-BDF1-C4FE61A9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program in convex form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720F8-37D5-4EF0-93FA-AE522D7C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Convex optimization: Geometric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7988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Другая 1">
      <a:majorFont>
        <a:latin typeface="Bahnschrift SemiLight"/>
        <a:ea typeface=""/>
        <a:cs typeface=""/>
      </a:majorFont>
      <a:minorFont>
        <a:latin typeface="Bahnschrift Light"/>
        <a:ea typeface=""/>
        <a:cs typeface="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3275</TotalTime>
  <Words>787</Words>
  <Application>Microsoft Office PowerPoint</Application>
  <PresentationFormat>Широкоэкранный</PresentationFormat>
  <Paragraphs>148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Bahnschrift Light</vt:lpstr>
      <vt:lpstr>Bahnschrift SemiLight</vt:lpstr>
      <vt:lpstr>Calibri</vt:lpstr>
      <vt:lpstr>CMU Serif</vt:lpstr>
      <vt:lpstr>Ретро</vt:lpstr>
      <vt:lpstr>Convex Optimization: Geometric Programming</vt:lpstr>
      <vt:lpstr>Table of contents</vt:lpstr>
      <vt:lpstr>Презентация PowerPoint</vt:lpstr>
      <vt:lpstr>Monomials and posynomials</vt:lpstr>
      <vt:lpstr>Geometric program</vt:lpstr>
      <vt:lpstr>Convex optimization problem</vt:lpstr>
      <vt:lpstr>Geometric program in convex form</vt:lpstr>
      <vt:lpstr>Geometric program in convex form</vt:lpstr>
      <vt:lpstr>Geometric program in convex form</vt:lpstr>
      <vt:lpstr>Applications</vt:lpstr>
      <vt:lpstr>Applications</vt:lpstr>
      <vt:lpstr>Current state of the art</vt:lpstr>
      <vt:lpstr>Презентация PowerPoint</vt:lpstr>
      <vt:lpstr>Frobenius norm diagonal scaling</vt:lpstr>
      <vt:lpstr>Frobenius norm diagonal scaling</vt:lpstr>
      <vt:lpstr>Frobenius norm diagonal scaling</vt:lpstr>
      <vt:lpstr>Frobenius norm diagonal scaling</vt:lpstr>
      <vt:lpstr>Frobenius norm diagonal scaling</vt:lpstr>
      <vt:lpstr>Maximum area of a rectangle</vt:lpstr>
      <vt:lpstr>Maximum area of a rectangle</vt:lpstr>
      <vt:lpstr>Maximum area of a rectangle</vt:lpstr>
      <vt:lpstr>Maximum area of a rectangle</vt:lpstr>
      <vt:lpstr>Maximum area of a rectangle</vt:lpstr>
      <vt:lpstr>Maximum area of a rectangle</vt:lpstr>
      <vt:lpstr>Design of a cantilever beam</vt:lpstr>
      <vt:lpstr>Design of a cantilever beam</vt:lpstr>
      <vt:lpstr>Design of a cantilever beam</vt:lpstr>
      <vt:lpstr>Design of a cantilever beam</vt:lpstr>
      <vt:lpstr>Design of a cantilever beam</vt:lpstr>
      <vt:lpstr>Design of a cantilever beam</vt:lpstr>
      <vt:lpstr>Презентация PowerPoint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Кинетическое моделирование пристеночного слоя плазмы в холловском двигателе в одномерной постановке</dc:title>
  <dc:creator>D Guryev</dc:creator>
  <cp:lastModifiedBy>D Guryev</cp:lastModifiedBy>
  <cp:revision>35</cp:revision>
  <dcterms:created xsi:type="dcterms:W3CDTF">2022-06-07T19:11:42Z</dcterms:created>
  <dcterms:modified xsi:type="dcterms:W3CDTF">2023-01-22T19:47:45Z</dcterms:modified>
</cp:coreProperties>
</file>