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Montserrat Medium"/>
      <p:regular r:id="rId26"/>
      <p:bold r:id="rId27"/>
      <p:italic r:id="rId28"/>
      <p:boldItalic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3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MontserratMedium-italic.fntdata"/><Relationship Id="rId27" Type="http://schemas.openxmlformats.org/officeDocument/2006/relationships/font" Target="fonts/Montserrat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ace415e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bace415e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bace415e5b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bace415e5b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bace415e5b_0_7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2bace415e5b_0_7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ace415e5b_0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bace415e5b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ace415e5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ace415e5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ace415e5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bace415e5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ace415e5b_0_2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2bace415e5b_0_2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ace415e5b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bace415e5b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ace415e5b_0_4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bace415e5b_0_4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2bace415e5b_0_4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ace415e5b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bace415e5b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bace415e5b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bace415e5b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bace415e5b_0_6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2bace415e5b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2589213" y="2438400"/>
            <a:ext cx="8915400" cy="272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b="0"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2589213" y="5181600"/>
            <a:ext cx="89154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None/>
              <a:defRPr>
                <a:solidFill>
                  <a:srgbClr val="595959"/>
                </a:solidFill>
              </a:defRPr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31812" y="4983087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jp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18.png"/><Relationship Id="rId7" Type="http://schemas.openxmlformats.org/officeDocument/2006/relationships/image" Target="../media/image15.png"/><Relationship Id="rId8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s.sber.ru/docs/ru/gigachat/models#model-dlya-vektornogo-predstavleniya-teksta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6"/>
          <p:cNvPicPr preferRelativeResize="0"/>
          <p:nvPr/>
        </p:nvPicPr>
        <p:blipFill rotWithShape="1">
          <a:blip r:embed="rId3">
            <a:alphaModFix/>
          </a:blip>
          <a:srcRect b="1667" l="8824" r="8857" t="7199"/>
          <a:stretch/>
        </p:blipFill>
        <p:spPr>
          <a:xfrm>
            <a:off x="7727993" y="1213600"/>
            <a:ext cx="3862830" cy="253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9629212" y="1792438"/>
            <a:ext cx="2539750" cy="138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9424486" y="1580539"/>
            <a:ext cx="2532577" cy="179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549897" y="374950"/>
            <a:ext cx="104184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ФИО </a:t>
            </a: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Студента</a:t>
            </a: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:  Леонтьев Дмитрий Евгеньевич</a:t>
            </a: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5" name="Google Shape;105;p16"/>
          <p:cNvCxnSpPr/>
          <p:nvPr/>
        </p:nvCxnSpPr>
        <p:spPr>
          <a:xfrm rot="10800000">
            <a:off x="601800" y="945800"/>
            <a:ext cx="10988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6"/>
          <p:cNvSpPr txBox="1"/>
          <p:nvPr>
            <p:ph type="ctrTitle"/>
          </p:nvPr>
        </p:nvSpPr>
        <p:spPr>
          <a:xfrm>
            <a:off x="507475" y="3918500"/>
            <a:ext cx="11340600" cy="13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ru-RU">
                <a:solidFill>
                  <a:srgbClr val="161A23"/>
                </a:solidFill>
                <a:latin typeface="Montserrat"/>
                <a:ea typeface="Montserrat"/>
                <a:cs typeface="Montserrat"/>
                <a:sym typeface="Montserrat"/>
              </a:rPr>
              <a:t>Тема дипломного проекта:  </a:t>
            </a:r>
            <a:endParaRPr b="1">
              <a:solidFill>
                <a:srgbClr val="161A2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ru-RU">
                <a:solidFill>
                  <a:srgbClr val="161A23"/>
                </a:solidFill>
                <a:latin typeface="Montserrat"/>
                <a:ea typeface="Montserrat"/>
                <a:cs typeface="Montserrat"/>
                <a:sym typeface="Montserrat"/>
              </a:rPr>
              <a:t>Предоставление ответов на вопросы пользователя касательно метрологии, проверок и др. на основе общедоступной нормативно-правовой базы(Разработка нейро-консультанта на основе GigaChat от </a:t>
            </a:r>
            <a:endParaRPr b="1">
              <a:solidFill>
                <a:srgbClr val="161A2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ru-RU">
                <a:solidFill>
                  <a:srgbClr val="161A23"/>
                </a:solidFill>
                <a:latin typeface="Montserrat"/>
                <a:ea typeface="Montserrat"/>
                <a:cs typeface="Montserrat"/>
                <a:sym typeface="Montserrat"/>
              </a:rPr>
              <a:t>Сбербанка и интеграция его в Телеграмм бот).</a:t>
            </a:r>
            <a:endParaRPr b="1">
              <a:solidFill>
                <a:srgbClr val="161A2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1">
              <a:solidFill>
                <a:srgbClr val="161A2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ru-RU">
                <a:solidFill>
                  <a:srgbClr val="161A23"/>
                </a:solidFill>
                <a:latin typeface="Montserrat"/>
                <a:ea typeface="Montserrat"/>
                <a:cs typeface="Montserrat"/>
                <a:sym typeface="Montserrat"/>
              </a:rPr>
              <a:t>Старт обучения на курсе Chat GPT Professional‎:  25 августа 2023 г.</a:t>
            </a:r>
            <a:endParaRPr b="1">
              <a:solidFill>
                <a:srgbClr val="161A2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1" sz="1200">
              <a:solidFill>
                <a:srgbClr val="161A2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7" name="Google Shape;107;p16"/>
          <p:cNvGrpSpPr/>
          <p:nvPr/>
        </p:nvGrpSpPr>
        <p:grpSpPr>
          <a:xfrm>
            <a:off x="11100545" y="440206"/>
            <a:ext cx="490242" cy="238025"/>
            <a:chOff x="291051" y="6104250"/>
            <a:chExt cx="752250" cy="365350"/>
          </a:xfrm>
        </p:grpSpPr>
        <p:pic>
          <p:nvPicPr>
            <p:cNvPr id="108" name="Google Shape;108;p16"/>
            <p:cNvPicPr preferRelativeResize="0"/>
            <p:nvPr/>
          </p:nvPicPr>
          <p:blipFill rotWithShape="1">
            <a:blip r:embed="rId6">
              <a:alphaModFix/>
            </a:blip>
            <a:srcRect b="0" l="0" r="80985" t="0"/>
            <a:stretch/>
          </p:blipFill>
          <p:spPr>
            <a:xfrm>
              <a:off x="291051" y="6104250"/>
              <a:ext cx="527275" cy="365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/>
            <p:cNvPicPr preferRelativeResize="0"/>
            <p:nvPr/>
          </p:nvPicPr>
          <p:blipFill rotWithShape="1">
            <a:blip r:embed="rId6">
              <a:alphaModFix/>
            </a:blip>
            <a:srcRect b="0" l="22416" r="69470" t="0"/>
            <a:stretch/>
          </p:blipFill>
          <p:spPr>
            <a:xfrm>
              <a:off x="818325" y="6104250"/>
              <a:ext cx="224977" cy="3653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0" name="Google Shape;110;p16"/>
          <p:cNvPicPr preferRelativeResize="0"/>
          <p:nvPr/>
        </p:nvPicPr>
        <p:blipFill rotWithShape="1">
          <a:blip r:embed="rId7">
            <a:alphaModFix/>
          </a:blip>
          <a:srcRect b="0" l="59496" r="0" t="0"/>
          <a:stretch/>
        </p:blipFill>
        <p:spPr>
          <a:xfrm rot="-5400000">
            <a:off x="9864450" y="2102377"/>
            <a:ext cx="2457299" cy="8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5304149" y="6085550"/>
            <a:ext cx="64116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                              </a:t>
            </a: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ФИО руководителя проекта: Некрасова Татьяна</a:t>
            </a: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" name="Google Shape;112;p16"/>
          <p:cNvCxnSpPr/>
          <p:nvPr/>
        </p:nvCxnSpPr>
        <p:spPr>
          <a:xfrm rot="10800000">
            <a:off x="601800" y="5981375"/>
            <a:ext cx="10988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6"/>
          <p:cNvSpPr txBox="1"/>
          <p:nvPr/>
        </p:nvSpPr>
        <p:spPr>
          <a:xfrm>
            <a:off x="549900" y="6085550"/>
            <a:ext cx="37773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Дата защиты:        ноября 2024 г.</a:t>
            </a: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947050"/>
            <a:ext cx="7575601" cy="28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/>
        </p:nvSpPr>
        <p:spPr>
          <a:xfrm>
            <a:off x="8126725" y="6370075"/>
            <a:ext cx="38196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УНИВЕРСИТЕТ ИСКУССТВЕННОГО ИНТЕЛЛЕКТА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13" name="Google Shape;213;p25"/>
          <p:cNvCxnSpPr/>
          <p:nvPr/>
        </p:nvCxnSpPr>
        <p:spPr>
          <a:xfrm rot="10800000">
            <a:off x="-25550" y="6550300"/>
            <a:ext cx="8962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5"/>
          <p:cNvCxnSpPr/>
          <p:nvPr/>
        </p:nvCxnSpPr>
        <p:spPr>
          <a:xfrm>
            <a:off x="922525" y="12750"/>
            <a:ext cx="0" cy="686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25"/>
          <p:cNvSpPr txBox="1"/>
          <p:nvPr>
            <p:ph idx="4294967295" type="title"/>
          </p:nvPr>
        </p:nvSpPr>
        <p:spPr>
          <a:xfrm>
            <a:off x="1048950" y="59225"/>
            <a:ext cx="10933800" cy="556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Calibri"/>
              <a:buNone/>
            </a:pPr>
            <a:r>
              <a:rPr b="1" lang="ru-RU" sz="1200">
                <a:latin typeface="Montserrat"/>
                <a:ea typeface="Montserrat"/>
                <a:cs typeface="Montserrat"/>
                <a:sym typeface="Montserrat"/>
              </a:rPr>
              <a:t>Тестируем консультанта на </a:t>
            </a:r>
            <a:r>
              <a:rPr b="1" lang="ru-RU" sz="1200">
                <a:solidFill>
                  <a:srgbClr val="2064FB"/>
                </a:solidFill>
                <a:latin typeface="Montserrat"/>
                <a:ea typeface="Montserrat"/>
                <a:cs typeface="Montserrat"/>
                <a:sym typeface="Montserrat"/>
              </a:rPr>
              <a:t>20 тестовых вопросах в Телеграмм</a:t>
            </a:r>
            <a:r>
              <a:rPr b="1" lang="ru-RU" sz="1200">
                <a:latin typeface="Montserrat"/>
                <a:ea typeface="Montserrat"/>
                <a:cs typeface="Montserrat"/>
                <a:sym typeface="Montserrat"/>
              </a:rPr>
              <a:t> и получаем релевантные ответы относительно прошлых этапов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Calibri"/>
              <a:buNone/>
            </a:pPr>
            <a:r>
              <a:rPr b="1" lang="ru-RU" sz="1200">
                <a:latin typeface="Montserrat"/>
                <a:ea typeface="Montserrat"/>
                <a:cs typeface="Montserrat"/>
                <a:sym typeface="Montserrat"/>
              </a:rPr>
              <a:t>                                        ( запуск в </a:t>
            </a:r>
            <a:r>
              <a:rPr b="1" lang="ru-RU" sz="1200">
                <a:latin typeface="Montserrat"/>
                <a:ea typeface="Montserrat"/>
                <a:cs typeface="Montserrat"/>
                <a:sym typeface="Montserrat"/>
              </a:rPr>
              <a:t>Google Collaboratory</a:t>
            </a:r>
            <a:r>
              <a:rPr b="1" lang="ru-RU" sz="1200">
                <a:latin typeface="Montserrat"/>
                <a:ea typeface="Montserrat"/>
                <a:cs typeface="Montserrat"/>
                <a:sym typeface="Montserrat"/>
              </a:rPr>
              <a:t> и в VSCode без интеграции в Телеграмм):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950" y="568587"/>
            <a:ext cx="5117537" cy="593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8112" y="568600"/>
            <a:ext cx="4909903" cy="54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2" name="Google Shape;222;p26"/>
          <p:cNvCxnSpPr/>
          <p:nvPr/>
        </p:nvCxnSpPr>
        <p:spPr>
          <a:xfrm>
            <a:off x="11721725" y="12750"/>
            <a:ext cx="0" cy="686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26"/>
          <p:cNvSpPr txBox="1"/>
          <p:nvPr/>
        </p:nvSpPr>
        <p:spPr>
          <a:xfrm>
            <a:off x="456825" y="259933"/>
            <a:ext cx="38196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УНИВЕРСИТЕТ ИСКУССТВЕННОГО ИНТЕЛЛЕКТА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24" name="Google Shape;224;p26"/>
          <p:cNvCxnSpPr/>
          <p:nvPr/>
        </p:nvCxnSpPr>
        <p:spPr>
          <a:xfrm rot="10800000">
            <a:off x="3394733" y="440167"/>
            <a:ext cx="8819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26"/>
          <p:cNvSpPr txBox="1"/>
          <p:nvPr>
            <p:ph type="title"/>
          </p:nvPr>
        </p:nvSpPr>
        <p:spPr>
          <a:xfrm>
            <a:off x="294725" y="559200"/>
            <a:ext cx="11310300" cy="1106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Calibri"/>
              <a:buNone/>
            </a:pP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Итак проект удался. Конечно пришлось много дополнительно изучить и провести за ним много времени.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Calibri"/>
              <a:buNone/>
            </a:pP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Но это того стоило того. Хочу заметить, что  при прохождении стажировке по теме стандартизации и метрологии у группы не получилось интегрировать консультанта на базе GigaChat в Телеграмм без конструкторов и Salutebot  от Сбербанка.   У меня получилось, но намного позже. Это радует !!!  :-) :-) :-)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18300"/>
            <a:ext cx="3382132" cy="488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0032" y="1784925"/>
            <a:ext cx="4403330" cy="488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5677" y="1818300"/>
            <a:ext cx="3295439" cy="21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09552" y="4630900"/>
            <a:ext cx="3295452" cy="207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7"/>
          <p:cNvPicPr preferRelativeResize="0"/>
          <p:nvPr/>
        </p:nvPicPr>
        <p:blipFill rotWithShape="1">
          <a:blip r:embed="rId3">
            <a:alphaModFix/>
          </a:blip>
          <a:srcRect b="0" l="25485" r="11259" t="0"/>
          <a:stretch/>
        </p:blipFill>
        <p:spPr>
          <a:xfrm>
            <a:off x="1292433" y="1345800"/>
            <a:ext cx="4512896" cy="474459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7"/>
          <p:cNvSpPr txBox="1"/>
          <p:nvPr/>
        </p:nvSpPr>
        <p:spPr>
          <a:xfrm>
            <a:off x="8126725" y="373800"/>
            <a:ext cx="38196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УНИВЕРСИТЕТ ИСКУССТВЕННОГО ИНТЕЛЛЕКТА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36" name="Google Shape;236;p27"/>
          <p:cNvCxnSpPr/>
          <p:nvPr/>
        </p:nvCxnSpPr>
        <p:spPr>
          <a:xfrm rot="10800000">
            <a:off x="-25550" y="554025"/>
            <a:ext cx="8962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7"/>
          <p:cNvCxnSpPr/>
          <p:nvPr/>
        </p:nvCxnSpPr>
        <p:spPr>
          <a:xfrm>
            <a:off x="520325" y="12750"/>
            <a:ext cx="0" cy="686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27"/>
          <p:cNvSpPr txBox="1"/>
          <p:nvPr/>
        </p:nvSpPr>
        <p:spPr>
          <a:xfrm>
            <a:off x="6222425" y="2559400"/>
            <a:ext cx="4885500" cy="3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</a:pPr>
            <a:r>
              <a:rPr b="1" lang="ru-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Теперь я научился запускать и разрабатывать в VSCode 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отечественную LLM GigaChat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</a:pPr>
            <a:r>
              <a:rPr b="1" lang="ru-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Интегрировал консультанта по своей базе знаний на основе </a:t>
            </a:r>
            <a:r>
              <a:rPr b="1" lang="ru-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GigaChat в Телеграмм бота и добился его бесперебойной работы.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•"/>
            </a:pPr>
            <a:r>
              <a:rPr b="1" lang="ru-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Проект можно признать удачным.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500"/>
              <a:buFont typeface="Montserrat"/>
              <a:buChar char="•"/>
            </a:pPr>
            <a:r>
              <a:rPr b="1" lang="ru-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Я получил новые знания и удовольствие от его успешной реализации.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27"/>
          <p:cNvSpPr txBox="1"/>
          <p:nvPr>
            <p:ph type="ctrTitle"/>
          </p:nvPr>
        </p:nvSpPr>
        <p:spPr>
          <a:xfrm>
            <a:off x="6577426" y="1345800"/>
            <a:ext cx="55578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-RU" sz="3600">
                <a:latin typeface="Oswald"/>
                <a:ea typeface="Oswald"/>
                <a:cs typeface="Oswald"/>
                <a:sym typeface="Oswald"/>
              </a:rPr>
              <a:t>Заключение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/>
        </p:nvSpPr>
        <p:spPr>
          <a:xfrm>
            <a:off x="1584533" y="1542283"/>
            <a:ext cx="4930800" cy="12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Постановка задачи</a:t>
            </a:r>
            <a:endParaRPr sz="5100">
              <a:solidFill>
                <a:srgbClr val="1F1F1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8126725" y="373800"/>
            <a:ext cx="38196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УНИВЕРСИТЕТ ИСКУССТВЕННОГО ИНТЕЛЛЕКТА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21" name="Google Shape;121;p17"/>
          <p:cNvCxnSpPr/>
          <p:nvPr/>
        </p:nvCxnSpPr>
        <p:spPr>
          <a:xfrm rot="10800000">
            <a:off x="-25550" y="554025"/>
            <a:ext cx="8962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7"/>
          <p:cNvCxnSpPr/>
          <p:nvPr/>
        </p:nvCxnSpPr>
        <p:spPr>
          <a:xfrm>
            <a:off x="520325" y="12750"/>
            <a:ext cx="0" cy="686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7"/>
          <p:cNvSpPr txBox="1"/>
          <p:nvPr>
            <p:ph idx="4294967295" type="body"/>
          </p:nvPr>
        </p:nvSpPr>
        <p:spPr>
          <a:xfrm>
            <a:off x="1129400" y="3008900"/>
            <a:ext cx="6149700" cy="367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b="1" lang="ru-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Разработка нейро-консультанта на </a:t>
            </a:r>
            <a:r>
              <a:rPr b="1" lang="ru-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основе отечественной LLM  GigaChat от Сбербанка для пользователей по теме стандартизации и метрологии, по собственной базе знаний из открытых источников (Консультант +).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1500" y="945900"/>
            <a:ext cx="4608101" cy="460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 b="46423" l="28094" r="2944" t="0"/>
          <a:stretch/>
        </p:blipFill>
        <p:spPr>
          <a:xfrm>
            <a:off x="68017" y="171616"/>
            <a:ext cx="5380797" cy="240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>
            <p:ph type="ctrTitle"/>
          </p:nvPr>
        </p:nvSpPr>
        <p:spPr>
          <a:xfrm>
            <a:off x="6359525" y="1381642"/>
            <a:ext cx="5939700" cy="730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-RU" sz="5300">
                <a:latin typeface="Oswald"/>
                <a:ea typeface="Oswald"/>
                <a:cs typeface="Oswald"/>
                <a:sym typeface="Oswald"/>
              </a:rPr>
              <a:t>Цель</a:t>
            </a:r>
            <a:endParaRPr sz="5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5754500" y="2578200"/>
            <a:ext cx="5084100" cy="27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•"/>
            </a:pPr>
            <a:r>
              <a:rPr b="1" lang="ru-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Разработку осуществить в Google Collaboratory, а затем перенести всю логику в  VSCode с применением RAG подхода и получить ответы по собственной базе знаний из открытых источников (Консультант +)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•"/>
            </a:pPr>
            <a:r>
              <a:rPr b="1" lang="ru-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Интегрировать нейро-консультанта в Телеграмм бота и добиться ответов по собственной базе знаний( интеграцию провести без использования конструкторов или Salute Bot).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27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 rot="-5400000">
            <a:off x="10291892" y="1258592"/>
            <a:ext cx="31587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УНИВЕРСИТЕТ ИСКУССТВЕННОГО ИНТЕЛЛЕКТА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33" name="Google Shape;133;p18"/>
          <p:cNvCxnSpPr/>
          <p:nvPr/>
        </p:nvCxnSpPr>
        <p:spPr>
          <a:xfrm>
            <a:off x="11726867" y="3389325"/>
            <a:ext cx="0" cy="3472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25" y="2578200"/>
            <a:ext cx="5380797" cy="410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p19"/>
          <p:cNvCxnSpPr/>
          <p:nvPr/>
        </p:nvCxnSpPr>
        <p:spPr>
          <a:xfrm rot="10800000">
            <a:off x="0" y="437925"/>
            <a:ext cx="8937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19"/>
          <p:cNvSpPr txBox="1"/>
          <p:nvPr/>
        </p:nvSpPr>
        <p:spPr>
          <a:xfrm>
            <a:off x="8084525" y="265575"/>
            <a:ext cx="38196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УНИВЕРСИТЕТ ИСКУССТВЕННОГО ИНТЕЛЛЕКТА</a:t>
            </a:r>
            <a:endParaRPr b="0" i="0" sz="1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41" name="Google Shape;141;p19"/>
          <p:cNvCxnSpPr/>
          <p:nvPr/>
        </p:nvCxnSpPr>
        <p:spPr>
          <a:xfrm>
            <a:off x="615550" y="-2017"/>
            <a:ext cx="0" cy="686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19"/>
          <p:cNvSpPr txBox="1"/>
          <p:nvPr/>
        </p:nvSpPr>
        <p:spPr>
          <a:xfrm flipH="1">
            <a:off x="7318850" y="2723400"/>
            <a:ext cx="3951000" cy="41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9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Источник сбора данных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-"/>
            </a:pPr>
            <a:r>
              <a:rPr b="1" lang="ru-RU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Сайт Консультант + (Нормативно-правовые акты)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Инструменты для сбора данных: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-"/>
            </a:pPr>
            <a:r>
              <a:rPr b="1" lang="ru-RU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Собирал вручную и обработал под </a:t>
            </a:r>
            <a:r>
              <a:rPr b="1" lang="ru-RU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Markdown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Возникшие трудности </a:t>
            </a:r>
            <a:br>
              <a:rPr b="1" lang="ru-RU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ru-RU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при сборе базы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-"/>
            </a:pPr>
            <a:r>
              <a:rPr b="1" lang="ru-RU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за исключением потраченного большого </a:t>
            </a:r>
            <a:r>
              <a:rPr b="1" lang="ru-RU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объема</a:t>
            </a:r>
            <a:r>
              <a:rPr b="1" lang="ru-RU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времени, не обнаружил.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4038475" y="561950"/>
            <a:ext cx="333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latin typeface="Montserrat"/>
                <a:ea typeface="Montserrat"/>
                <a:cs typeface="Montserrat"/>
                <a:sym typeface="Montserrat"/>
              </a:rPr>
              <a:t>ОБУЧАЮЩАЯ БАЗА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700950" y="962150"/>
            <a:ext cx="58509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9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Объем базы:</a:t>
            </a:r>
            <a:br>
              <a:rPr b="1" lang="ru-RU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ru-RU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373 страницы стандартного машинописного текста, порядка 35 разделов состоящих из статей, приложений, требований, национальных стандартов, законов, протоколов, методик аттестации, гостов, порядков и т. п. :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b="1" lang="ru-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# ПРАВИТЕЛЬСТВО РОССИЙСКОЙ ФЕДЕРАЦИИ ПОСТАНОВЛЕНИЕ от 16 ноября 2020 г. N 1847 ОБ УТВЕРЖДЕНИИ ПЕРЕЧНЯ ИЗМЕРЕНИЙ, ОТНОСЯЩИХСЯ К СФЕРЕ ГОСУДАРСТВЕННОГО РЕГУЛИРОВАНИЯ ОБЕСПЕЧЕНИЯ ЕДИНСТВА ИЗМЕРЕНИЙ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объем 36 статей- документов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b="1" lang="ru-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# МИНИСТЕРСТВО ПРОМЫШЛЕННОСТИ И ТОРГОВЛИ РОССИЙСКОЙ ФЕДЕРАЦИИ ПРИКАЗ от 25 июня 2013 г. N 971 ОБ УТВЕРЖДЕНИИ АДМИНИСТРАТИВНОГО РЕГЛАМЕНТА ПО ПРЕДОСТАВЛЕНИЮ ФЕДЕРАЛЬНЫМ АГЕНТСТВОМ ПО ТЕХНИЧЕСКОМУ РЕГУЛИРОВАНИЮ И МЕТРОЛОГИИ ГОСУДАРСТВЕННОЙ УСЛУГИ ПО ОТНЕСЕНИЮ ТЕХНИЧЕСКИХ СРЕДСТВ К СРЕДСТВАМ ИЗМЕРЕНИЙ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объем 90 документов-пунктов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 т.д,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2350" y="561950"/>
            <a:ext cx="3913725" cy="216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/>
        </p:nvSpPr>
        <p:spPr>
          <a:xfrm>
            <a:off x="8126725" y="373800"/>
            <a:ext cx="38196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УНИВЕРСИТЕТ ИСКУССТВЕННОГО ИНТЕЛЛЕКТА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51" name="Google Shape;151;p20"/>
          <p:cNvCxnSpPr/>
          <p:nvPr/>
        </p:nvCxnSpPr>
        <p:spPr>
          <a:xfrm rot="10800000">
            <a:off x="-25550" y="554025"/>
            <a:ext cx="8962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922525" y="12750"/>
            <a:ext cx="0" cy="686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0"/>
          <p:cNvSpPr txBox="1"/>
          <p:nvPr/>
        </p:nvSpPr>
        <p:spPr>
          <a:xfrm>
            <a:off x="2674050" y="671725"/>
            <a:ext cx="62628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lang="ru-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Подход к решению задачи : общая схема проекта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2314975" y="1405725"/>
            <a:ext cx="6471900" cy="45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А.  Получение запросов пользователя системой и отображение в Телеграмм</a:t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2314850" y="2139725"/>
            <a:ext cx="6471900" cy="5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B.            Обработка запросов</a:t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2314850" y="2985575"/>
            <a:ext cx="6471900" cy="45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C.  База знаний </a:t>
            </a:r>
            <a:r>
              <a:rPr lang="ru-RU"/>
              <a:t>векторизованная</a:t>
            </a:r>
            <a:r>
              <a:rPr lang="ru-RU"/>
              <a:t>  в Faiss</a:t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2314975" y="3712650"/>
            <a:ext cx="6471900" cy="41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D.      Генерация ответов по базе знаний</a:t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2314975" y="4538500"/>
            <a:ext cx="6507900" cy="45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E.  </a:t>
            </a:r>
            <a:r>
              <a:rPr lang="ru-RU"/>
              <a:t>Отображение</a:t>
            </a:r>
            <a:r>
              <a:rPr lang="ru-RU"/>
              <a:t> ответов по </a:t>
            </a:r>
            <a:r>
              <a:rPr lang="ru-RU"/>
              <a:t>базе</a:t>
            </a:r>
            <a:r>
              <a:rPr lang="ru-RU"/>
              <a:t> знаний</a:t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2386800" y="5337400"/>
            <a:ext cx="6471900" cy="45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F.       Отображение ответов в Телеграмм</a:t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2386800" y="6064500"/>
            <a:ext cx="6507900" cy="45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G.        Система ждет следующий вопрос</a:t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5528550" y="1854550"/>
            <a:ext cx="62700" cy="285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5582400" y="2671400"/>
            <a:ext cx="62700" cy="285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5600500" y="3452350"/>
            <a:ext cx="62700" cy="260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5654225" y="4161475"/>
            <a:ext cx="62700" cy="377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5681150" y="5005275"/>
            <a:ext cx="62700" cy="285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5717050" y="5831100"/>
            <a:ext cx="62700" cy="196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 txBox="1"/>
          <p:nvPr/>
        </p:nvSpPr>
        <p:spPr>
          <a:xfrm>
            <a:off x="8936950" y="671725"/>
            <a:ext cx="3178500" cy="6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300">
                <a:solidFill>
                  <a:schemeClr val="dk1"/>
                </a:solidFill>
              </a:rPr>
              <a:t>А.  Получение запросов: 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300">
                <a:solidFill>
                  <a:schemeClr val="dk1"/>
                </a:solidFill>
              </a:rPr>
              <a:t>    блок отвечает за прием тестовых 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300">
                <a:solidFill>
                  <a:schemeClr val="dk1"/>
                </a:solidFill>
              </a:rPr>
              <a:t>     запросов от     пользователей. 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300">
                <a:solidFill>
                  <a:schemeClr val="dk1"/>
                </a:solidFill>
              </a:rPr>
              <a:t>     Входные   данные поступают 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solidFill>
                  <a:schemeClr val="dk1"/>
                </a:solidFill>
              </a:rPr>
              <a:t>     через Telegram.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solidFill>
                  <a:schemeClr val="dk1"/>
                </a:solidFill>
              </a:rPr>
              <a:t>B. Обработка запросов: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solidFill>
                  <a:schemeClr val="dk1"/>
                </a:solidFill>
              </a:rPr>
              <a:t>      происходит первичная  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solidFill>
                  <a:schemeClr val="dk1"/>
                </a:solidFill>
              </a:rPr>
              <a:t>      обработка запросов. 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solidFill>
                  <a:schemeClr val="dk1"/>
                </a:solidFill>
              </a:rPr>
              <a:t>      Система анализирует текст,  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solidFill>
                  <a:schemeClr val="dk1"/>
                </a:solidFill>
              </a:rPr>
              <a:t>      выделяет   ключевые слова </a:t>
            </a:r>
            <a:r>
              <a:rPr b="1" lang="ru-RU">
                <a:solidFill>
                  <a:schemeClr val="dk1"/>
                </a:solidFill>
              </a:rPr>
              <a:t> и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</a:rPr>
              <a:t>     определяет какой запрос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</a:rPr>
              <a:t>     поступил (запрос на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</a:rPr>
              <a:t>      нормативные документы).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</a:rPr>
              <a:t>С. База знаний: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</a:rPr>
              <a:t>     блок  содержит базу знаний.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</a:rPr>
              <a:t>D.  Генерация ответов 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</a:rPr>
              <a:t>      на основе обработанных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</a:rPr>
              <a:t>      запросов и  данных из базы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</a:rPr>
              <a:t>      знаний, система генерирует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</a:rPr>
              <a:t>      текстовые ответы( может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</a:rPr>
              <a:t>      быть как прямой ответ, так и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</a:rPr>
              <a:t>      ссылка на документ).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</a:rPr>
              <a:t>E.F. Ответ отображается в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</a:rPr>
              <a:t>     терминале или в Телеграмм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</a:rPr>
              <a:t>G. Система ожидает следующий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</a:rPr>
              <a:t>     вопрос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Google Shape;173;p21"/>
          <p:cNvCxnSpPr/>
          <p:nvPr/>
        </p:nvCxnSpPr>
        <p:spPr>
          <a:xfrm rot="10800000">
            <a:off x="14075" y="434725"/>
            <a:ext cx="8937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21"/>
          <p:cNvSpPr txBox="1"/>
          <p:nvPr/>
        </p:nvSpPr>
        <p:spPr>
          <a:xfrm>
            <a:off x="8084525" y="262375"/>
            <a:ext cx="38196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УНИВЕРСИТЕТ ИСКУССТВЕННОГО ИНТЕЛЛЕКТА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5" name="Google Shape;175;p21"/>
          <p:cNvSpPr txBox="1"/>
          <p:nvPr>
            <p:ph type="title"/>
          </p:nvPr>
        </p:nvSpPr>
        <p:spPr>
          <a:xfrm>
            <a:off x="923275" y="627425"/>
            <a:ext cx="97128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ru-RU" sz="2000">
                <a:latin typeface="Montserrat"/>
                <a:ea typeface="Montserrat"/>
                <a:cs typeface="Montserrat"/>
                <a:sym typeface="Montserrat"/>
              </a:rPr>
              <a:t>Построение логики консультанта и получение первых результатов: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187575" y="1432625"/>
            <a:ext cx="5152500" cy="5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latin typeface="Montserrat"/>
                <a:ea typeface="Montserrat"/>
                <a:cs typeface="Montserrat"/>
                <a:sym typeface="Montserrat"/>
              </a:rPr>
              <a:t>Для выстраивания логики консультанта решил первый вариант разработать в Google </a:t>
            </a:r>
            <a:r>
              <a:rPr b="1" lang="ru-RU" sz="1200">
                <a:latin typeface="Montserrat"/>
                <a:ea typeface="Montserrat"/>
                <a:cs typeface="Montserrat"/>
                <a:sym typeface="Montserrat"/>
              </a:rPr>
              <a:t>Collaboratory</a:t>
            </a:r>
            <a:r>
              <a:rPr b="1" lang="ru-RU" sz="120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ru-RU" sz="1200">
                <a:latin typeface="Montserrat"/>
                <a:ea typeface="Montserrat"/>
                <a:cs typeface="Montserrat"/>
                <a:sym typeface="Montserrat"/>
              </a:rPr>
              <a:t>Изучил документацию по GigaChat для разработчиков. Выяснил что </a:t>
            </a:r>
            <a:r>
              <a:rPr b="1" lang="ru-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GigaChat сделан на основе Chat Gpt-2 (что для меня явилось открытием)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ru-RU" sz="1200">
                <a:latin typeface="Montserrat"/>
                <a:ea typeface="Montserrat"/>
                <a:cs typeface="Montserrat"/>
                <a:sym typeface="Montserrat"/>
              </a:rPr>
              <a:t>Завел GigaChat API ( это платный продукт от Сбербанка)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ru-RU" sz="1200">
                <a:latin typeface="Montserrat"/>
                <a:ea typeface="Montserrat"/>
                <a:cs typeface="Montserrat"/>
                <a:sym typeface="Montserrat"/>
              </a:rPr>
              <a:t>Проплатил также </a:t>
            </a:r>
            <a:r>
              <a:rPr lang="ru-RU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ru-RU" sz="12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модель Embeddings</a:t>
            </a:r>
            <a:r>
              <a:rPr b="1" lang="ru-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от GigaChat (для векторизации базы знаний)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b="1" lang="ru-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Также  установил сертификаты </a:t>
            </a:r>
            <a:r>
              <a:rPr b="1" lang="ru-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мин цифры</a:t>
            </a:r>
            <a:r>
              <a:rPr b="1" lang="ru-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т.к. это требуется при работе с GigaChat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ru-RU" sz="1200">
                <a:latin typeface="Montserrat"/>
                <a:ea typeface="Montserrat"/>
                <a:cs typeface="Montserrat"/>
                <a:sym typeface="Montserrat"/>
              </a:rPr>
              <a:t>Изучил методы работы с применением RAG (</a:t>
            </a:r>
            <a:r>
              <a:rPr b="1" lang="ru-RU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Retrieval Augmented Generation («генерация с расширенным поиском»)</a:t>
            </a:r>
            <a:r>
              <a:rPr b="1" lang="ru-RU" sz="1200">
                <a:latin typeface="Montserrat"/>
                <a:ea typeface="Montserrat"/>
                <a:cs typeface="Montserrat"/>
                <a:sym typeface="Montserrat"/>
              </a:rPr>
              <a:t>) и Langhain для Сбербанка(Gigachain)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ru-RU" sz="1200">
                <a:latin typeface="Montserrat"/>
                <a:ea typeface="Montserrat"/>
                <a:cs typeface="Montserrat"/>
                <a:sym typeface="Montserrat"/>
              </a:rPr>
              <a:t>Составил промпт в </a:t>
            </a:r>
            <a:r>
              <a:rPr b="1" lang="ru-RU" sz="1200">
                <a:latin typeface="Montserrat"/>
                <a:ea typeface="Montserrat"/>
                <a:cs typeface="Montserrat"/>
                <a:sym typeface="Montserrat"/>
              </a:rPr>
              <a:t>system</a:t>
            </a:r>
            <a:r>
              <a:rPr b="1" lang="ru-RU" sz="1200">
                <a:latin typeface="Montserrat"/>
                <a:ea typeface="Montserrat"/>
                <a:cs typeface="Montserrat"/>
                <a:sym typeface="Montserrat"/>
              </a:rPr>
              <a:t> (главный промпт консультанта)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b="1" lang="ru-RU" sz="1200">
                <a:latin typeface="Montserrat"/>
                <a:ea typeface="Montserrat"/>
                <a:cs typeface="Montserrat"/>
                <a:sym typeface="Montserrat"/>
              </a:rPr>
              <a:t>Далее провел тесты на самостоятельно проработанных с ChatGpt-4 o mini вопросах и получил релевантные ответы по векторизированной базе знаний прямо в блокноте.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2175" y="1432625"/>
            <a:ext cx="5152502" cy="457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/>
        </p:nvSpPr>
        <p:spPr>
          <a:xfrm>
            <a:off x="8126725" y="373800"/>
            <a:ext cx="38196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УНИВЕРСИТЕТ ИСКУССТВЕННОГО ИНТЕЛЛЕКТА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83" name="Google Shape;183;p22"/>
          <p:cNvCxnSpPr/>
          <p:nvPr/>
        </p:nvCxnSpPr>
        <p:spPr>
          <a:xfrm rot="10800000">
            <a:off x="-25550" y="554025"/>
            <a:ext cx="8962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2"/>
          <p:cNvCxnSpPr/>
          <p:nvPr/>
        </p:nvCxnSpPr>
        <p:spPr>
          <a:xfrm>
            <a:off x="922525" y="12750"/>
            <a:ext cx="0" cy="686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2"/>
          <p:cNvSpPr txBox="1"/>
          <p:nvPr>
            <p:ph idx="4294967295" type="title"/>
          </p:nvPr>
        </p:nvSpPr>
        <p:spPr>
          <a:xfrm>
            <a:off x="1742275" y="929975"/>
            <a:ext cx="5375100" cy="556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ru-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Перенес логику консультанта в VSCode 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6900" y="883075"/>
            <a:ext cx="4789421" cy="269404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2"/>
          <p:cNvSpPr txBox="1"/>
          <p:nvPr/>
        </p:nvSpPr>
        <p:spPr>
          <a:xfrm>
            <a:off x="1219850" y="1559325"/>
            <a:ext cx="5778600" cy="5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latin typeface="Montserrat"/>
                <a:ea typeface="Montserrat"/>
                <a:cs typeface="Montserrat"/>
                <a:sym typeface="Montserrat"/>
              </a:rPr>
              <a:t>Процесс</a:t>
            </a:r>
            <a:r>
              <a:rPr b="1" lang="ru-RU" sz="1200">
                <a:latin typeface="Montserrat"/>
                <a:ea typeface="Montserrat"/>
                <a:cs typeface="Montserrat"/>
                <a:sym typeface="Montserrat"/>
              </a:rPr>
              <a:t> запуска консультанта в VSCode  состоял для меня из нескольких пунктов и изучения дополнительной документации с одновременной установкой Python локально и запуском виртуального окружения, а также отладкой и настройкой скрипта под работу в этом IDE :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-"/>
            </a:pPr>
            <a:r>
              <a:rPr b="1" lang="ru-RU" sz="1100">
                <a:latin typeface="Montserrat"/>
                <a:ea typeface="Montserrat"/>
                <a:cs typeface="Montserrat"/>
                <a:sym typeface="Montserrat"/>
              </a:rPr>
              <a:t>Установил </a:t>
            </a:r>
            <a:r>
              <a:rPr b="1" lang="ru-RU" sz="1100">
                <a:solidFill>
                  <a:srgbClr val="2064FB"/>
                </a:solidFill>
                <a:latin typeface="Montserrat"/>
                <a:ea typeface="Montserrat"/>
                <a:cs typeface="Montserrat"/>
                <a:sym typeface="Montserrat"/>
              </a:rPr>
              <a:t>VSCode</a:t>
            </a:r>
            <a:endParaRPr b="1" sz="1100">
              <a:solidFill>
                <a:srgbClr val="2064F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-"/>
            </a:pPr>
            <a:r>
              <a:rPr b="1" lang="ru-RU" sz="1100">
                <a:latin typeface="Montserrat"/>
                <a:ea typeface="Montserrat"/>
                <a:cs typeface="Montserrat"/>
                <a:sym typeface="Montserrat"/>
              </a:rPr>
              <a:t>Установил локально </a:t>
            </a:r>
            <a:r>
              <a:rPr b="1" lang="ru-RU" sz="1100">
                <a:solidFill>
                  <a:srgbClr val="2064FB"/>
                </a:solidFill>
                <a:latin typeface="Montserrat"/>
                <a:ea typeface="Montserrat"/>
                <a:cs typeface="Montserrat"/>
                <a:sym typeface="Montserrat"/>
              </a:rPr>
              <a:t>Conda</a:t>
            </a:r>
            <a:r>
              <a:rPr b="1" lang="ru-RU" sz="1100">
                <a:latin typeface="Montserrat"/>
                <a:ea typeface="Montserrat"/>
                <a:cs typeface="Montserrat"/>
                <a:sym typeface="Montserrat"/>
              </a:rPr>
              <a:t>(набор разных версий </a:t>
            </a:r>
            <a:r>
              <a:rPr b="1" lang="ru-RU" sz="1100">
                <a:solidFill>
                  <a:srgbClr val="2064FB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  <a:r>
              <a:rPr b="1" lang="ru-RU" sz="1100">
                <a:latin typeface="Montserrat"/>
                <a:ea typeface="Montserrat"/>
                <a:cs typeface="Montserrat"/>
                <a:sym typeface="Montserrat"/>
              </a:rPr>
              <a:t> в комплекте)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-"/>
            </a:pPr>
            <a:r>
              <a:rPr b="1" lang="ru-RU" sz="1100">
                <a:latin typeface="Montserrat"/>
                <a:ea typeface="Montserrat"/>
                <a:cs typeface="Montserrat"/>
                <a:sym typeface="Montserrat"/>
              </a:rPr>
              <a:t>В VSCode установил различные приложения: 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00"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b="1" lang="ru-RU" sz="1100">
                <a:solidFill>
                  <a:srgbClr val="2064FB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 b="1" sz="1100">
              <a:solidFill>
                <a:srgbClr val="2064F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00"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b="1" lang="ru-RU" sz="1100">
                <a:solidFill>
                  <a:srgbClr val="2064FB"/>
                </a:solidFill>
                <a:latin typeface="Montserrat"/>
                <a:ea typeface="Montserrat"/>
                <a:cs typeface="Montserrat"/>
                <a:sym typeface="Montserrat"/>
              </a:rPr>
              <a:t>Conda</a:t>
            </a:r>
            <a:endParaRPr b="1" sz="1100">
              <a:solidFill>
                <a:srgbClr val="2064F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00"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b="1" lang="ru-RU" sz="1100">
                <a:solidFill>
                  <a:srgbClr val="2064FB"/>
                </a:solidFill>
                <a:latin typeface="Montserrat"/>
                <a:ea typeface="Montserrat"/>
                <a:cs typeface="Montserrat"/>
                <a:sym typeface="Montserrat"/>
              </a:rPr>
              <a:t>Codeium</a:t>
            </a:r>
            <a:endParaRPr b="1" sz="1100">
              <a:solidFill>
                <a:srgbClr val="2064F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00">
                <a:latin typeface="Montserrat"/>
                <a:ea typeface="Montserrat"/>
                <a:cs typeface="Montserrat"/>
                <a:sym typeface="Montserrat"/>
              </a:rPr>
              <a:t>    и другие, с одновременным изучением работы в 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00">
                <a:latin typeface="Montserrat"/>
                <a:ea typeface="Montserrat"/>
                <a:cs typeface="Montserrat"/>
                <a:sym typeface="Montserrat"/>
              </a:rPr>
              <a:t>    них 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-"/>
            </a:pPr>
            <a:r>
              <a:rPr b="1" lang="ru-RU" sz="1100">
                <a:latin typeface="Montserrat"/>
                <a:ea typeface="Montserrat"/>
                <a:cs typeface="Montserrat"/>
                <a:sym typeface="Montserrat"/>
              </a:rPr>
              <a:t>Изучил и настроил виртуальное окружение 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ru-RU" sz="1100">
                <a:solidFill>
                  <a:srgbClr val="2064FB"/>
                </a:solidFill>
                <a:latin typeface="Montserrat"/>
                <a:ea typeface="Montserrat"/>
                <a:cs typeface="Montserrat"/>
                <a:sym typeface="Montserrat"/>
              </a:rPr>
              <a:t>python -m venv .venv</a:t>
            </a:r>
            <a:endParaRPr b="1" sz="1100">
              <a:solidFill>
                <a:srgbClr val="2064F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00">
                <a:solidFill>
                  <a:srgbClr val="2064FB"/>
                </a:solidFill>
                <a:latin typeface="Montserrat"/>
                <a:ea typeface="Montserrat"/>
                <a:cs typeface="Montserrat"/>
                <a:sym typeface="Montserrat"/>
              </a:rPr>
              <a:t>.venv\Scripts\activate</a:t>
            </a:r>
            <a:endParaRPr b="1" sz="1100">
              <a:solidFill>
                <a:srgbClr val="2064F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-"/>
            </a:pPr>
            <a:r>
              <a:rPr b="1" lang="ru-RU" sz="1100">
                <a:latin typeface="Montserrat"/>
                <a:ea typeface="Montserrat"/>
                <a:cs typeface="Montserrat"/>
                <a:sym typeface="Montserrat"/>
              </a:rPr>
              <a:t>Изучил работу c </a:t>
            </a:r>
            <a:r>
              <a:rPr b="1" lang="ru-RU" sz="1100">
                <a:solidFill>
                  <a:srgbClr val="2064FB"/>
                </a:solidFill>
                <a:latin typeface="Montserrat"/>
                <a:ea typeface="Montserrat"/>
                <a:cs typeface="Montserrat"/>
                <a:sym typeface="Montserrat"/>
              </a:rPr>
              <a:t>requirements.txt</a:t>
            </a:r>
            <a:r>
              <a:rPr b="1" lang="ru-RU" sz="1100">
                <a:latin typeface="Montserrat"/>
                <a:ea typeface="Montserrat"/>
                <a:cs typeface="Montserrat"/>
                <a:sym typeface="Montserrat"/>
              </a:rPr>
              <a:t> и выяснил для чего он нужен(установка зависимостей проекта)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-"/>
            </a:pPr>
            <a:r>
              <a:rPr b="1" lang="ru-RU" sz="1100">
                <a:latin typeface="Montserrat"/>
                <a:ea typeface="Montserrat"/>
                <a:cs typeface="Montserrat"/>
                <a:sym typeface="Montserrat"/>
              </a:rPr>
              <a:t>В основном файле проекта </a:t>
            </a:r>
            <a:r>
              <a:rPr b="1" lang="ru-RU" sz="1100">
                <a:solidFill>
                  <a:srgbClr val="2064FB"/>
                </a:solidFill>
                <a:latin typeface="Montserrat"/>
                <a:ea typeface="Montserrat"/>
                <a:cs typeface="Montserrat"/>
                <a:sym typeface="Montserrat"/>
              </a:rPr>
              <a:t>consultant.py</a:t>
            </a:r>
            <a:r>
              <a:rPr b="1" lang="ru-RU" sz="1100">
                <a:latin typeface="Montserrat"/>
                <a:ea typeface="Montserrat"/>
                <a:cs typeface="Montserrat"/>
                <a:sym typeface="Montserrat"/>
              </a:rPr>
              <a:t> в корневом каталоге разместил базу знаний в файле </a:t>
            </a:r>
            <a:r>
              <a:rPr b="1" lang="ru-RU" sz="1100">
                <a:solidFill>
                  <a:srgbClr val="2064FB"/>
                </a:solidFill>
                <a:latin typeface="Montserrat"/>
                <a:ea typeface="Montserrat"/>
                <a:cs typeface="Montserrat"/>
                <a:sym typeface="Montserrat"/>
              </a:rPr>
              <a:t>baza.txt</a:t>
            </a:r>
            <a:endParaRPr b="1" sz="1100">
              <a:solidFill>
                <a:srgbClr val="2064F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-"/>
            </a:pPr>
            <a:r>
              <a:rPr b="1"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 основном файле проекта consultant.py, прямо в теле  файла разместил промпт </a:t>
            </a:r>
            <a:r>
              <a:rPr b="1" lang="ru-RU" sz="1100">
                <a:solidFill>
                  <a:srgbClr val="2064FB"/>
                </a:solidFill>
                <a:latin typeface="Montserrat"/>
                <a:ea typeface="Montserrat"/>
                <a:cs typeface="Montserrat"/>
                <a:sym typeface="Montserrat"/>
              </a:rPr>
              <a:t>instruction = ”.........”</a:t>
            </a:r>
            <a:endParaRPr b="1" sz="1100">
              <a:solidFill>
                <a:srgbClr val="2064F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-"/>
            </a:pPr>
            <a:r>
              <a:rPr b="1"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установил все </a:t>
            </a:r>
            <a:r>
              <a:rPr b="1" lang="ru-RU" sz="1100">
                <a:solidFill>
                  <a:srgbClr val="2064FB"/>
                </a:solidFill>
                <a:latin typeface="Montserrat"/>
                <a:ea typeface="Montserrat"/>
                <a:cs typeface="Montserrat"/>
                <a:sym typeface="Montserrat"/>
              </a:rPr>
              <a:t>pip install…</a:t>
            </a:r>
            <a:endParaRPr b="1" sz="1100">
              <a:solidFill>
                <a:srgbClr val="2064F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-"/>
            </a:pPr>
            <a:r>
              <a:rPr b="1"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Запустил консультанта командой 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00">
                <a:solidFill>
                  <a:srgbClr val="2064FB"/>
                </a:solidFill>
                <a:latin typeface="Montserrat"/>
                <a:ea typeface="Montserrat"/>
                <a:cs typeface="Montserrat"/>
                <a:sym typeface="Montserrat"/>
              </a:rPr>
              <a:t>python consultant.py</a:t>
            </a:r>
            <a:endParaRPr b="1" sz="1100">
              <a:solidFill>
                <a:srgbClr val="2064F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0850" y="3729524"/>
            <a:ext cx="4888749" cy="2684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/>
        </p:nvSpPr>
        <p:spPr>
          <a:xfrm>
            <a:off x="8126725" y="373800"/>
            <a:ext cx="38196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УНИВЕРСИТЕТ ИСКУССТВЕННОГО ИНТЕЛЛЕКТА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94" name="Google Shape;194;p23"/>
          <p:cNvCxnSpPr/>
          <p:nvPr/>
        </p:nvCxnSpPr>
        <p:spPr>
          <a:xfrm rot="10800000">
            <a:off x="-25550" y="554025"/>
            <a:ext cx="8962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3"/>
          <p:cNvCxnSpPr/>
          <p:nvPr/>
        </p:nvCxnSpPr>
        <p:spPr>
          <a:xfrm>
            <a:off x="520325" y="12750"/>
            <a:ext cx="0" cy="686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3"/>
          <p:cNvSpPr txBox="1"/>
          <p:nvPr/>
        </p:nvSpPr>
        <p:spPr>
          <a:xfrm>
            <a:off x="780025" y="885075"/>
            <a:ext cx="111666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Наконец я смог приступить к тесту консультанта на </a:t>
            </a:r>
            <a:r>
              <a:rPr b="1" lang="ru-RU">
                <a:solidFill>
                  <a:srgbClr val="2064FB"/>
                </a:solidFill>
                <a:latin typeface="Montserrat"/>
                <a:ea typeface="Montserrat"/>
                <a:cs typeface="Montserrat"/>
                <a:sym typeface="Montserrat"/>
              </a:rPr>
              <a:t>20 тестовых вопросах</a:t>
            </a: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 в </a:t>
            </a:r>
            <a:r>
              <a:rPr b="1" lang="ru-RU">
                <a:solidFill>
                  <a:srgbClr val="2064FB"/>
                </a:solidFill>
                <a:latin typeface="Montserrat"/>
                <a:ea typeface="Montserrat"/>
                <a:cs typeface="Montserrat"/>
                <a:sym typeface="Montserrat"/>
              </a:rPr>
              <a:t>VSCode</a:t>
            </a: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 с применением </a:t>
            </a:r>
            <a:r>
              <a:rPr b="1" lang="ru-RU">
                <a:solidFill>
                  <a:srgbClr val="2064FB"/>
                </a:solidFill>
                <a:latin typeface="Montserrat"/>
                <a:ea typeface="Montserrat"/>
                <a:cs typeface="Montserrat"/>
                <a:sym typeface="Montserrat"/>
              </a:rPr>
              <a:t>GigaChat API</a:t>
            </a: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, метода </a:t>
            </a:r>
            <a:r>
              <a:rPr b="1" lang="ru-RU">
                <a:solidFill>
                  <a:srgbClr val="2064FB"/>
                </a:solidFill>
                <a:latin typeface="Montserrat"/>
                <a:ea typeface="Montserrat"/>
                <a:cs typeface="Montserrat"/>
                <a:sym typeface="Montserrat"/>
              </a:rPr>
              <a:t>RAG</a:t>
            </a: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ru-RU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Retrieval Augmented Generation («генерация с расширенным поиском»))</a:t>
            </a:r>
            <a:r>
              <a:rPr b="1" lang="ru-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и Langhain для Сбербанка(</a:t>
            </a:r>
            <a:r>
              <a:rPr b="1" lang="ru-RU">
                <a:solidFill>
                  <a:srgbClr val="2064FB"/>
                </a:solidFill>
                <a:latin typeface="Montserrat"/>
                <a:ea typeface="Montserrat"/>
                <a:cs typeface="Montserrat"/>
                <a:sym typeface="Montserrat"/>
              </a:rPr>
              <a:t>Gigachain</a:t>
            </a:r>
            <a:r>
              <a:rPr b="1" lang="ru-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 с одновременной </a:t>
            </a:r>
            <a:r>
              <a:rPr b="1" lang="ru-RU">
                <a:solidFill>
                  <a:srgbClr val="2064FB"/>
                </a:solidFill>
                <a:latin typeface="Montserrat"/>
                <a:ea typeface="Montserrat"/>
                <a:cs typeface="Montserrat"/>
                <a:sym typeface="Montserrat"/>
              </a:rPr>
              <a:t>векторизацией</a:t>
            </a: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 базы знаний в </a:t>
            </a:r>
            <a:r>
              <a:rPr b="1" lang="ru-RU">
                <a:solidFill>
                  <a:srgbClr val="2064FB"/>
                </a:solidFill>
                <a:latin typeface="Montserrat"/>
                <a:ea typeface="Montserrat"/>
                <a:cs typeface="Montserrat"/>
                <a:sym typeface="Montserrat"/>
              </a:rPr>
              <a:t>теле</a:t>
            </a: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 основного файла c</a:t>
            </a:r>
            <a:r>
              <a:rPr b="1" lang="ru-RU">
                <a:solidFill>
                  <a:srgbClr val="2064FB"/>
                </a:solidFill>
                <a:latin typeface="Montserrat"/>
                <a:ea typeface="Montserrat"/>
                <a:cs typeface="Montserrat"/>
                <a:sym typeface="Montserrat"/>
              </a:rPr>
              <a:t>onsultant.py</a:t>
            </a: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-"/>
            </a:pP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вопросы для теста использовал те же что и в </a:t>
            </a:r>
            <a:r>
              <a:rPr b="1" lang="ru-RU">
                <a:solidFill>
                  <a:srgbClr val="2064FB"/>
                </a:solidFill>
                <a:latin typeface="Montserrat"/>
                <a:ea typeface="Montserrat"/>
                <a:cs typeface="Montserrat"/>
                <a:sym typeface="Montserrat"/>
              </a:rPr>
              <a:t>Google Colaboratori</a:t>
            </a:r>
            <a:endParaRPr b="1">
              <a:solidFill>
                <a:srgbClr val="2064F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-"/>
            </a:pPr>
            <a:r>
              <a:rPr b="1" lang="ru-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Получил идентичные ответы, что говорит о правильной работе консультанта.</a:t>
            </a:r>
            <a:r>
              <a:rPr b="1" lang="ru-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400" y="2303350"/>
            <a:ext cx="6041173" cy="435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9575" y="2303350"/>
            <a:ext cx="5380024" cy="435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p24"/>
          <p:cNvCxnSpPr/>
          <p:nvPr/>
        </p:nvCxnSpPr>
        <p:spPr>
          <a:xfrm>
            <a:off x="5194825" y="12750"/>
            <a:ext cx="0" cy="686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4"/>
          <p:cNvSpPr txBox="1"/>
          <p:nvPr/>
        </p:nvSpPr>
        <p:spPr>
          <a:xfrm>
            <a:off x="8126725" y="6370600"/>
            <a:ext cx="38196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УНИВЕРСИТЕТ ИСКУССТВЕННОГО ИНТЕЛЛЕКТА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05" name="Google Shape;205;p24"/>
          <p:cNvCxnSpPr/>
          <p:nvPr/>
        </p:nvCxnSpPr>
        <p:spPr>
          <a:xfrm rot="10800000">
            <a:off x="-25550" y="6550825"/>
            <a:ext cx="8962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24"/>
          <p:cNvSpPr txBox="1"/>
          <p:nvPr/>
        </p:nvSpPr>
        <p:spPr>
          <a:xfrm>
            <a:off x="24325" y="158000"/>
            <a:ext cx="4875900" cy="6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00">
                <a:latin typeface="Montserrat"/>
                <a:ea typeface="Montserrat"/>
                <a:cs typeface="Montserrat"/>
                <a:sym typeface="Montserrat"/>
              </a:rPr>
              <a:t>Далее предстоял этап интеграции консультанта в </a:t>
            </a:r>
            <a:r>
              <a:rPr b="1" lang="ru-RU" sz="1100">
                <a:latin typeface="Montserrat"/>
                <a:ea typeface="Montserrat"/>
                <a:cs typeface="Montserrat"/>
                <a:sym typeface="Montserrat"/>
              </a:rPr>
              <a:t>Телеграмм</a:t>
            </a:r>
            <a:r>
              <a:rPr b="1" lang="ru-RU" sz="1100">
                <a:latin typeface="Montserrat"/>
                <a:ea typeface="Montserrat"/>
                <a:cs typeface="Montserrat"/>
                <a:sym typeface="Montserrat"/>
              </a:rPr>
              <a:t> бот :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00">
                <a:latin typeface="Montserrat"/>
                <a:ea typeface="Montserrat"/>
                <a:cs typeface="Montserrat"/>
                <a:sym typeface="Montserrat"/>
              </a:rPr>
              <a:t>Консультант прекрасно показал себя в VSCode и по этому нужно было только обернуть его в Телеграм бот.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00">
                <a:latin typeface="Montserrat"/>
                <a:ea typeface="Montserrat"/>
                <a:cs typeface="Montserrat"/>
                <a:sym typeface="Montserrat"/>
              </a:rPr>
              <a:t>Для этого шага нужно было воспользоваться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00">
                <a:latin typeface="Montserrat"/>
                <a:ea typeface="Montserrat"/>
                <a:cs typeface="Montserrat"/>
                <a:sym typeface="Montserrat"/>
              </a:rPr>
              <a:t>BotFather.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-"/>
            </a:pPr>
            <a:r>
              <a:rPr b="1" lang="ru-RU" sz="1000">
                <a:latin typeface="Montserrat"/>
                <a:ea typeface="Montserrat"/>
                <a:cs typeface="Montserrat"/>
                <a:sym typeface="Montserrat"/>
              </a:rPr>
              <a:t>В нем завел нового бота с именем </a:t>
            </a:r>
            <a:r>
              <a:rPr b="1" lang="ru-RU" sz="1000">
                <a:solidFill>
                  <a:srgbClr val="2064FB"/>
                </a:solidFill>
                <a:latin typeface="Montserrat"/>
                <a:ea typeface="Montserrat"/>
                <a:cs typeface="Montserrat"/>
                <a:sym typeface="Montserrat"/>
              </a:rPr>
              <a:t>GigaChatBot </a:t>
            </a:r>
            <a:endParaRPr b="1" sz="1000">
              <a:solidFill>
                <a:srgbClr val="2064F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b="1" lang="ru-RU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    Получил токен Телеграмм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-      В основной код вмонтировал логику 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    библиотеки </a:t>
            </a:r>
            <a:r>
              <a:rPr b="1" lang="ru-RU" sz="1000">
                <a:solidFill>
                  <a:srgbClr val="2064FB"/>
                </a:solidFill>
              </a:rPr>
              <a:t>Python-Telegram-bot </a:t>
            </a:r>
            <a:r>
              <a:rPr b="1" lang="ru-RU" sz="1000">
                <a:solidFill>
                  <a:schemeClr val="dk1"/>
                </a:solidFill>
              </a:rPr>
              <a:t> и добавил команду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000">
                <a:solidFill>
                  <a:schemeClr val="dk1"/>
                </a:solidFill>
              </a:rPr>
              <a:t>            для установки зависимости 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000">
                <a:solidFill>
                  <a:schemeClr val="dk1"/>
                </a:solidFill>
              </a:rPr>
              <a:t>            </a:t>
            </a:r>
            <a:r>
              <a:rPr b="1" lang="ru-RU" sz="1000">
                <a:solidFill>
                  <a:srgbClr val="38761D"/>
                </a:solidFill>
              </a:rPr>
              <a:t>pip install python-telegram-bot</a:t>
            </a:r>
            <a:endParaRPr b="1" sz="1000">
              <a:solidFill>
                <a:srgbClr val="38761D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b="1" lang="ru-RU" sz="1000">
                <a:solidFill>
                  <a:schemeClr val="dk1"/>
                </a:solidFill>
              </a:rPr>
              <a:t>Далее установил все те же </a:t>
            </a:r>
            <a:r>
              <a:rPr b="1" lang="ru-RU" sz="1000">
                <a:solidFill>
                  <a:srgbClr val="2064FB"/>
                </a:solidFill>
              </a:rPr>
              <a:t>pip install… </a:t>
            </a:r>
            <a:r>
              <a:rPr b="1" lang="ru-RU" sz="1000">
                <a:solidFill>
                  <a:schemeClr val="dk1"/>
                </a:solidFill>
              </a:rPr>
              <a:t>которые устанавливал и в прошлом подходе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b="1" lang="ru-RU" sz="1000">
                <a:solidFill>
                  <a:schemeClr val="dk1"/>
                </a:solidFill>
              </a:rPr>
              <a:t>Также добавил команду для подтягивания ключей телеграмм и  GigaChat</a:t>
            </a:r>
            <a:endParaRPr b="1"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000">
                <a:solidFill>
                  <a:srgbClr val="38761D"/>
                </a:solidFill>
              </a:rPr>
              <a:t>pip install python-dotenv</a:t>
            </a:r>
            <a:endParaRPr b="1" sz="1000">
              <a:solidFill>
                <a:srgbClr val="38761D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b="1" lang="ru-RU" sz="1000">
                <a:solidFill>
                  <a:schemeClr val="dk1"/>
                </a:solidFill>
              </a:rPr>
              <a:t>Вытягиваем зависимости в requirements.txt</a:t>
            </a:r>
            <a:endParaRPr b="1"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000">
                <a:solidFill>
                  <a:srgbClr val="38761D"/>
                </a:solidFill>
              </a:rPr>
              <a:t>pip freeze &gt; requirements.txt</a:t>
            </a:r>
            <a:endParaRPr b="1" sz="1000">
              <a:solidFill>
                <a:srgbClr val="38761D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b="1" lang="ru-RU" sz="1000">
                <a:solidFill>
                  <a:schemeClr val="dk1"/>
                </a:solidFill>
              </a:rPr>
              <a:t>Теперь устанавливаем зависимости из requirements.txt</a:t>
            </a:r>
            <a:endParaRPr b="1"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000">
                <a:solidFill>
                  <a:srgbClr val="38761D"/>
                </a:solidFill>
              </a:rPr>
              <a:t>pip install -r requirements.txt</a:t>
            </a:r>
            <a:endParaRPr b="1" sz="1000">
              <a:solidFill>
                <a:srgbClr val="38761D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b="1" lang="ru-RU" sz="1000">
                <a:solidFill>
                  <a:srgbClr val="38761D"/>
                </a:solidFill>
              </a:rPr>
              <a:t>Далее добавил в основной код команды от Телеграм для обработки запросов и получения ответов от GigaChat API</a:t>
            </a:r>
            <a:endParaRPr b="1" sz="1000">
              <a:solidFill>
                <a:srgbClr val="38761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000">
                <a:solidFill>
                  <a:srgbClr val="38761D"/>
                </a:solidFill>
              </a:rPr>
              <a:t>в окне Телеграмм</a:t>
            </a:r>
            <a:endParaRPr b="1" sz="1000">
              <a:solidFill>
                <a:srgbClr val="38761D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b="1" lang="ru-RU" sz="1000">
                <a:solidFill>
                  <a:schemeClr val="dk1"/>
                </a:solidFill>
              </a:rPr>
              <a:t>Далее  запустил консультанта командой </a:t>
            </a:r>
            <a:endParaRPr b="1"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000">
                <a:solidFill>
                  <a:srgbClr val="38761D"/>
                </a:solidFill>
              </a:rPr>
              <a:t>python consultant.py</a:t>
            </a:r>
            <a:endParaRPr b="1" sz="1000">
              <a:solidFill>
                <a:srgbClr val="38761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000">
                <a:solidFill>
                  <a:srgbClr val="38761D"/>
                </a:solidFill>
              </a:rPr>
              <a:t>    </a:t>
            </a:r>
            <a:r>
              <a:rPr b="1" lang="ru-RU" sz="1100">
                <a:solidFill>
                  <a:srgbClr val="38761D"/>
                </a:solidFill>
              </a:rPr>
              <a:t> </a:t>
            </a:r>
            <a:r>
              <a:rPr b="1" lang="ru-RU" sz="1100">
                <a:solidFill>
                  <a:schemeClr val="dk1"/>
                </a:solidFill>
              </a:rPr>
              <a:t>Консультант запустился и отвечает на вопросы по базе знаний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00">
                <a:solidFill>
                  <a:schemeClr val="dk1"/>
                </a:solidFill>
              </a:rPr>
              <a:t>Все работает!!! Ура!!!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000">
                <a:solidFill>
                  <a:schemeClr val="dk1"/>
                </a:solidFill>
              </a:rPr>
              <a:t>Теперь нужно его полностью протестировать на 20 моих тестовых вопросах. </a:t>
            </a:r>
            <a:endParaRPr b="1" sz="1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8761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876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solidFill>
                  <a:schemeClr val="dk1"/>
                </a:solidFill>
              </a:rPr>
              <a:t>   </a:t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325" y="12750"/>
            <a:ext cx="6807275" cy="559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