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Nunito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Montserrat Medium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Medium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Medium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Medium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ontserratMedium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c9b6abfa8f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c9b6abfa8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c9dc6287b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c9dc6287b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c9dc6287b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c9dc6287b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c9dc6287ba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c9dc6287ba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9b6abfa8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9b6abfa8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9b6abfa8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c9b6abfa8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9b6abfa8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c9b6abfa8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c9b6abfa8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c9b6abfa8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c9b6abfa8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c9b6abfa8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c9b6abfa8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c9b6abfa8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c9b6abfa8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c9b6abfa8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c9b6abfa8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c9b6abfa8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google.com/document/d/1eP__GLXbjnKVj8fIcQTHj2YPn0XMtS049XB6O156RC4/edit" TargetMode="External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3.jpg"/><Relationship Id="rId9" Type="http://schemas.openxmlformats.org/officeDocument/2006/relationships/image" Target="../media/image10.jpg"/><Relationship Id="rId5" Type="http://schemas.openxmlformats.org/officeDocument/2006/relationships/image" Target="../media/image2.jpg"/><Relationship Id="rId6" Type="http://schemas.openxmlformats.org/officeDocument/2006/relationships/image" Target="../media/image7.jpg"/><Relationship Id="rId7" Type="http://schemas.openxmlformats.org/officeDocument/2006/relationships/image" Target="../media/image1.jpg"/><Relationship Id="rId8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8.jpg"/><Relationship Id="rId5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/>
        </p:nvSpPr>
        <p:spPr>
          <a:xfrm>
            <a:off x="0" y="-790725"/>
            <a:ext cx="291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3622300" y="4684125"/>
            <a:ext cx="433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805800" y="-813325"/>
            <a:ext cx="22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31" name="Google Shape;13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75" y="-978575"/>
            <a:ext cx="3418976" cy="918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32" name="Google Shape;132;p13"/>
          <p:cNvSpPr txBox="1"/>
          <p:nvPr/>
        </p:nvSpPr>
        <p:spPr>
          <a:xfrm>
            <a:off x="5188675" y="-813325"/>
            <a:ext cx="43377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79">
                <a:solidFill>
                  <a:schemeClr val="dk1"/>
                </a:solidFill>
              </a:rPr>
              <a:t>                             </a:t>
            </a:r>
            <a:r>
              <a:rPr lang="ru" sz="1979">
                <a:solidFill>
                  <a:schemeClr val="dk1"/>
                </a:solidFill>
              </a:rPr>
              <a:t>ООО «АйтиОн»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3" name="Google Shape;133;p13"/>
          <p:cNvSpPr txBox="1"/>
          <p:nvPr>
            <p:ph idx="1" type="subTitle"/>
          </p:nvPr>
        </p:nvSpPr>
        <p:spPr>
          <a:xfrm>
            <a:off x="376525" y="1039250"/>
            <a:ext cx="8419500" cy="28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100">
                <a:solidFill>
                  <a:srgbClr val="212121"/>
                </a:solidFill>
              </a:rPr>
              <a:t>Разработка модели распознавания речи для замены текстовых фильтров в приложениях для навигации - ООО «АйтиОн» </a:t>
            </a:r>
            <a:endParaRPr sz="4100">
              <a:solidFill>
                <a:srgbClr val="212121"/>
              </a:solidFill>
            </a:endParaRPr>
          </a:p>
        </p:txBody>
      </p:sp>
      <p:sp>
        <p:nvSpPr>
          <p:cNvPr id="134" name="Google Shape;134;p13"/>
          <p:cNvSpPr txBox="1"/>
          <p:nvPr/>
        </p:nvSpPr>
        <p:spPr>
          <a:xfrm>
            <a:off x="4006350" y="-736975"/>
            <a:ext cx="50757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79">
                <a:solidFill>
                  <a:srgbClr val="212121"/>
                </a:solidFill>
              </a:rPr>
              <a:t>                                           ООО «АйтиОн»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"/>
          <p:cNvSpPr txBox="1"/>
          <p:nvPr>
            <p:ph idx="4294967295" type="title"/>
          </p:nvPr>
        </p:nvSpPr>
        <p:spPr>
          <a:xfrm>
            <a:off x="274250" y="0"/>
            <a:ext cx="2511000" cy="3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 sz="1620"/>
              <a:t>2 - месяц стажировки</a:t>
            </a:r>
            <a:endParaRPr sz="2220"/>
          </a:p>
        </p:txBody>
      </p:sp>
      <p:sp>
        <p:nvSpPr>
          <p:cNvPr id="252" name="Google Shape;252;p22"/>
          <p:cNvSpPr txBox="1"/>
          <p:nvPr/>
        </p:nvSpPr>
        <p:spPr>
          <a:xfrm>
            <a:off x="314450" y="494125"/>
            <a:ext cx="336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53" name="Google Shape;2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7775" y="74875"/>
            <a:ext cx="4833876" cy="46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78650" y="-950350"/>
            <a:ext cx="3043102" cy="837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255" name="Google Shape;255;p22"/>
          <p:cNvSpPr txBox="1"/>
          <p:nvPr/>
        </p:nvSpPr>
        <p:spPr>
          <a:xfrm rot="2105">
            <a:off x="6112225" y="-835950"/>
            <a:ext cx="2939401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79">
                <a:solidFill>
                  <a:srgbClr val="212121"/>
                </a:solidFill>
              </a:rPr>
              <a:t>ООО «АйтиОн»</a:t>
            </a:r>
            <a:endParaRPr sz="1800">
              <a:solidFill>
                <a:srgbClr val="212121"/>
              </a:solidFill>
            </a:endParaRPr>
          </a:p>
        </p:txBody>
      </p:sp>
      <p:pic>
        <p:nvPicPr>
          <p:cNvPr id="256" name="Google Shape;25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50" y="534750"/>
            <a:ext cx="3931051" cy="454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78650" y="-950350"/>
            <a:ext cx="3043102" cy="837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262" name="Google Shape;262;p23"/>
          <p:cNvSpPr txBox="1"/>
          <p:nvPr/>
        </p:nvSpPr>
        <p:spPr>
          <a:xfrm>
            <a:off x="5555275" y="-913400"/>
            <a:ext cx="35886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79">
                <a:solidFill>
                  <a:schemeClr val="dk1"/>
                </a:solidFill>
              </a:rPr>
              <a:t>  </a:t>
            </a:r>
            <a:r>
              <a:rPr lang="ru" sz="1979">
                <a:solidFill>
                  <a:srgbClr val="212121"/>
                </a:solidFill>
              </a:rPr>
              <a:t>                      </a:t>
            </a:r>
            <a:r>
              <a:rPr lang="ru" sz="1979">
                <a:solidFill>
                  <a:srgbClr val="212121"/>
                </a:solidFill>
              </a:rPr>
              <a:t>ООО «АйтиОн»</a:t>
            </a:r>
            <a:endParaRPr sz="1800">
              <a:solidFill>
                <a:srgbClr val="212121"/>
              </a:solidFill>
            </a:endParaRPr>
          </a:p>
        </p:txBody>
      </p:sp>
      <p:sp>
        <p:nvSpPr>
          <p:cNvPr id="263" name="Google Shape;263;p23"/>
          <p:cNvSpPr txBox="1"/>
          <p:nvPr/>
        </p:nvSpPr>
        <p:spPr>
          <a:xfrm>
            <a:off x="311700" y="0"/>
            <a:ext cx="258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2A3990"/>
                </a:solidFill>
                <a:latin typeface="Impact"/>
                <a:ea typeface="Impact"/>
                <a:cs typeface="Impact"/>
                <a:sym typeface="Impact"/>
              </a:rPr>
              <a:t>3 МЕСЯЦ СТАЖИРОВКИ</a:t>
            </a:r>
            <a:endParaRPr sz="3000">
              <a:solidFill>
                <a:srgbClr val="2A399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64" name="Google Shape;264;p23"/>
          <p:cNvSpPr txBox="1"/>
          <p:nvPr/>
        </p:nvSpPr>
        <p:spPr>
          <a:xfrm>
            <a:off x="311700" y="564500"/>
            <a:ext cx="3988200" cy="21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5. СОЗДАНИЕ БАЗЫ ДЛЯ ОБУЧЕНИЯ NER-МОДЕЛИ: </a:t>
            </a:r>
            <a:endParaRPr b="1" sz="10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 Medium"/>
              <a:buChar char="●"/>
            </a:pPr>
            <a:r>
              <a:rPr lang="ru" sz="1000">
                <a:latin typeface="Montserrat Medium"/>
                <a:ea typeface="Montserrat Medium"/>
                <a:cs typeface="Montserrat Medium"/>
                <a:sym typeface="Montserrat Medium"/>
              </a:rPr>
              <a:t>обработка 502 переведенных с использованием модели WHISPER текстов в формат, пригодный для обучения модели: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6. ОБУЧЕНИЕ НЕР-МОДЕЛИ: </a:t>
            </a:r>
            <a:endParaRPr b="1" sz="10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ts val="1000"/>
              <a:buFont typeface="Montserrat Medium"/>
              <a:buChar char="●"/>
            </a:pPr>
            <a:r>
              <a:rPr lang="ru" sz="1000">
                <a:solidFill>
                  <a:srgbClr val="212121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На 150 эпохах дообучена модель ru_core_news_sm  библиотеки SPACY.</a:t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21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00"/>
              <a:buFont typeface="Montserrat Medium"/>
              <a:buChar char="●"/>
            </a:pPr>
            <a:r>
              <a:rPr lang="ru" sz="1000">
                <a:solidFill>
                  <a:srgbClr val="212121"/>
                </a:solidFill>
                <a:highlight>
                  <a:srgbClr val="FFFFFF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текущая ошибка 15.01 (исходная 1000+).</a:t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7. СБОРКА PIPELINE В GOOGLE </a:t>
            </a:r>
            <a:r>
              <a:rPr b="1" lang="ru" sz="10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COLLAB</a:t>
            </a:r>
            <a:r>
              <a:rPr b="1" lang="ru" sz="10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b="1" sz="10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900"/>
              </a:spcAft>
              <a:buNone/>
            </a:pPr>
            <a:r>
              <a:t/>
            </a:r>
            <a:endParaRPr b="1" sz="1000">
              <a:solidFill>
                <a:srgbClr val="FF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5" name="Google Shape;26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4000" y="244825"/>
            <a:ext cx="4692626" cy="2502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66" name="Google Shape;266;p23"/>
          <p:cNvSpPr/>
          <p:nvPr/>
        </p:nvSpPr>
        <p:spPr>
          <a:xfrm>
            <a:off x="4089100" y="1497900"/>
            <a:ext cx="243300" cy="24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23"/>
          <p:cNvSpPr txBox="1"/>
          <p:nvPr/>
        </p:nvSpPr>
        <p:spPr>
          <a:xfrm>
            <a:off x="6786375" y="1836975"/>
            <a:ext cx="237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23"/>
          <p:cNvSpPr/>
          <p:nvPr/>
        </p:nvSpPr>
        <p:spPr>
          <a:xfrm>
            <a:off x="464025" y="3300850"/>
            <a:ext cx="1476600" cy="540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latin typeface="Montserrat"/>
                <a:ea typeface="Montserrat"/>
                <a:cs typeface="Montserrat"/>
                <a:sym typeface="Montserrat"/>
              </a:rPr>
              <a:t>1.</a:t>
            </a:r>
            <a:r>
              <a:rPr lang="ru" sz="1000">
                <a:latin typeface="Montserrat Medium"/>
                <a:ea typeface="Montserrat Medium"/>
                <a:cs typeface="Montserrat Medium"/>
                <a:sym typeface="Montserrat Medium"/>
              </a:rPr>
              <a:t> Запись аудио </a:t>
            </a:r>
            <a:r>
              <a:rPr lang="ru" sz="800">
                <a:latin typeface="Montserrat Medium"/>
                <a:ea typeface="Montserrat Medium"/>
                <a:cs typeface="Montserrat Medium"/>
                <a:sym typeface="Montserrat Medium"/>
              </a:rPr>
              <a:t>(формат wav)</a:t>
            </a:r>
            <a:endParaRPr sz="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9" name="Google Shape;269;p23"/>
          <p:cNvSpPr/>
          <p:nvPr/>
        </p:nvSpPr>
        <p:spPr>
          <a:xfrm>
            <a:off x="5580125" y="3300850"/>
            <a:ext cx="1476600" cy="540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latin typeface="Roboto"/>
                <a:ea typeface="Roboto"/>
                <a:cs typeface="Roboto"/>
                <a:sym typeface="Roboto"/>
              </a:rPr>
              <a:t>4.</a:t>
            </a:r>
            <a:r>
              <a:rPr lang="ru" sz="1000">
                <a:latin typeface="Roboto"/>
                <a:ea typeface="Roboto"/>
                <a:cs typeface="Roboto"/>
                <a:sym typeface="Roboto"/>
              </a:rPr>
              <a:t> Преобразование в JSON формат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23"/>
          <p:cNvSpPr/>
          <p:nvPr/>
        </p:nvSpPr>
        <p:spPr>
          <a:xfrm>
            <a:off x="2158913" y="3300850"/>
            <a:ext cx="1476600" cy="540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latin typeface="Roboto"/>
                <a:ea typeface="Roboto"/>
                <a:cs typeface="Roboto"/>
                <a:sym typeface="Roboto"/>
              </a:rPr>
              <a:t>2.</a:t>
            </a:r>
            <a:r>
              <a:rPr lang="ru" sz="1000">
                <a:latin typeface="Roboto"/>
                <a:ea typeface="Roboto"/>
                <a:cs typeface="Roboto"/>
                <a:sym typeface="Roboto"/>
              </a:rPr>
              <a:t> Распознавание текста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23"/>
          <p:cNvSpPr/>
          <p:nvPr/>
        </p:nvSpPr>
        <p:spPr>
          <a:xfrm>
            <a:off x="3853800" y="2834475"/>
            <a:ext cx="1476600" cy="243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94EC3"/>
              </a:gs>
              <a:gs pos="100000">
                <a:srgbClr val="20295A"/>
              </a:gs>
            </a:gsLst>
            <a:lin ang="5400012" scaled="0"/>
          </a:gra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База городов России</a:t>
            </a:r>
            <a:endParaRPr b="1"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23"/>
          <p:cNvSpPr/>
          <p:nvPr/>
        </p:nvSpPr>
        <p:spPr>
          <a:xfrm>
            <a:off x="3853800" y="3300850"/>
            <a:ext cx="1476600" cy="540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ru" sz="1000">
                <a:latin typeface="Roboto"/>
                <a:ea typeface="Roboto"/>
                <a:cs typeface="Roboto"/>
                <a:sym typeface="Roboto"/>
              </a:rPr>
              <a:t>Распознавание сущностей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23"/>
          <p:cNvSpPr/>
          <p:nvPr/>
        </p:nvSpPr>
        <p:spPr>
          <a:xfrm>
            <a:off x="2158925" y="4066450"/>
            <a:ext cx="1476600" cy="243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F3468"/>
              </a:gs>
              <a:gs pos="100000">
                <a:srgbClr val="631D35"/>
              </a:gs>
            </a:gsLst>
            <a:lin ang="5400012" scaled="0"/>
          </a:gra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WHISPER(large)</a:t>
            </a:r>
            <a:endParaRPr b="1"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23"/>
          <p:cNvSpPr/>
          <p:nvPr/>
        </p:nvSpPr>
        <p:spPr>
          <a:xfrm>
            <a:off x="3853800" y="4530900"/>
            <a:ext cx="1476600" cy="243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F3468"/>
              </a:gs>
              <a:gs pos="100000">
                <a:srgbClr val="631D35"/>
              </a:gs>
            </a:gsLst>
            <a:lin ang="5400012" scaled="0"/>
          </a:gra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SPACY(ru)+NER</a:t>
            </a:r>
            <a:endParaRPr b="1"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5" name="Google Shape;275;p23"/>
          <p:cNvCxnSpPr>
            <a:stCxn id="273" idx="0"/>
            <a:endCxn id="270" idx="2"/>
          </p:cNvCxnSpPr>
          <p:nvPr/>
        </p:nvCxnSpPr>
        <p:spPr>
          <a:xfrm rot="10800000">
            <a:off x="2897225" y="3841450"/>
            <a:ext cx="0" cy="2250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" name="Google Shape;276;p23"/>
          <p:cNvCxnSpPr>
            <a:stCxn id="268" idx="3"/>
            <a:endCxn id="270" idx="1"/>
          </p:cNvCxnSpPr>
          <p:nvPr/>
        </p:nvCxnSpPr>
        <p:spPr>
          <a:xfrm>
            <a:off x="1940625" y="3571150"/>
            <a:ext cx="2184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p23"/>
          <p:cNvCxnSpPr>
            <a:stCxn id="274" idx="0"/>
          </p:cNvCxnSpPr>
          <p:nvPr/>
        </p:nvCxnSpPr>
        <p:spPr>
          <a:xfrm rot="10800000">
            <a:off x="4592100" y="4305900"/>
            <a:ext cx="0" cy="2250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23"/>
          <p:cNvCxnSpPr>
            <a:endCxn id="272" idx="2"/>
          </p:cNvCxnSpPr>
          <p:nvPr/>
        </p:nvCxnSpPr>
        <p:spPr>
          <a:xfrm flipH="1" rot="10800000">
            <a:off x="4585500" y="3841450"/>
            <a:ext cx="6600" cy="2250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23"/>
          <p:cNvCxnSpPr>
            <a:stCxn id="271" idx="2"/>
            <a:endCxn id="272" idx="0"/>
          </p:cNvCxnSpPr>
          <p:nvPr/>
        </p:nvCxnSpPr>
        <p:spPr>
          <a:xfrm>
            <a:off x="4592100" y="3077775"/>
            <a:ext cx="0" cy="2232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23"/>
          <p:cNvCxnSpPr>
            <a:stCxn id="270" idx="3"/>
            <a:endCxn id="272" idx="1"/>
          </p:cNvCxnSpPr>
          <p:nvPr/>
        </p:nvCxnSpPr>
        <p:spPr>
          <a:xfrm>
            <a:off x="3635513" y="3571150"/>
            <a:ext cx="2184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23"/>
          <p:cNvCxnSpPr>
            <a:stCxn id="272" idx="3"/>
            <a:endCxn id="269" idx="1"/>
          </p:cNvCxnSpPr>
          <p:nvPr/>
        </p:nvCxnSpPr>
        <p:spPr>
          <a:xfrm>
            <a:off x="5330400" y="3571150"/>
            <a:ext cx="2496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" name="Google Shape;282;p23"/>
          <p:cNvSpPr/>
          <p:nvPr/>
        </p:nvSpPr>
        <p:spPr>
          <a:xfrm>
            <a:off x="470700" y="4066450"/>
            <a:ext cx="1476600" cy="243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F3468"/>
              </a:gs>
              <a:gs pos="100000">
                <a:srgbClr val="631D35"/>
              </a:gs>
            </a:gsLst>
            <a:lin ang="5400012" scaled="0"/>
          </a:gra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MICRO.PY</a:t>
            </a:r>
            <a:endParaRPr b="1"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3" name="Google Shape;283;p23"/>
          <p:cNvCxnSpPr/>
          <p:nvPr/>
        </p:nvCxnSpPr>
        <p:spPr>
          <a:xfrm rot="10800000">
            <a:off x="1184925" y="3841450"/>
            <a:ext cx="0" cy="2250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4" name="Google Shape;284;p23"/>
          <p:cNvSpPr/>
          <p:nvPr/>
        </p:nvSpPr>
        <p:spPr>
          <a:xfrm>
            <a:off x="3847150" y="4064525"/>
            <a:ext cx="1476600" cy="243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F3468"/>
              </a:gs>
              <a:gs pos="100000">
                <a:srgbClr val="631D35"/>
              </a:gs>
            </a:gsLst>
            <a:lin ang="5400012" scaled="0"/>
          </a:gra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Алгоритмы PYTHON</a:t>
            </a:r>
            <a:endParaRPr b="1"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4"/>
          <p:cNvSpPr txBox="1"/>
          <p:nvPr>
            <p:ph idx="4294967295" type="title"/>
          </p:nvPr>
        </p:nvSpPr>
        <p:spPr>
          <a:xfrm>
            <a:off x="248525" y="399125"/>
            <a:ext cx="33135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ru" sz="3000">
                <a:solidFill>
                  <a:srgbClr val="2A3990"/>
                </a:solidFill>
                <a:latin typeface="Impact"/>
                <a:ea typeface="Impact"/>
                <a:cs typeface="Impact"/>
                <a:sym typeface="Impact"/>
              </a:rPr>
              <a:t>3 МЕСЯЦ СТАЖИРОВКИ</a:t>
            </a:r>
            <a:endParaRPr/>
          </a:p>
        </p:txBody>
      </p:sp>
      <p:pic>
        <p:nvPicPr>
          <p:cNvPr id="290" name="Google Shape;29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50350"/>
            <a:ext cx="2764448" cy="7482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291" name="Google Shape;291;p24"/>
          <p:cNvSpPr txBox="1"/>
          <p:nvPr/>
        </p:nvSpPr>
        <p:spPr>
          <a:xfrm>
            <a:off x="4619425" y="-823550"/>
            <a:ext cx="43125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79">
                <a:solidFill>
                  <a:schemeClr val="dk1"/>
                </a:solidFill>
              </a:rPr>
              <a:t>                       </a:t>
            </a:r>
            <a:r>
              <a:rPr lang="ru" sz="1979">
                <a:solidFill>
                  <a:srgbClr val="212121"/>
                </a:solidFill>
              </a:rPr>
              <a:t>        </a:t>
            </a:r>
            <a:r>
              <a:rPr lang="ru" sz="1979">
                <a:solidFill>
                  <a:srgbClr val="212121"/>
                </a:solidFill>
              </a:rPr>
              <a:t>ООО «АйтиОн»</a:t>
            </a:r>
            <a:endParaRPr sz="1800">
              <a:solidFill>
                <a:srgbClr val="212121"/>
              </a:solidFill>
            </a:endParaRPr>
          </a:p>
        </p:txBody>
      </p:sp>
      <p:sp>
        <p:nvSpPr>
          <p:cNvPr id="292" name="Google Shape;292;p24"/>
          <p:cNvSpPr txBox="1"/>
          <p:nvPr/>
        </p:nvSpPr>
        <p:spPr>
          <a:xfrm>
            <a:off x="248525" y="1325400"/>
            <a:ext cx="41268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{'route': [{'city_from': 'Москва',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'date_from': '25.03',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'date_from_t': '25 марта',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'time_from': None,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'city_to': 'Санкт-Петербург',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'date_to': None,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'date_to_t': None,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'time_to': None,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'amount': None,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'transit': None,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'transport': None,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'company': None,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'animal': None,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'children': None,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'baggage': None,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'level': None,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'comfort': None,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'insurance': None},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{'city_from': 'Санкт-Петербург',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'date_from': '26.03',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'date_from_t': '26 марта',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'time_from': None,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'city_to': 'Москва',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'date_to': None,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'date_to_t': None,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'time_to': None,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'amount': None,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'transit': None,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'transport': None,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'company': None,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'animal': None,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'children': None,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'baggage': None,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'level': None,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'filename': '/content/drive/MyDrive/Audio/recording.wav',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</a:t>
            </a:r>
            <a:r>
              <a:rPr lang="ru" sz="700">
                <a:solidFill>
                  <a:srgbClr val="212121"/>
                </a:solidFill>
                <a:highlight>
                  <a:srgbClr val="FFFFFF"/>
                </a:highlight>
              </a:rPr>
              <a:t>'transcrib_text': ' Мне нужно доехать в Санкт-Петербург из Москвы 25 марта. Обратно 26 марта.',</a:t>
            </a:r>
            <a:endParaRPr sz="7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700">
                <a:solidFill>
                  <a:srgbClr val="212121"/>
                </a:solidFill>
                <a:highlight>
                  <a:srgbClr val="FFFFFF"/>
                </a:highlight>
              </a:rPr>
              <a:t> 'transcribator': 'whisper(model=large)'}</a:t>
            </a:r>
            <a:endParaRPr sz="700"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  <p:sp>
        <p:nvSpPr>
          <p:cNvPr id="293" name="Google Shape;293;p24"/>
          <p:cNvSpPr txBox="1"/>
          <p:nvPr/>
        </p:nvSpPr>
        <p:spPr>
          <a:xfrm>
            <a:off x="5941750" y="173200"/>
            <a:ext cx="3215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8325" y="244825"/>
            <a:ext cx="4578300" cy="3083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5"/>
          <p:cNvSpPr txBox="1"/>
          <p:nvPr>
            <p:ph type="title"/>
          </p:nvPr>
        </p:nvSpPr>
        <p:spPr>
          <a:xfrm>
            <a:off x="387450" y="287250"/>
            <a:ext cx="85206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9776"/>
              <a:buNone/>
            </a:pPr>
            <a:r>
              <a:rPr lang="ru" sz="1988">
                <a:solidFill>
                  <a:schemeClr val="accent6"/>
                </a:solidFill>
              </a:rPr>
              <a:t>Выводы:</a:t>
            </a:r>
            <a:endParaRPr sz="1988">
              <a:solidFill>
                <a:schemeClr val="accent6"/>
              </a:solidFill>
            </a:endParaRPr>
          </a:p>
        </p:txBody>
      </p:sp>
      <p:sp>
        <p:nvSpPr>
          <p:cNvPr id="300" name="Google Shape;300;p25"/>
          <p:cNvSpPr txBox="1"/>
          <p:nvPr>
            <p:ph idx="1" type="body"/>
          </p:nvPr>
        </p:nvSpPr>
        <p:spPr>
          <a:xfrm>
            <a:off x="387450" y="701550"/>
            <a:ext cx="8520600" cy="41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793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92"/>
              <a:buChar char="●"/>
            </a:pPr>
            <a:r>
              <a:rPr b="1" lang="ru" sz="1091">
                <a:solidFill>
                  <a:srgbClr val="212121"/>
                </a:solidFill>
                <a:highlight>
                  <a:schemeClr val="dk1"/>
                </a:highlight>
              </a:rPr>
              <a:t>Группа новичков справилась с задачей поставленной перед ними.</a:t>
            </a:r>
            <a:endParaRPr b="1" sz="1091">
              <a:solidFill>
                <a:srgbClr val="212121"/>
              </a:solidFill>
              <a:highlight>
                <a:schemeClr val="dk1"/>
              </a:highlight>
            </a:endParaRPr>
          </a:p>
          <a:p>
            <a:pPr indent="-29793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92"/>
              <a:buChar char="●"/>
            </a:pPr>
            <a:r>
              <a:rPr b="1" lang="ru" sz="1091">
                <a:solidFill>
                  <a:srgbClr val="212121"/>
                </a:solidFill>
                <a:highlight>
                  <a:schemeClr val="dk1"/>
                </a:highlight>
              </a:rPr>
              <a:t>Транскрибировали файлы датасета различными транскрибаторами.</a:t>
            </a:r>
            <a:endParaRPr b="1" sz="1091">
              <a:solidFill>
                <a:srgbClr val="FF9900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793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92"/>
              <a:buFont typeface="Montserrat Medium"/>
              <a:buChar char="●"/>
            </a:pPr>
            <a:r>
              <a:rPr lang="ru" sz="1091">
                <a:solidFill>
                  <a:srgbClr val="212121"/>
                </a:solidFill>
                <a:highlight>
                  <a:schemeClr val="dk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На </a:t>
            </a:r>
            <a:r>
              <a:rPr b="1" lang="ru" sz="1091">
                <a:solidFill>
                  <a:srgbClr val="21212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WHISPER (large) и других транскрибаторах транскрибировали 502 файла(полный датасет).</a:t>
            </a:r>
            <a:endParaRPr b="1" sz="1091">
              <a:solidFill>
                <a:srgbClr val="212121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793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92"/>
              <a:buFont typeface="Montserrat Medium"/>
              <a:buChar char="●"/>
            </a:pPr>
            <a:r>
              <a:rPr b="1" lang="ru" sz="1091">
                <a:solidFill>
                  <a:srgbClr val="21212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Провели эксперименты с мел-частотным анализом данных.</a:t>
            </a:r>
            <a:endParaRPr b="1" sz="1091">
              <a:solidFill>
                <a:srgbClr val="212121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793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92"/>
              <a:buFont typeface="Montserrat Medium"/>
              <a:buChar char="●"/>
            </a:pPr>
            <a:r>
              <a:rPr b="1" lang="ru" sz="1091">
                <a:solidFill>
                  <a:srgbClr val="21212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Создали базу из 502 транскрибированных файла для обучения NER модели( Spacy NER).</a:t>
            </a:r>
            <a:endParaRPr b="1" sz="1091">
              <a:solidFill>
                <a:srgbClr val="212121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793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92"/>
              <a:buFont typeface="Montserrat Medium"/>
              <a:buChar char="●"/>
            </a:pPr>
            <a:r>
              <a:rPr b="1" lang="ru" sz="1091">
                <a:solidFill>
                  <a:srgbClr val="21212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Дообучили модель ( Spacy NER) на своей базе данных.</a:t>
            </a:r>
            <a:endParaRPr b="1" sz="1091">
              <a:solidFill>
                <a:srgbClr val="212121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793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92"/>
              <a:buFont typeface="Montserrat Medium"/>
              <a:buChar char="●"/>
            </a:pPr>
            <a:r>
              <a:rPr b="1" lang="ru" sz="1091">
                <a:solidFill>
                  <a:srgbClr val="21212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Получили готовый результат: файлы  .Json - формата.</a:t>
            </a:r>
            <a:endParaRPr b="1" sz="1091">
              <a:solidFill>
                <a:srgbClr val="212121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97935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092"/>
              <a:buFont typeface="Montserrat Medium"/>
              <a:buChar char="●"/>
            </a:pPr>
            <a:r>
              <a:rPr b="1" lang="ru" sz="1091">
                <a:solidFill>
                  <a:srgbClr val="21212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Кроме того провели эксперименты с еще другими подходами и NER моделями:</a:t>
            </a:r>
            <a:r>
              <a:rPr lang="ru" sz="1091">
                <a:solidFill>
                  <a:srgbClr val="212121"/>
                </a:solidFill>
                <a:highlight>
                  <a:schemeClr val="dk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  </a:t>
            </a:r>
            <a:endParaRPr sz="1091">
              <a:solidFill>
                <a:srgbClr val="212121"/>
              </a:solidFill>
              <a:highlight>
                <a:schemeClr val="dk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21212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Natasha,   Chat GPT API,    Deep Pavlov.</a:t>
            </a:r>
            <a:endParaRPr b="1" sz="1100">
              <a:solidFill>
                <a:srgbClr val="212121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21212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  В заключении хотелось бы привести новую идею подхода к разработке приложения, которую расписал стажер/разработчик    Прусов    Максим    Александрович.    По   ссылке  ниже можно   ознакомиться  с  его Google-документом ( эту идею можно, как нам кажется, применить на следующей стажировке :-)  :    </a:t>
            </a:r>
            <a:endParaRPr b="1" sz="1100">
              <a:solidFill>
                <a:srgbClr val="212121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100" u="sng">
                <a:solidFill>
                  <a:schemeClr val="hlink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https://docs.google.com/document/d/1eP__GLXbjnKVj8fIcQTHj2YPn0XMtS049XB6O156RC4/edit</a:t>
            </a:r>
            <a:endParaRPr sz="1200">
              <a:solidFill>
                <a:srgbClr val="212121"/>
              </a:solidFill>
              <a:highlight>
                <a:schemeClr val="dk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900">
                <a:solidFill>
                  <a:srgbClr val="21212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r>
              <a:rPr b="1" lang="ru" sz="1100">
                <a:solidFill>
                  <a:srgbClr val="21212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Хотим от лица всей группы стажеров выразить благодарность нашему тимлиду Рубцову Антону Николаевичу, а также всему коллективу Университета Искусственного Интеллекта за предоставленную возможность поучаствовать в этой интересной стажировке и получить практические навыки в разработке !</a:t>
            </a:r>
            <a:endParaRPr sz="1200">
              <a:solidFill>
                <a:srgbClr val="212121"/>
              </a:solidFill>
              <a:highlight>
                <a:schemeClr val="dk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01" name="Google Shape;30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950350"/>
            <a:ext cx="2764448" cy="7482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302" name="Google Shape;302;p25"/>
          <p:cNvSpPr txBox="1"/>
          <p:nvPr/>
        </p:nvSpPr>
        <p:spPr>
          <a:xfrm>
            <a:off x="4525975" y="-896150"/>
            <a:ext cx="45561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79">
                <a:solidFill>
                  <a:schemeClr val="dk1"/>
                </a:solidFill>
              </a:rPr>
              <a:t>          </a:t>
            </a:r>
            <a:r>
              <a:rPr lang="ru" sz="1979">
                <a:solidFill>
                  <a:srgbClr val="212121"/>
                </a:solidFill>
              </a:rPr>
              <a:t>                       </a:t>
            </a:r>
            <a:r>
              <a:rPr lang="ru" sz="1979">
                <a:solidFill>
                  <a:srgbClr val="212121"/>
                </a:solidFill>
              </a:rPr>
              <a:t>ООО «АйтиОн»</a:t>
            </a:r>
            <a:endParaRPr sz="1800"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idx="4294967295" type="ctrTitle"/>
          </p:nvPr>
        </p:nvSpPr>
        <p:spPr>
          <a:xfrm>
            <a:off x="30125" y="0"/>
            <a:ext cx="90066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 sz="1887">
                <a:solidFill>
                  <a:srgbClr val="212121"/>
                </a:solidFill>
              </a:rPr>
              <a:t>Команда, принимавшая непосредственное участие в проекте:</a:t>
            </a:r>
            <a:endParaRPr sz="4480">
              <a:solidFill>
                <a:srgbClr val="212121"/>
              </a:solidFill>
            </a:endParaRPr>
          </a:p>
        </p:txBody>
      </p:sp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65425"/>
            <a:ext cx="3043102" cy="837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41" name="Google Shape;141;p14"/>
          <p:cNvSpPr txBox="1"/>
          <p:nvPr/>
        </p:nvSpPr>
        <p:spPr>
          <a:xfrm>
            <a:off x="5286575" y="-866025"/>
            <a:ext cx="38574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79">
                <a:solidFill>
                  <a:schemeClr val="dk1"/>
                </a:solidFill>
              </a:rPr>
              <a:t>          </a:t>
            </a:r>
            <a:r>
              <a:rPr lang="ru" sz="1979">
                <a:solidFill>
                  <a:srgbClr val="212121"/>
                </a:solidFill>
              </a:rPr>
              <a:t>                  </a:t>
            </a:r>
            <a:r>
              <a:rPr lang="ru" sz="1979">
                <a:solidFill>
                  <a:srgbClr val="212121"/>
                </a:solidFill>
              </a:rPr>
              <a:t>ООО «АйтиОн»</a:t>
            </a:r>
            <a:endParaRPr sz="1800">
              <a:solidFill>
                <a:srgbClr val="212121"/>
              </a:solidFill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39650"/>
            <a:ext cx="1639925" cy="166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 txBox="1"/>
          <p:nvPr/>
        </p:nvSpPr>
        <p:spPr>
          <a:xfrm>
            <a:off x="152400" y="2108600"/>
            <a:ext cx="1670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700">
                <a:solidFill>
                  <a:srgbClr val="212121"/>
                </a:solidFill>
              </a:rPr>
              <a:t>Рубцов Антон Николаевич </a:t>
            </a:r>
            <a:endParaRPr b="1" sz="700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700">
                <a:solidFill>
                  <a:srgbClr val="212121"/>
                </a:solidFill>
              </a:rPr>
              <a:t>- тимлид группы разработчиков.</a:t>
            </a:r>
            <a:endParaRPr b="1" sz="700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700">
                <a:solidFill>
                  <a:srgbClr val="212121"/>
                </a:solidFill>
              </a:rPr>
              <a:t>Непосредственное руководство группой, консультации, наставничество.</a:t>
            </a:r>
            <a:endParaRPr b="1" sz="700">
              <a:solidFill>
                <a:srgbClr val="212121"/>
              </a:solidFill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2455025" y="582200"/>
            <a:ext cx="250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5" name="Google Shape;14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1945" y="523350"/>
            <a:ext cx="1498805" cy="143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4"/>
          <p:cNvSpPr txBox="1"/>
          <p:nvPr/>
        </p:nvSpPr>
        <p:spPr>
          <a:xfrm>
            <a:off x="2575675" y="2010700"/>
            <a:ext cx="2500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2"/>
              </a:solidFill>
            </a:endParaRPr>
          </a:p>
        </p:txBody>
      </p:sp>
      <p:pic>
        <p:nvPicPr>
          <p:cNvPr id="147" name="Google Shape;14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84500" y="2786375"/>
            <a:ext cx="1274353" cy="144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4"/>
          <p:cNvSpPr txBox="1"/>
          <p:nvPr/>
        </p:nvSpPr>
        <p:spPr>
          <a:xfrm>
            <a:off x="2575675" y="1958825"/>
            <a:ext cx="192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700">
                <a:solidFill>
                  <a:schemeClr val="dk2"/>
                </a:solidFill>
              </a:rPr>
              <a:t>Леонтьев Дмитрий Евгеньевич</a:t>
            </a:r>
            <a:endParaRPr b="1" sz="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700">
                <a:solidFill>
                  <a:schemeClr val="dk2"/>
                </a:solidFill>
              </a:rPr>
              <a:t>- помощник/стажер тимлида.</a:t>
            </a:r>
            <a:endParaRPr b="1" sz="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700">
                <a:solidFill>
                  <a:schemeClr val="dk2"/>
                </a:solidFill>
              </a:rPr>
              <a:t>Помощь руководителю в ведении группы, разработка кода и тестирование , консультации</a:t>
            </a:r>
            <a:endParaRPr b="1" sz="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700">
                <a:solidFill>
                  <a:schemeClr val="dk2"/>
                </a:solidFill>
              </a:rPr>
              <a:t>стажеров. </a:t>
            </a:r>
            <a:endParaRPr b="1" sz="700">
              <a:solidFill>
                <a:schemeClr val="dk2"/>
              </a:solidFill>
            </a:endParaRPr>
          </a:p>
        </p:txBody>
      </p:sp>
      <p:sp>
        <p:nvSpPr>
          <p:cNvPr id="149" name="Google Shape;149;p14"/>
          <p:cNvSpPr txBox="1"/>
          <p:nvPr/>
        </p:nvSpPr>
        <p:spPr>
          <a:xfrm>
            <a:off x="2718600" y="2824025"/>
            <a:ext cx="155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50" name="Google Shape;15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62225" y="521400"/>
            <a:ext cx="1353100" cy="136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4"/>
          <p:cNvSpPr txBox="1"/>
          <p:nvPr/>
        </p:nvSpPr>
        <p:spPr>
          <a:xfrm>
            <a:off x="2718600" y="4232275"/>
            <a:ext cx="1670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2"/>
              </a:solidFill>
            </a:endParaRPr>
          </a:p>
        </p:txBody>
      </p:sp>
      <p:sp>
        <p:nvSpPr>
          <p:cNvPr id="152" name="Google Shape;152;p14"/>
          <p:cNvSpPr txBox="1"/>
          <p:nvPr/>
        </p:nvSpPr>
        <p:spPr>
          <a:xfrm>
            <a:off x="5128450" y="497025"/>
            <a:ext cx="204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53" name="Google Shape;153;p14"/>
          <p:cNvPicPr preferRelativeResize="0"/>
          <p:nvPr/>
        </p:nvPicPr>
        <p:blipFill rotWithShape="1">
          <a:blip r:embed="rId8">
            <a:alphaModFix/>
          </a:blip>
          <a:srcRect b="14133" l="0" r="0" t="0"/>
          <a:stretch/>
        </p:blipFill>
        <p:spPr>
          <a:xfrm>
            <a:off x="4211075" y="2717975"/>
            <a:ext cx="1400750" cy="150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4"/>
          <p:cNvSpPr txBox="1"/>
          <p:nvPr/>
        </p:nvSpPr>
        <p:spPr>
          <a:xfrm>
            <a:off x="5286575" y="2101075"/>
            <a:ext cx="1639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2"/>
              </a:solidFill>
            </a:endParaRPr>
          </a:p>
        </p:txBody>
      </p:sp>
      <p:sp>
        <p:nvSpPr>
          <p:cNvPr id="155" name="Google Shape;155;p14"/>
          <p:cNvSpPr txBox="1"/>
          <p:nvPr/>
        </p:nvSpPr>
        <p:spPr>
          <a:xfrm>
            <a:off x="5429675" y="2914400"/>
            <a:ext cx="146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56" name="Google Shape;156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11550" y="2776800"/>
            <a:ext cx="1317875" cy="144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4"/>
          <p:cNvSpPr txBox="1"/>
          <p:nvPr/>
        </p:nvSpPr>
        <p:spPr>
          <a:xfrm>
            <a:off x="7493100" y="2183925"/>
            <a:ext cx="16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58" name="Google Shape;158;p14"/>
          <p:cNvSpPr txBox="1"/>
          <p:nvPr/>
        </p:nvSpPr>
        <p:spPr>
          <a:xfrm>
            <a:off x="4066600" y="4252600"/>
            <a:ext cx="178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700">
                <a:solidFill>
                  <a:schemeClr val="dk2"/>
                </a:solidFill>
              </a:rPr>
              <a:t>Юмангулов Руслан Фаильевич - стажер / разработчик проекта. Разработка и тестирование кода. Транскрибация аудиофайлов.</a:t>
            </a:r>
            <a:endParaRPr b="1" sz="700">
              <a:solidFill>
                <a:schemeClr val="dk2"/>
              </a:solidFill>
            </a:endParaRPr>
          </a:p>
        </p:txBody>
      </p:sp>
      <p:sp>
        <p:nvSpPr>
          <p:cNvPr id="159" name="Google Shape;159;p14"/>
          <p:cNvSpPr txBox="1"/>
          <p:nvPr/>
        </p:nvSpPr>
        <p:spPr>
          <a:xfrm>
            <a:off x="5376975" y="1927875"/>
            <a:ext cx="1701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700">
                <a:solidFill>
                  <a:schemeClr val="dk2"/>
                </a:solidFill>
              </a:rPr>
              <a:t>Прусов Максим Александрович - стажер / разработчик проекта. Разработка кода, транскрибация файлов, мел-частотный анализ.</a:t>
            </a:r>
            <a:endParaRPr b="1" sz="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700">
                <a:solidFill>
                  <a:schemeClr val="dk2"/>
                </a:solidFill>
              </a:rPr>
              <a:t>Разработка гипотез развития проекта.</a:t>
            </a:r>
            <a:endParaRPr b="1" sz="700">
              <a:solidFill>
                <a:schemeClr val="dk2"/>
              </a:solidFill>
            </a:endParaRPr>
          </a:p>
        </p:txBody>
      </p:sp>
      <p:sp>
        <p:nvSpPr>
          <p:cNvPr id="160" name="Google Shape;160;p14"/>
          <p:cNvSpPr txBox="1"/>
          <p:nvPr/>
        </p:nvSpPr>
        <p:spPr>
          <a:xfrm>
            <a:off x="7146675" y="4285000"/>
            <a:ext cx="201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700">
                <a:solidFill>
                  <a:schemeClr val="dk2"/>
                </a:solidFill>
              </a:rPr>
              <a:t>Вавилов Антон Васильевич - стажер / разработчик проекта. Разработка и тестирование кода. Транскрибация аудиофайлов.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1528600" y="4285000"/>
            <a:ext cx="2010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700">
                <a:solidFill>
                  <a:schemeClr val="dk2"/>
                </a:solidFill>
              </a:rPr>
              <a:t>Коваленко Сергей Александрович - главный разработчик/стажер проекта.</a:t>
            </a:r>
            <a:endParaRPr b="1" sz="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700">
                <a:solidFill>
                  <a:schemeClr val="dk2"/>
                </a:solidFill>
              </a:rPr>
              <a:t>Разработка и тестирование кода.Транскрибация аудиофайлов.</a:t>
            </a:r>
            <a:r>
              <a:rPr lang="ru" sz="700">
                <a:solidFill>
                  <a:schemeClr val="dk2"/>
                </a:solidFill>
              </a:rPr>
              <a:t> </a:t>
            </a:r>
            <a:r>
              <a:rPr b="1" lang="ru" sz="700">
                <a:solidFill>
                  <a:schemeClr val="dk2"/>
                </a:solidFill>
              </a:rPr>
              <a:t>Разработка гипотез развития проекта.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"/>
          <p:cNvSpPr txBox="1"/>
          <p:nvPr/>
        </p:nvSpPr>
        <p:spPr>
          <a:xfrm>
            <a:off x="173200" y="135550"/>
            <a:ext cx="433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7" name="Google Shape;167;p15"/>
          <p:cNvSpPr txBox="1"/>
          <p:nvPr/>
        </p:nvSpPr>
        <p:spPr>
          <a:xfrm>
            <a:off x="414175" y="67775"/>
            <a:ext cx="433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8" name="Google Shape;168;p15"/>
          <p:cNvSpPr txBox="1"/>
          <p:nvPr/>
        </p:nvSpPr>
        <p:spPr>
          <a:xfrm>
            <a:off x="564800" y="-692825"/>
            <a:ext cx="433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69" name="Google Shape;1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50350"/>
            <a:ext cx="3396376" cy="837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70" name="Google Shape;170;p15"/>
          <p:cNvSpPr txBox="1"/>
          <p:nvPr/>
        </p:nvSpPr>
        <p:spPr>
          <a:xfrm>
            <a:off x="4382900" y="-888625"/>
            <a:ext cx="47067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79">
                <a:solidFill>
                  <a:schemeClr val="dk1"/>
                </a:solidFill>
              </a:rPr>
              <a:t>          </a:t>
            </a:r>
            <a:r>
              <a:rPr lang="ru" sz="1979">
                <a:solidFill>
                  <a:srgbClr val="212121"/>
                </a:solidFill>
              </a:rPr>
              <a:t>                           </a:t>
            </a:r>
            <a:r>
              <a:rPr lang="ru" sz="1979">
                <a:solidFill>
                  <a:srgbClr val="212121"/>
                </a:solidFill>
              </a:rPr>
              <a:t>ООО «АйтиОн»</a:t>
            </a:r>
            <a:endParaRPr sz="1800">
              <a:solidFill>
                <a:srgbClr val="212121"/>
              </a:solidFill>
            </a:endParaRPr>
          </a:p>
        </p:txBody>
      </p:sp>
      <p:sp>
        <p:nvSpPr>
          <p:cNvPr id="171" name="Google Shape;171;p15"/>
          <p:cNvSpPr txBox="1"/>
          <p:nvPr>
            <p:ph type="title"/>
          </p:nvPr>
        </p:nvSpPr>
        <p:spPr>
          <a:xfrm>
            <a:off x="819150" y="225925"/>
            <a:ext cx="40833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rgbClr val="212121"/>
                </a:solidFill>
              </a:rPr>
              <a:t>Техническое задание АйтиОн:</a:t>
            </a:r>
            <a:endParaRPr sz="2100">
              <a:solidFill>
                <a:srgbClr val="212121"/>
              </a:solidFill>
            </a:endParaRPr>
          </a:p>
        </p:txBody>
      </p:sp>
      <p:sp>
        <p:nvSpPr>
          <p:cNvPr id="172" name="Google Shape;172;p15"/>
          <p:cNvSpPr txBox="1"/>
          <p:nvPr/>
        </p:nvSpPr>
        <p:spPr>
          <a:xfrm>
            <a:off x="331350" y="597250"/>
            <a:ext cx="8525100" cy="3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30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700"/>
              <a:buAutoNum type="arabicPeriod"/>
            </a:pPr>
            <a:r>
              <a:rPr b="1" lang="ru" sz="700"/>
              <a:t>Описание задачи:</a:t>
            </a:r>
            <a:endParaRPr sz="700"/>
          </a:p>
          <a:p>
            <a:pPr indent="-273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○"/>
            </a:pPr>
            <a:r>
              <a:rPr lang="ru" sz="700"/>
              <a:t>Разработать модель машинного обучения, способную распознавать и интерпретировать речевые команды пользователей в контексте использования приложения для навигации. Команды: </a:t>
            </a:r>
            <a:r>
              <a:rPr b="1" lang="ru" sz="700"/>
              <a:t>когда (число, завтра, послезавтра, потом), куда</a:t>
            </a:r>
            <a:r>
              <a:rPr lang="ru" sz="700"/>
              <a:t>, бюджет, кол-ва человек (число, семья, с ребенком, несколько). </a:t>
            </a:r>
            <a:endParaRPr sz="700"/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AutoNum type="arabicPeriod"/>
            </a:pPr>
            <a:r>
              <a:rPr b="1" lang="ru" sz="700"/>
              <a:t>Цели проекта:</a:t>
            </a:r>
            <a:endParaRPr sz="700"/>
          </a:p>
          <a:p>
            <a:pPr indent="-273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○"/>
            </a:pPr>
            <a:r>
              <a:rPr lang="ru" sz="700"/>
              <a:t>Создать точную и быструю модель распознавания речи, способную работать в реальном времени.</a:t>
            </a:r>
            <a:endParaRPr sz="700"/>
          </a:p>
          <a:p>
            <a:pPr indent="-273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○"/>
            </a:pPr>
            <a:r>
              <a:rPr lang="ru" sz="700"/>
              <a:t>Обеспечить возможность перевода речевых команд в текстовый формат для дальнейшей обработки и выполнения запросов в приложении.</a:t>
            </a:r>
            <a:endParaRPr sz="700"/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AutoNum type="arabicPeriod"/>
            </a:pPr>
            <a:r>
              <a:rPr b="1" lang="ru" sz="700"/>
              <a:t>Технические требования:</a:t>
            </a:r>
            <a:endParaRPr sz="700"/>
          </a:p>
          <a:p>
            <a:pPr indent="-273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○"/>
            </a:pPr>
            <a:r>
              <a:rPr b="1" lang="ru" sz="700"/>
              <a:t>Точность распознавания:</a:t>
            </a:r>
            <a:r>
              <a:rPr lang="ru" sz="700"/>
              <a:t> </a:t>
            </a:r>
            <a:r>
              <a:rPr i="1" lang="ru" sz="700"/>
              <a:t>Модель должна обеспечивать высокую точность распознавания различных языков и акцентов, минимизируя ошибки в интерпретации команд.</a:t>
            </a:r>
            <a:endParaRPr sz="700"/>
          </a:p>
          <a:p>
            <a:pPr indent="-273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○"/>
            </a:pPr>
            <a:r>
              <a:rPr b="1" lang="ru" sz="700"/>
              <a:t>Реальное время:</a:t>
            </a:r>
            <a:r>
              <a:rPr lang="ru" sz="700"/>
              <a:t> </a:t>
            </a:r>
            <a:r>
              <a:rPr i="1" lang="ru" sz="700"/>
              <a:t>Обеспечить скорость обработки речевых команд для мгновенного или практически мгновенного отклика приложения на запросы пользователя (от 100 запросов (30 сек) в минуту) (опционально). </a:t>
            </a:r>
            <a:endParaRPr sz="700"/>
          </a:p>
          <a:p>
            <a:pPr indent="-273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○"/>
            </a:pPr>
            <a:r>
              <a:rPr b="1" lang="ru" sz="700"/>
              <a:t>Устойчивость к шумам:</a:t>
            </a:r>
            <a:r>
              <a:rPr lang="ru" sz="700"/>
              <a:t> Способность работать в условиях окружающего шума и снижать влияние фоновых шумов на распознавание речи. </a:t>
            </a:r>
            <a:endParaRPr sz="700"/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AutoNum type="arabicPeriod"/>
            </a:pPr>
            <a:r>
              <a:rPr b="1" lang="ru" sz="700"/>
              <a:t>Используемые технологии:</a:t>
            </a:r>
            <a:endParaRPr sz="700"/>
          </a:p>
          <a:p>
            <a:pPr indent="-273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○"/>
            </a:pPr>
            <a:r>
              <a:rPr b="1" lang="ru" sz="700"/>
              <a:t>Глубокое обучение:</a:t>
            </a:r>
            <a:r>
              <a:rPr lang="ru" sz="700"/>
              <a:t> Использование нейронных сетей для обучения модели, например, рекуррентные нейронные сети (RNN), сверточные нейронные сети (CNN) или трансформеры.</a:t>
            </a:r>
            <a:endParaRPr sz="700"/>
          </a:p>
          <a:p>
            <a:pPr indent="-273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○"/>
            </a:pPr>
            <a:r>
              <a:rPr b="1" lang="ru" sz="700"/>
              <a:t>Библиотеки и фреймворки:</a:t>
            </a:r>
            <a:r>
              <a:rPr lang="ru" sz="700"/>
              <a:t> TensorFlow, PyTorch или другие инструменты, обеспечивающие легкость разработки и высокую производительность.</a:t>
            </a:r>
            <a:endParaRPr sz="700"/>
          </a:p>
          <a:p>
            <a:pPr indent="-273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○"/>
            </a:pPr>
            <a:r>
              <a:rPr b="1" lang="ru" sz="700"/>
              <a:t>Обработка аудиоданных:</a:t>
            </a:r>
            <a:r>
              <a:rPr lang="ru" sz="700"/>
              <a:t> Преобразование аудиосигналов в формат, удобный для обучения модели (например, спектрограммы) и использование специализированных библиотек для работы с аудио.</a:t>
            </a:r>
            <a:endParaRPr sz="700"/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AutoNum type="arabicPeriod"/>
            </a:pPr>
            <a:r>
              <a:rPr b="1" lang="ru" sz="700"/>
              <a:t>Этапы разработки:</a:t>
            </a:r>
            <a:endParaRPr sz="700"/>
          </a:p>
          <a:p>
            <a:pPr indent="-273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○"/>
            </a:pPr>
            <a:r>
              <a:rPr b="1" lang="ru" sz="700"/>
              <a:t>Подготовка данных:</a:t>
            </a:r>
            <a:r>
              <a:rPr lang="ru" sz="700"/>
              <a:t> Сбор и подготовка аудиоданных для обучения модели. Аугментация и обогащение, предоставленных Заказчиком данных (около 500 аудиодорожек).</a:t>
            </a:r>
            <a:endParaRPr sz="700"/>
          </a:p>
          <a:p>
            <a:pPr indent="-273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○"/>
            </a:pPr>
            <a:r>
              <a:rPr b="1" lang="ru" sz="700"/>
              <a:t>Выбор архитектуры модели:</a:t>
            </a:r>
            <a:r>
              <a:rPr lang="ru" sz="700"/>
              <a:t> Определение типа нейронной сети и ее параметров для обучения.</a:t>
            </a:r>
            <a:endParaRPr sz="700"/>
          </a:p>
          <a:p>
            <a:pPr indent="-273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○"/>
            </a:pPr>
            <a:r>
              <a:rPr b="1" lang="ru" sz="700"/>
              <a:t>Обучение и валидация модели:</a:t>
            </a:r>
            <a:r>
              <a:rPr lang="ru" sz="700"/>
              <a:t> Запуск процесса обучения на подготовленных данных и проверка точности модели на отложенной выборке.</a:t>
            </a:r>
            <a:endParaRPr sz="700"/>
          </a:p>
          <a:p>
            <a:pPr indent="-273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○"/>
            </a:pPr>
            <a:r>
              <a:rPr b="1" lang="ru" sz="700"/>
              <a:t>Оптимизация и тестирование:</a:t>
            </a:r>
            <a:r>
              <a:rPr lang="ru" sz="700"/>
              <a:t> Тщательное тестирование модели на различных условиях и оптимизация для повышения производительности.</a:t>
            </a:r>
            <a:endParaRPr sz="700"/>
          </a:p>
          <a:p>
            <a:pPr indent="-273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○"/>
            </a:pPr>
            <a:r>
              <a:rPr b="1" lang="ru" sz="700"/>
              <a:t>Интеграция в приложение:</a:t>
            </a:r>
            <a:r>
              <a:rPr lang="ru" sz="700"/>
              <a:t> API обращение к модели, которая возвращает JSON ответ. Если нет даты и направления то NA.</a:t>
            </a:r>
            <a:endParaRPr sz="700"/>
          </a:p>
          <a:p>
            <a:pPr indent="-2730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700"/>
              <a:buAutoNum type="arabicPeriod"/>
            </a:pPr>
            <a:r>
              <a:rPr b="1" lang="ru" sz="700"/>
              <a:t>Оценка качества:</a:t>
            </a:r>
            <a:endParaRPr sz="700"/>
          </a:p>
          <a:p>
            <a:pPr indent="-273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○"/>
            </a:pPr>
            <a:r>
              <a:rPr b="1" lang="ru" sz="700"/>
              <a:t>Метрики точности:</a:t>
            </a:r>
            <a:r>
              <a:rPr lang="ru" sz="700"/>
              <a:t> Использование метрик, таких как точность распознавания (более 90%), скорость обработки запросов и стабильность работы модели.</a:t>
            </a:r>
            <a:endParaRPr sz="700"/>
          </a:p>
          <a:p>
            <a:pPr indent="-273050" lvl="1" marL="9144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700"/>
              <a:buChar char="○"/>
            </a:pPr>
            <a:r>
              <a:rPr b="1" lang="ru" sz="700"/>
              <a:t>Тестирование с пользователями:</a:t>
            </a:r>
            <a:r>
              <a:rPr lang="ru" sz="700"/>
              <a:t> Получение обратной связи от реальных пользователей для оценки удобства использования и качества в рамках стажировки.</a:t>
            </a:r>
            <a:endParaRPr sz="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/>
          <p:nvPr>
            <p:ph type="title"/>
          </p:nvPr>
        </p:nvSpPr>
        <p:spPr>
          <a:xfrm>
            <a:off x="311700" y="216200"/>
            <a:ext cx="8520600" cy="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20">
                <a:solidFill>
                  <a:srgbClr val="212121"/>
                </a:solidFill>
              </a:rPr>
              <a:t>По окончанию проекта перед </a:t>
            </a:r>
            <a:r>
              <a:rPr lang="ru" sz="1320">
                <a:solidFill>
                  <a:srgbClr val="212121"/>
                </a:solidFill>
              </a:rPr>
              <a:t>разработчиками/</a:t>
            </a:r>
            <a:r>
              <a:rPr lang="ru" sz="1320">
                <a:solidFill>
                  <a:srgbClr val="212121"/>
                </a:solidFill>
              </a:rPr>
              <a:t>стажерами стояла задача получить шаблон фильтров json, такого типа:</a:t>
            </a:r>
            <a:endParaRPr sz="1320">
              <a:solidFill>
                <a:srgbClr val="212121"/>
              </a:solidFill>
            </a:endParaRPr>
          </a:p>
        </p:txBody>
      </p:sp>
      <p:sp>
        <p:nvSpPr>
          <p:cNvPr id="178" name="Google Shape;178;p16"/>
          <p:cNvSpPr txBox="1"/>
          <p:nvPr>
            <p:ph idx="1" type="body"/>
          </p:nvPr>
        </p:nvSpPr>
        <p:spPr>
          <a:xfrm>
            <a:off x="311700" y="888625"/>
            <a:ext cx="8520600" cy="3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12700" rtl="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ru" sz="77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771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2700" rtl="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ru" sz="77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"route": [                	# маршрут - список поездок (обязательно должен быть хотя бы один элемент)</a:t>
            </a:r>
            <a:endParaRPr sz="771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2700" rtl="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ru" sz="77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{</a:t>
            </a:r>
            <a:endParaRPr sz="771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2700" rtl="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ru" sz="77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"city_from": null,  	# город отправления "Москва"</a:t>
            </a:r>
            <a:endParaRPr sz="771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2700" rtl="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ru" sz="77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"date_from": null,  	# дата отправления "05.05.2024"</a:t>
            </a:r>
            <a:endParaRPr sz="771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2700" rtl="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ru" sz="77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"date_from_t": null,	# дата отправления по транскрибации "завтра"</a:t>
            </a:r>
            <a:endParaRPr sz="771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2700" rtl="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ru" sz="77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"time_from": null,  	# время отправления "утром"</a:t>
            </a:r>
            <a:endParaRPr sz="771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2700" rtl="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ru" sz="77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"city_to": null,    	# город назначения "Санкт-Петербург"</a:t>
            </a:r>
            <a:endParaRPr sz="771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2700" rtl="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ru" sz="77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"date_to": null,    	# дата назначения "07.05.2024"</a:t>
            </a:r>
            <a:endParaRPr sz="771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2700" rtl="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ru" sz="77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"date_to_t": null,  	# дата назначения по транскрибации "через пару дней"</a:t>
            </a:r>
            <a:endParaRPr sz="771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2700" rtl="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ru" sz="77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"time_to": null,    	# время прибытия  "вечером"</a:t>
            </a:r>
            <a:endParaRPr sz="771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2700" rtl="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ru" sz="77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"amount": null,      	# кол-во пассажиров 1 - int</a:t>
            </a:r>
            <a:endParaRPr sz="771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2700" rtl="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ru" sz="77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"transit": null,  	# кол-во пересадок 0 - int</a:t>
            </a:r>
            <a:endParaRPr sz="771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2700" rtl="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ru" sz="77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"transport": null,  	# вид транспорта ["поезд", "самолет", "автобус"] list</a:t>
            </a:r>
            <a:endParaRPr sz="771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2700" rtl="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ru" sz="77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"company" : null,   	# компания-перевозчик ["не Победа"] list</a:t>
            </a:r>
            <a:endParaRPr sz="771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2700" rtl="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ru" sz="77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"animal": null,  	# с животными   boolean</a:t>
            </a:r>
            <a:endParaRPr sz="771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2700" rtl="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ru" sz="77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"children": null,    	# плюс количество детей int</a:t>
            </a:r>
            <a:endParaRPr sz="771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2700" rtl="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ru" sz="77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"baggage": null, 	# с багажом boolean</a:t>
            </a:r>
            <a:endParaRPr sz="771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2700" rtl="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ru" sz="77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"level": null,      	# класс обслуживания ["бизнес", "эконом", "купе вагон", "плацкарт"] list</a:t>
            </a:r>
            <a:endParaRPr sz="771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2700" rtl="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ru" sz="77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"comfort": null,  	# список дополнительных пожеланий - ["нижняя полка", "мягкий вагон", "с питанием", "женское купе", "не у туалета", "биотуалет", "инвалидные(льготные)"]  list</a:t>
            </a:r>
            <a:endParaRPr sz="771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2700" rtl="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ru" sz="77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"insurance": null 	# страховка  boolean</a:t>
            </a:r>
            <a:endParaRPr sz="771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2700" rtl="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ru" sz="771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},</a:t>
            </a:r>
            <a:endParaRPr sz="771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2700" rtl="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ru" sz="771">
                <a:solidFill>
                  <a:srgbClr val="21212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 {</a:t>
            </a:r>
            <a:endParaRPr sz="771">
              <a:solidFill>
                <a:srgbClr val="21212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2700" rtl="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ru" sz="771">
                <a:solidFill>
                  <a:srgbClr val="21212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"city_from": null,  	# город отправления "Москва"</a:t>
            </a:r>
            <a:endParaRPr sz="771">
              <a:solidFill>
                <a:srgbClr val="21212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2700" rtl="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ru" sz="771">
                <a:solidFill>
                  <a:srgbClr val="21212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"date_from": null,  	# дата отправления "05.05.2024"</a:t>
            </a:r>
            <a:endParaRPr sz="771">
              <a:solidFill>
                <a:srgbClr val="21212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2700" rtl="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ru" sz="771">
                <a:solidFill>
                  <a:srgbClr val="21212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"date_from_t": null,	# дата отправления по транскрибации "завтра"</a:t>
            </a:r>
            <a:endParaRPr sz="771">
              <a:solidFill>
                <a:srgbClr val="21212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2700" rtl="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ru" sz="771">
                <a:solidFill>
                  <a:srgbClr val="21212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"time_from": null,  	# время отправления "утром"</a:t>
            </a:r>
            <a:endParaRPr sz="771">
              <a:solidFill>
                <a:srgbClr val="21212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2700" rtl="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ru" sz="771">
                <a:solidFill>
                  <a:srgbClr val="21212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"city_to": null,    	# город назначения "Санкт-Петербург"</a:t>
            </a:r>
            <a:endParaRPr sz="771">
              <a:solidFill>
                <a:srgbClr val="21212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2700" rtl="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ru" sz="771">
                <a:solidFill>
                  <a:srgbClr val="21212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"date_to": null,    	# дата назначения "07.05.2024"</a:t>
            </a:r>
            <a:endParaRPr sz="1002">
              <a:solidFill>
                <a:srgbClr val="212121"/>
              </a:solidFill>
              <a:highlight>
                <a:schemeClr val="dk1"/>
              </a:highlight>
            </a:endParaRPr>
          </a:p>
        </p:txBody>
      </p:sp>
      <p:sp>
        <p:nvSpPr>
          <p:cNvPr id="179" name="Google Shape;179;p16"/>
          <p:cNvSpPr txBox="1"/>
          <p:nvPr/>
        </p:nvSpPr>
        <p:spPr>
          <a:xfrm>
            <a:off x="165700" y="-308775"/>
            <a:ext cx="18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0" name="Google Shape;180;p16"/>
          <p:cNvSpPr txBox="1"/>
          <p:nvPr/>
        </p:nvSpPr>
        <p:spPr>
          <a:xfrm>
            <a:off x="316300" y="-835925"/>
            <a:ext cx="433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81" name="Google Shape;1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78650" y="-950350"/>
            <a:ext cx="3043102" cy="837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82" name="Google Shape;182;p16"/>
          <p:cNvSpPr txBox="1"/>
          <p:nvPr/>
        </p:nvSpPr>
        <p:spPr>
          <a:xfrm>
            <a:off x="6062250" y="-911225"/>
            <a:ext cx="43377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79">
                <a:solidFill>
                  <a:schemeClr val="dk1"/>
                </a:solidFill>
              </a:rPr>
              <a:t>                </a:t>
            </a:r>
            <a:r>
              <a:rPr lang="ru" sz="1979">
                <a:solidFill>
                  <a:schemeClr val="dk1"/>
                </a:solidFill>
              </a:rPr>
              <a:t>ООО «АйтиОн»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3" name="Google Shape;183;p16"/>
          <p:cNvSpPr txBox="1"/>
          <p:nvPr/>
        </p:nvSpPr>
        <p:spPr>
          <a:xfrm>
            <a:off x="4096725" y="-783200"/>
            <a:ext cx="50079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79">
                <a:solidFill>
                  <a:srgbClr val="212121"/>
                </a:solidFill>
              </a:rPr>
              <a:t>                                            </a:t>
            </a:r>
            <a:r>
              <a:rPr lang="ru" sz="1979">
                <a:solidFill>
                  <a:srgbClr val="212121"/>
                </a:solidFill>
              </a:rPr>
              <a:t>ООО «АйтиОн»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/>
          <p:nvPr>
            <p:ph type="title"/>
          </p:nvPr>
        </p:nvSpPr>
        <p:spPr>
          <a:xfrm>
            <a:off x="311700" y="225925"/>
            <a:ext cx="8520600" cy="11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892"/>
              <a:buFont typeface="Arial"/>
              <a:buNone/>
            </a:pPr>
            <a:r>
              <a:t/>
            </a:r>
            <a:endParaRPr b="1" sz="14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892"/>
              <a:buFont typeface="Arial"/>
              <a:buNone/>
            </a:pPr>
            <a:r>
              <a:rPr b="1" lang="ru" sz="140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rPr>
              <a:t>ДАТАСЕТ представленный заказчиком :</a:t>
            </a:r>
            <a:endParaRPr b="1" sz="1400">
              <a:solidFill>
                <a:srgbClr val="21212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892"/>
              <a:buFont typeface="Arial"/>
              <a:buNone/>
            </a:pPr>
            <a:r>
              <a:t/>
            </a:r>
            <a:endParaRPr sz="1400">
              <a:solidFill>
                <a:srgbClr val="21212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86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Montserrat Medium"/>
              <a:buChar char="●"/>
            </a:pPr>
            <a:r>
              <a:rPr lang="ru" sz="1400">
                <a:solidFill>
                  <a:srgbClr val="21212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502 звуковые дорожки в формате .ogg</a:t>
            </a:r>
            <a:r>
              <a:rPr lang="ru" sz="1400">
                <a:latin typeface="Montserrat Medium"/>
                <a:ea typeface="Montserrat Medium"/>
                <a:cs typeface="Montserrat Medium"/>
                <a:sym typeface="Montserrat Medium"/>
              </a:rPr>
              <a:t>                                                                                                                               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86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Montserrat Medium"/>
              <a:buChar char="●"/>
            </a:pPr>
            <a:r>
              <a:rPr b="1" lang="ru" sz="1400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пример </a:t>
            </a:r>
            <a:r>
              <a:rPr b="1" lang="ru" sz="1400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файла датасета:</a:t>
            </a:r>
            <a:r>
              <a:rPr lang="ru" sz="1400">
                <a:latin typeface="Montserrat Medium"/>
                <a:ea typeface="Montserrat Medium"/>
                <a:cs typeface="Montserrat Medium"/>
                <a:sym typeface="Montserrat Medium"/>
              </a:rPr>
              <a:t> “</a:t>
            </a:r>
            <a:r>
              <a:rPr i="1" lang="ru" sz="1400">
                <a:latin typeface="Montserrat Medium"/>
                <a:ea typeface="Montserrat Medium"/>
                <a:cs typeface="Montserrat Medium"/>
                <a:sym typeface="Montserrat Medium"/>
              </a:rPr>
              <a:t>Нужны билеты на поезд, вагон СВ, из Краснодара в</a:t>
            </a:r>
            <a:endParaRPr i="1" sz="1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400">
                <a:latin typeface="Montserrat Medium"/>
                <a:ea typeface="Montserrat Medium"/>
                <a:cs typeface="Montserrat Medium"/>
                <a:sym typeface="Montserrat Medium"/>
              </a:rPr>
              <a:t>                                                    Уфу на 3 марта, нас двое, я с ребенком</a:t>
            </a:r>
            <a:r>
              <a:rPr lang="ru" sz="1400">
                <a:latin typeface="Montserrat Medium"/>
                <a:ea typeface="Montserrat Medium"/>
                <a:cs typeface="Montserrat Medium"/>
                <a:sym typeface="Montserrat Medium"/>
              </a:rPr>
              <a:t>”.</a:t>
            </a:r>
            <a:endParaRPr sz="3200"/>
          </a:p>
        </p:txBody>
      </p:sp>
      <p:sp>
        <p:nvSpPr>
          <p:cNvPr id="189" name="Google Shape;189;p17"/>
          <p:cNvSpPr txBox="1"/>
          <p:nvPr>
            <p:ph idx="1" type="body"/>
          </p:nvPr>
        </p:nvSpPr>
        <p:spPr>
          <a:xfrm>
            <a:off x="311700" y="1717000"/>
            <a:ext cx="8520600" cy="31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12121"/>
                </a:solidFill>
              </a:rPr>
              <a:t>Согласно техническому заданию и шаблону фильтров команда разработчиков /стажеров должна была получить примерно следующий </a:t>
            </a:r>
            <a:r>
              <a:rPr b="1" lang="ru" sz="100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rPr>
              <a:t>ТРЕБУЕМЫЙ РЕЗУЛЬТАТ:</a:t>
            </a:r>
            <a:endParaRPr b="1" sz="1000">
              <a:solidFill>
                <a:srgbClr val="21212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t/>
            </a:r>
            <a:endParaRPr sz="1000">
              <a:solidFill>
                <a:srgbClr val="21212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ru" sz="1700">
                <a:solidFill>
                  <a:srgbClr val="212121"/>
                </a:solidFill>
                <a:highlight>
                  <a:schemeClr val="lt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{</a:t>
            </a:r>
            <a:r>
              <a:rPr lang="ru" sz="1700">
                <a:solidFill>
                  <a:srgbClr val="212121"/>
                </a:solidFill>
                <a:highlight>
                  <a:schemeClr val="dk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'route': [{</a:t>
            </a:r>
            <a:endParaRPr sz="1700">
              <a:solidFill>
                <a:srgbClr val="212121"/>
              </a:solidFill>
              <a:highlight>
                <a:schemeClr val="dk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ru" sz="1700">
                <a:solidFill>
                  <a:srgbClr val="212121"/>
                </a:solidFill>
                <a:highlight>
                  <a:schemeClr val="dk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   'city_from': 'Краснодар',</a:t>
            </a:r>
            <a:endParaRPr sz="1700">
              <a:solidFill>
                <a:srgbClr val="212121"/>
              </a:solidFill>
              <a:highlight>
                <a:schemeClr val="dk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ru" sz="1700">
                <a:solidFill>
                  <a:srgbClr val="212121"/>
                </a:solidFill>
                <a:highlight>
                  <a:schemeClr val="dk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   'date_from': '03.03',</a:t>
            </a:r>
            <a:endParaRPr sz="1700">
              <a:solidFill>
                <a:srgbClr val="212121"/>
              </a:solidFill>
              <a:highlight>
                <a:schemeClr val="dk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ru" sz="1700">
                <a:solidFill>
                  <a:srgbClr val="212121"/>
                </a:solidFill>
                <a:highlight>
                  <a:schemeClr val="dk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   'city_to': ‘Уфа’,</a:t>
            </a:r>
            <a:endParaRPr sz="1700">
              <a:solidFill>
                <a:srgbClr val="212121"/>
              </a:solidFill>
              <a:highlight>
                <a:schemeClr val="dk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ru" sz="1700">
                <a:solidFill>
                  <a:srgbClr val="212121"/>
                </a:solidFill>
                <a:highlight>
                  <a:schemeClr val="dk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   'amount': 2,</a:t>
            </a:r>
            <a:endParaRPr sz="1700">
              <a:solidFill>
                <a:srgbClr val="212121"/>
              </a:solidFill>
              <a:highlight>
                <a:schemeClr val="dk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ru" sz="1700">
                <a:solidFill>
                  <a:srgbClr val="212121"/>
                </a:solidFill>
                <a:highlight>
                  <a:schemeClr val="dk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   'transport': ['поезд'],</a:t>
            </a:r>
            <a:endParaRPr sz="1700">
              <a:solidFill>
                <a:srgbClr val="212121"/>
              </a:solidFill>
              <a:highlight>
                <a:schemeClr val="dk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ru" sz="1700">
                <a:solidFill>
                  <a:srgbClr val="212121"/>
                </a:solidFill>
                <a:highlight>
                  <a:schemeClr val="dk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   'animal': None,</a:t>
            </a:r>
            <a:endParaRPr sz="1700">
              <a:solidFill>
                <a:srgbClr val="212121"/>
              </a:solidFill>
              <a:highlight>
                <a:schemeClr val="dk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ru" sz="1700">
                <a:solidFill>
                  <a:srgbClr val="212121"/>
                </a:solidFill>
                <a:highlight>
                  <a:schemeClr val="dk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   'children': 1,</a:t>
            </a:r>
            <a:endParaRPr sz="1700">
              <a:solidFill>
                <a:srgbClr val="212121"/>
              </a:solidFill>
              <a:highlight>
                <a:schemeClr val="dk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ru" sz="1700">
                <a:solidFill>
                  <a:srgbClr val="212121"/>
                </a:solidFill>
                <a:highlight>
                  <a:schemeClr val="dk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   'level': ['СВ'],</a:t>
            </a:r>
            <a:endParaRPr sz="1700">
              <a:solidFill>
                <a:srgbClr val="212121"/>
              </a:solidFill>
              <a:highlight>
                <a:schemeClr val="dk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ru" sz="1700">
                <a:solidFill>
                  <a:srgbClr val="212121"/>
                </a:solidFill>
                <a:highlight>
                  <a:schemeClr val="dk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}],..}</a:t>
            </a:r>
            <a:endParaRPr sz="2500">
              <a:solidFill>
                <a:srgbClr val="212121"/>
              </a:solidFill>
              <a:highlight>
                <a:schemeClr val="dk1"/>
              </a:highlight>
            </a:endParaRPr>
          </a:p>
        </p:txBody>
      </p:sp>
      <p:pic>
        <p:nvPicPr>
          <p:cNvPr id="190" name="Google Shape;1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50350"/>
            <a:ext cx="3162923" cy="837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91" name="Google Shape;191;p17"/>
          <p:cNvSpPr txBox="1"/>
          <p:nvPr/>
        </p:nvSpPr>
        <p:spPr>
          <a:xfrm>
            <a:off x="5610400" y="-835925"/>
            <a:ext cx="43377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79">
                <a:solidFill>
                  <a:schemeClr val="dk1"/>
                </a:solidFill>
              </a:rPr>
              <a:t>                      </a:t>
            </a:r>
            <a:r>
              <a:rPr lang="ru" sz="1979">
                <a:solidFill>
                  <a:schemeClr val="dk1"/>
                </a:solidFill>
              </a:rPr>
              <a:t>ООО «АйтиОн»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2" name="Google Shape;192;p17"/>
          <p:cNvSpPr txBox="1"/>
          <p:nvPr/>
        </p:nvSpPr>
        <p:spPr>
          <a:xfrm>
            <a:off x="3810550" y="-775675"/>
            <a:ext cx="52413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79">
                <a:solidFill>
                  <a:srgbClr val="212121"/>
                </a:solidFill>
              </a:rPr>
              <a:t>                                                </a:t>
            </a:r>
            <a:r>
              <a:rPr lang="ru" sz="1979">
                <a:solidFill>
                  <a:srgbClr val="212121"/>
                </a:solidFill>
              </a:rPr>
              <a:t>ООО «АйтиОн»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/>
          <p:nvPr>
            <p:ph idx="4294967295" type="title"/>
          </p:nvPr>
        </p:nvSpPr>
        <p:spPr>
          <a:xfrm>
            <a:off x="311700" y="29725"/>
            <a:ext cx="42603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20">
                <a:solidFill>
                  <a:srgbClr val="212121"/>
                </a:solidFill>
              </a:rPr>
              <a:t>1- месяц стажировки</a:t>
            </a:r>
            <a:endParaRPr sz="2420">
              <a:solidFill>
                <a:srgbClr val="212121"/>
              </a:solidFill>
            </a:endParaRPr>
          </a:p>
        </p:txBody>
      </p:sp>
      <p:sp>
        <p:nvSpPr>
          <p:cNvPr id="198" name="Google Shape;198;p18"/>
          <p:cNvSpPr txBox="1"/>
          <p:nvPr>
            <p:ph idx="4294967295" type="body"/>
          </p:nvPr>
        </p:nvSpPr>
        <p:spPr>
          <a:xfrm>
            <a:off x="311700" y="579875"/>
            <a:ext cx="3709800" cy="24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415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1. ТЕСТИРОВАНИЕ МОДЕЛЕЙ ТРАНСКРИБАЦИИ: </a:t>
            </a:r>
            <a:endParaRPr sz="5415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4569" lvl="0" marL="4572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 Medium"/>
              <a:buChar char="●"/>
            </a:pPr>
            <a:r>
              <a:rPr lang="ru" sz="541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Tinkoff VoiceKit(Тиньков)</a:t>
            </a:r>
            <a:endParaRPr sz="5415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4569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 Medium"/>
              <a:buChar char="●"/>
            </a:pPr>
            <a:r>
              <a:rPr lang="ru" sz="541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Salut Speech (Сбер)</a:t>
            </a:r>
            <a:endParaRPr sz="5415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4569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Montserrat Medium"/>
              <a:buChar char="●"/>
            </a:pPr>
            <a:r>
              <a:rPr lang="ru" sz="5415">
                <a:solidFill>
                  <a:srgbClr val="212121"/>
                </a:solidFill>
                <a:highlight>
                  <a:schemeClr val="dk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Yandex SPEECHKIT</a:t>
            </a:r>
            <a:endParaRPr sz="5415">
              <a:solidFill>
                <a:srgbClr val="212121"/>
              </a:solidFill>
              <a:highlight>
                <a:schemeClr val="dk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4569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Montserrat Medium"/>
              <a:buChar char="●"/>
            </a:pPr>
            <a:r>
              <a:rPr lang="ru" sz="5415">
                <a:solidFill>
                  <a:srgbClr val="212121"/>
                </a:solidFill>
                <a:highlight>
                  <a:schemeClr val="dk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VOSK</a:t>
            </a:r>
            <a:endParaRPr sz="5415">
              <a:solidFill>
                <a:srgbClr val="212121"/>
              </a:solidFill>
              <a:highlight>
                <a:schemeClr val="dk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4569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Montserrat Medium"/>
              <a:buChar char="●"/>
            </a:pPr>
            <a:r>
              <a:rPr lang="ru" sz="5415">
                <a:solidFill>
                  <a:srgbClr val="212121"/>
                </a:solidFill>
                <a:highlight>
                  <a:schemeClr val="dk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GOOGLE SPEECH RECOGNITION</a:t>
            </a:r>
            <a:endParaRPr sz="5415">
              <a:solidFill>
                <a:srgbClr val="212121"/>
              </a:solidFill>
              <a:highlight>
                <a:schemeClr val="dk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4569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Montserrat Medium"/>
              <a:buChar char="●"/>
            </a:pPr>
            <a:r>
              <a:rPr lang="ru" sz="5415">
                <a:solidFill>
                  <a:srgbClr val="212121"/>
                </a:solidFill>
                <a:highlight>
                  <a:schemeClr val="dk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WHISPER(small)</a:t>
            </a:r>
            <a:endParaRPr sz="5415">
              <a:solidFill>
                <a:srgbClr val="212121"/>
              </a:solidFill>
              <a:highlight>
                <a:schemeClr val="dk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4569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C254D"/>
              </a:buClr>
              <a:buSzPct val="100000"/>
              <a:buFont typeface="Montserrat"/>
              <a:buChar char="●"/>
            </a:pPr>
            <a:r>
              <a:rPr b="1" lang="ru" sz="5415">
                <a:solidFill>
                  <a:srgbClr val="9C254D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WHISPER (large)</a:t>
            </a:r>
            <a:endParaRPr sz="5415">
              <a:solidFill>
                <a:schemeClr val="dk1"/>
              </a:solidFill>
              <a:highlight>
                <a:schemeClr val="dk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4"/>
              <a:buFont typeface="Arial"/>
              <a:buNone/>
            </a:pPr>
            <a:r>
              <a:rPr b="1" lang="ru" sz="5415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2. МЕЛ-ЧАСТОТНЫЙ АНАЛИЗ ДАННЫХ:</a:t>
            </a:r>
            <a:endParaRPr b="1" sz="5415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4569" lvl="0" marL="4572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 Medium"/>
              <a:buChar char="●"/>
            </a:pPr>
            <a:r>
              <a:rPr lang="ru" sz="541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создание тестовой модели распознавания (не завершен).</a:t>
            </a:r>
            <a:endParaRPr sz="5415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9C254D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9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78650" y="-950350"/>
            <a:ext cx="3043102" cy="837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200" name="Google Shape;200;p18"/>
          <p:cNvSpPr txBox="1"/>
          <p:nvPr/>
        </p:nvSpPr>
        <p:spPr>
          <a:xfrm>
            <a:off x="4322650" y="-847200"/>
            <a:ext cx="47490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79">
                <a:solidFill>
                  <a:schemeClr val="dk1"/>
                </a:solidFill>
              </a:rPr>
              <a:t>                                    </a:t>
            </a:r>
            <a:r>
              <a:rPr lang="ru" sz="1979">
                <a:solidFill>
                  <a:srgbClr val="212121"/>
                </a:solidFill>
              </a:rPr>
              <a:t>ООО «АйтиОн»</a:t>
            </a:r>
            <a:r>
              <a:rPr lang="ru" sz="1979">
                <a:solidFill>
                  <a:schemeClr val="dk1"/>
                </a:solidFill>
              </a:rPr>
              <a:t>         </a:t>
            </a:r>
            <a:r>
              <a:rPr lang="ru" sz="1979">
                <a:solidFill>
                  <a:schemeClr val="dk1"/>
                </a:solidFill>
              </a:rPr>
              <a:t>ООО «АйтиОн»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1" name="Google Shape;201;p18"/>
          <p:cNvSpPr txBox="1"/>
          <p:nvPr/>
        </p:nvSpPr>
        <p:spPr>
          <a:xfrm>
            <a:off x="4104250" y="579875"/>
            <a:ext cx="46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2" name="Google Shape;202;p18"/>
          <p:cNvSpPr txBox="1"/>
          <p:nvPr/>
        </p:nvSpPr>
        <p:spPr>
          <a:xfrm>
            <a:off x="549750" y="4006350"/>
            <a:ext cx="433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03" name="Google Shape;2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851" y="3584675"/>
            <a:ext cx="4417275" cy="1460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04" name="Google Shape;204;p18"/>
          <p:cNvSpPr txBox="1"/>
          <p:nvPr/>
        </p:nvSpPr>
        <p:spPr>
          <a:xfrm>
            <a:off x="5207950" y="50150"/>
            <a:ext cx="3863700" cy="26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800">
                <a:solidFill>
                  <a:srgbClr val="212121"/>
                </a:solidFill>
                <a:highlight>
                  <a:srgbClr val="FFFFFF"/>
                </a:highlight>
              </a:rPr>
              <a:t>КОНВЕРТИРУЕМ В ФОРМАТ FLAC ДЛЯ РАБОТЫ С БИБЛИОТЕКОЙ </a:t>
            </a:r>
            <a:r>
              <a:rPr b="1" lang="ru" sz="800">
                <a:solidFill>
                  <a:srgbClr val="212121"/>
                </a:solidFill>
                <a:highlight>
                  <a:srgbClr val="FFFFFF"/>
                </a:highlight>
              </a:rPr>
              <a:t>Salute Speech</a:t>
            </a:r>
            <a:r>
              <a:rPr b="1" lang="ru" sz="800">
                <a:solidFill>
                  <a:srgbClr val="212121"/>
                </a:solidFill>
                <a:highlight>
                  <a:srgbClr val="FFFFFF"/>
                </a:highlight>
              </a:rPr>
              <a:t> (Сбер)</a:t>
            </a:r>
            <a:endParaRPr sz="800">
              <a:solidFill>
                <a:srgbClr val="212121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i="1" lang="ru" sz="900">
                <a:solidFill>
                  <a:srgbClr val="408080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# Путь к директории с пронумерованными аудиофайлами</a:t>
            </a:r>
            <a:endParaRPr sz="900">
              <a:solidFill>
                <a:srgbClr val="545454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12121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numbered_files_path</a:t>
            </a:r>
            <a:r>
              <a:rPr lang="ru" sz="900">
                <a:solidFill>
                  <a:srgbClr val="545454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900">
                <a:solidFill>
                  <a:srgbClr val="008000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'/content/drive/MyDrive/Стажировка 1/Датасет_аудио/Датасет_аудио/'</a:t>
            </a:r>
            <a:endParaRPr sz="900">
              <a:solidFill>
                <a:srgbClr val="008000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900">
                <a:solidFill>
                  <a:srgbClr val="408080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# Получаем список пронумерованных файлов</a:t>
            </a:r>
            <a:endParaRPr sz="900">
              <a:solidFill>
                <a:srgbClr val="545454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545454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numbered_audio_files = [f </a:t>
            </a:r>
            <a:r>
              <a:rPr lang="ru" sz="900">
                <a:solidFill>
                  <a:srgbClr val="7928A1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900">
                <a:solidFill>
                  <a:srgbClr val="545454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 f </a:t>
            </a:r>
            <a:r>
              <a:rPr lang="ru" sz="900">
                <a:solidFill>
                  <a:srgbClr val="7928A1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ru" sz="900">
                <a:solidFill>
                  <a:srgbClr val="545454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 os.listdir(numbered_files_path) </a:t>
            </a:r>
            <a:r>
              <a:rPr lang="ru" sz="900">
                <a:solidFill>
                  <a:srgbClr val="7928A1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900">
                <a:solidFill>
                  <a:srgbClr val="545454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 f.endswith(</a:t>
            </a:r>
            <a:r>
              <a:rPr lang="ru" sz="900">
                <a:solidFill>
                  <a:srgbClr val="008000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".ogg"</a:t>
            </a:r>
            <a:r>
              <a:rPr lang="ru" sz="900">
                <a:solidFill>
                  <a:srgbClr val="545454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sz="900">
              <a:solidFill>
                <a:srgbClr val="545454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900">
                <a:solidFill>
                  <a:srgbClr val="408080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# Создаем директорию для WAV файлов</a:t>
            </a:r>
            <a:endParaRPr sz="900">
              <a:solidFill>
                <a:srgbClr val="545454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12121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wav_files_path</a:t>
            </a:r>
            <a:r>
              <a:rPr lang="ru" sz="900">
                <a:solidFill>
                  <a:srgbClr val="545454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900">
                <a:solidFill>
                  <a:srgbClr val="008000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'/content/drive/MyDrive/Стажировка 1/Audio_FLAC/'</a:t>
            </a:r>
            <a:endParaRPr sz="900">
              <a:solidFill>
                <a:srgbClr val="008000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545454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os.makedirs(wav_files_path, exist_ok=</a:t>
            </a:r>
            <a:r>
              <a:rPr lang="ru" sz="900">
                <a:solidFill>
                  <a:srgbClr val="AA5D00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" sz="900">
                <a:solidFill>
                  <a:srgbClr val="545454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545454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900">
                <a:solidFill>
                  <a:srgbClr val="408080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# Проходимся по каждому файлу и конвертируем в FLAC</a:t>
            </a:r>
            <a:endParaRPr sz="900">
              <a:solidFill>
                <a:srgbClr val="545454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928A1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900">
                <a:solidFill>
                  <a:srgbClr val="545454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212121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audio_file </a:t>
            </a:r>
            <a:r>
              <a:rPr lang="ru" sz="900">
                <a:solidFill>
                  <a:srgbClr val="7928A1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ru" sz="900">
                <a:solidFill>
                  <a:srgbClr val="212121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 numbered_audio_files:</a:t>
            </a:r>
            <a:endParaRPr sz="900">
              <a:solidFill>
                <a:srgbClr val="212121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212121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    audio_path = os.path.join(numbered_files_path, audio_file)</a:t>
            </a:r>
            <a:endParaRPr sz="900"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  <p:sp>
        <p:nvSpPr>
          <p:cNvPr id="205" name="Google Shape;205;p18"/>
          <p:cNvSpPr/>
          <p:nvPr/>
        </p:nvSpPr>
        <p:spPr>
          <a:xfrm>
            <a:off x="4074125" y="1175450"/>
            <a:ext cx="346500" cy="359400"/>
          </a:xfrm>
          <a:prstGeom prst="rightArrow">
            <a:avLst>
              <a:gd fmla="val 50000" name="adj1"/>
              <a:gd fmla="val 48374" name="adj2"/>
            </a:avLst>
          </a:prstGeom>
          <a:solidFill>
            <a:srgbClr val="EFEFE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18"/>
          <p:cNvSpPr txBox="1"/>
          <p:nvPr/>
        </p:nvSpPr>
        <p:spPr>
          <a:xfrm>
            <a:off x="4888575" y="2846625"/>
            <a:ext cx="38637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900">
                <a:solidFill>
                  <a:srgbClr val="408080"/>
                </a:solidFill>
                <a:latin typeface="Courier New"/>
                <a:ea typeface="Courier New"/>
                <a:cs typeface="Courier New"/>
                <a:sym typeface="Courier New"/>
              </a:rPr>
              <a:t># Попробуем </a:t>
            </a:r>
            <a:r>
              <a:rPr i="1" lang="ru" sz="900">
                <a:solidFill>
                  <a:srgbClr val="408080"/>
                </a:solidFill>
                <a:latin typeface="Courier New"/>
                <a:ea typeface="Courier New"/>
                <a:cs typeface="Courier New"/>
                <a:sym typeface="Courier New"/>
              </a:rPr>
              <a:t>транскрибировать</a:t>
            </a:r>
            <a:r>
              <a:rPr i="1" lang="ru" sz="900">
                <a:solidFill>
                  <a:srgbClr val="408080"/>
                </a:solidFill>
                <a:latin typeface="Courier New"/>
                <a:ea typeface="Courier New"/>
                <a:cs typeface="Courier New"/>
                <a:sym typeface="Courier New"/>
              </a:rPr>
              <a:t> с помощью SaluteSpeech. Для этого необходимо установить приложение </a:t>
            </a:r>
            <a:r>
              <a:rPr i="1" lang="ru" sz="900">
                <a:solidFill>
                  <a:srgbClr val="408080"/>
                </a:solidFill>
                <a:latin typeface="Courier New"/>
                <a:ea typeface="Courier New"/>
                <a:cs typeface="Courier New"/>
                <a:sym typeface="Courier New"/>
              </a:rPr>
              <a:t>Salute Speech</a:t>
            </a:r>
            <a:r>
              <a:rPr i="1" lang="ru" sz="900">
                <a:solidFill>
                  <a:srgbClr val="408080"/>
                </a:solidFill>
                <a:latin typeface="Courier New"/>
                <a:ea typeface="Courier New"/>
                <a:cs typeface="Courier New"/>
                <a:sym typeface="Courier New"/>
              </a:rPr>
              <a:t> App, получить токены.</a:t>
            </a:r>
            <a:endParaRPr sz="900">
              <a:solidFill>
                <a:srgbClr val="545454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900">
                <a:solidFill>
                  <a:srgbClr val="408080"/>
                </a:solidFill>
                <a:latin typeface="Courier New"/>
                <a:ea typeface="Courier New"/>
                <a:cs typeface="Courier New"/>
                <a:sym typeface="Courier New"/>
              </a:rPr>
              <a:t># Подробная информация на сайте https://developers.sber.ru/docs/ru/salutespeech/desk</a:t>
            </a:r>
            <a:endParaRPr sz="900">
              <a:solidFill>
                <a:srgbClr val="545454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900">
                <a:solidFill>
                  <a:srgbClr val="408080"/>
                </a:solidFill>
                <a:latin typeface="Courier New"/>
                <a:ea typeface="Courier New"/>
                <a:cs typeface="Courier New"/>
                <a:sym typeface="Courier New"/>
              </a:rPr>
              <a:t># Надо отдать должное, что телеграмм-бот данного приложения https://t.me/smartspeech_sber_bot работал и без проблем распознавал файлы (FLAC)</a:t>
            </a:r>
            <a:endParaRPr sz="900">
              <a:solidFill>
                <a:srgbClr val="545454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900">
                <a:solidFill>
                  <a:srgbClr val="408080"/>
                </a:solidFill>
                <a:latin typeface="Courier New"/>
                <a:ea typeface="Courier New"/>
                <a:cs typeface="Courier New"/>
                <a:sym typeface="Courier New"/>
              </a:rPr>
              <a:t># Результаты распознавания были хорошими (ошибки были только в названии городов). Результаты представлены в таблице ниже.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 txBox="1"/>
          <p:nvPr>
            <p:ph idx="4294967295" type="title"/>
          </p:nvPr>
        </p:nvSpPr>
        <p:spPr>
          <a:xfrm>
            <a:off x="311700" y="75300"/>
            <a:ext cx="5923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12121"/>
                </a:solidFill>
              </a:rPr>
              <a:t>Продолжение : 1 - месяц стажировки</a:t>
            </a:r>
            <a:endParaRPr>
              <a:solidFill>
                <a:srgbClr val="212121"/>
              </a:solidFill>
            </a:endParaRPr>
          </a:p>
        </p:txBody>
      </p:sp>
      <p:sp>
        <p:nvSpPr>
          <p:cNvPr id="212" name="Google Shape;212;p19"/>
          <p:cNvSpPr txBox="1"/>
          <p:nvPr>
            <p:ph idx="4294967295" type="body"/>
          </p:nvPr>
        </p:nvSpPr>
        <p:spPr>
          <a:xfrm>
            <a:off x="59900" y="564600"/>
            <a:ext cx="3459000" cy="5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21"/>
              <a:buFont typeface="Arial"/>
              <a:buNone/>
            </a:pPr>
            <a:r>
              <a:rPr b="1" lang="ru" sz="1115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rPr>
              <a:t>ТЕСТИРОВАНИЕ МОДЕЛЕЙ ТРАНСКРИБАЦИИ: </a:t>
            </a:r>
            <a:endParaRPr sz="1115">
              <a:solidFill>
                <a:srgbClr val="21212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88802" lvl="0" marL="4572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Montserrat Medium"/>
              <a:buChar char="●"/>
            </a:pPr>
            <a:r>
              <a:rPr lang="ru" sz="1115">
                <a:solidFill>
                  <a:srgbClr val="21212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Tinkoff VoiceKit(Тиньков)</a:t>
            </a:r>
            <a:endParaRPr sz="100">
              <a:solidFill>
                <a:srgbClr val="212121"/>
              </a:solidFill>
            </a:endParaRPr>
          </a:p>
        </p:txBody>
      </p:sp>
      <p:pic>
        <p:nvPicPr>
          <p:cNvPr id="213" name="Google Shape;2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78650" y="-950350"/>
            <a:ext cx="3043102" cy="837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214" name="Google Shape;214;p19"/>
          <p:cNvSpPr txBox="1"/>
          <p:nvPr/>
        </p:nvSpPr>
        <p:spPr>
          <a:xfrm>
            <a:off x="5700775" y="-903700"/>
            <a:ext cx="43377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79">
                <a:solidFill>
                  <a:schemeClr val="dk1"/>
                </a:solidFill>
              </a:rPr>
              <a:t>                     </a:t>
            </a:r>
            <a:r>
              <a:rPr lang="ru" sz="1979">
                <a:solidFill>
                  <a:schemeClr val="dk1"/>
                </a:solidFill>
              </a:rPr>
              <a:t>ООО «АйтиОн»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5" name="Google Shape;215;p19"/>
          <p:cNvSpPr txBox="1"/>
          <p:nvPr/>
        </p:nvSpPr>
        <p:spPr>
          <a:xfrm>
            <a:off x="194650" y="1130400"/>
            <a:ext cx="4312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850">
                <a:solidFill>
                  <a:srgbClr val="212121"/>
                </a:solidFill>
                <a:highlight>
                  <a:srgbClr val="FFFFFF"/>
                </a:highlight>
              </a:rPr>
              <a:t>2.Пробуем Tinkoff VoiceKit. В прошлый раз не получилось. Может формат не соответствует. Пробуем перевести в mp3 и транскрибировать.</a:t>
            </a:r>
            <a:endParaRPr b="1" sz="1600">
              <a:solidFill>
                <a:srgbClr val="212121"/>
              </a:solidFill>
            </a:endParaRPr>
          </a:p>
        </p:txBody>
      </p:sp>
      <p:sp>
        <p:nvSpPr>
          <p:cNvPr id="216" name="Google Shape;216;p19"/>
          <p:cNvSpPr txBox="1"/>
          <p:nvPr/>
        </p:nvSpPr>
        <p:spPr>
          <a:xfrm>
            <a:off x="314450" y="1534825"/>
            <a:ext cx="4162800" cy="14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905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212121"/>
                </a:solidFill>
                <a:highlight>
                  <a:srgbClr val="FFFFFF"/>
                </a:highlight>
              </a:rPr>
              <a:t>Метод Recognize</a:t>
            </a:r>
            <a:endParaRPr b="1" sz="9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Используется для распознавания аудиофайлов разных форматов (mp3, wav, s16)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Для транскрибации текста, любой метод принимает словарь параметров: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audio_config = {"encoding": "MPEG_AUDIO",  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"sample_rate_hertz": 16000,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"num_channels": 2}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"encoding" - кодировка, может быть: 'LINEAR16', 'ALAW', 'MULAW', 'LINEAR32F', 'RAW_OPUS', 'MPEG_AUDIO';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  <p:sp>
        <p:nvSpPr>
          <p:cNvPr id="217" name="Google Shape;217;p19"/>
          <p:cNvSpPr txBox="1"/>
          <p:nvPr/>
        </p:nvSpPr>
        <p:spPr>
          <a:xfrm>
            <a:off x="381825" y="3122025"/>
            <a:ext cx="4312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ru" sz="700">
                <a:solidFill>
                  <a:srgbClr val="212121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 tinkoff_voicekit_client </a:t>
            </a:r>
            <a:r>
              <a:rPr lang="ru" sz="70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700">
                <a:solidFill>
                  <a:srgbClr val="212121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 ClientSTT</a:t>
            </a:r>
            <a:endParaRPr sz="700">
              <a:solidFill>
                <a:srgbClr val="212121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ru" sz="700">
                <a:solidFill>
                  <a:srgbClr val="212121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 pprint </a:t>
            </a:r>
            <a:r>
              <a:rPr lang="ru" sz="70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700">
                <a:solidFill>
                  <a:srgbClr val="212121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 pprint</a:t>
            </a:r>
            <a:endParaRPr sz="700">
              <a:solidFill>
                <a:srgbClr val="212121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70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# создаем клиент, передаем ключи</a:t>
            </a:r>
            <a:endParaRPr sz="700">
              <a:solidFill>
                <a:srgbClr val="212121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12121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client = ClientSTT(API_KEY, SECRET_KEY)</a:t>
            </a:r>
            <a:endParaRPr sz="700">
              <a:solidFill>
                <a:srgbClr val="212121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70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# указываем параметры аудио</a:t>
            </a:r>
            <a:endParaRPr sz="700">
              <a:solidFill>
                <a:srgbClr val="212121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12121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audio_config = {</a:t>
            </a:r>
            <a:endParaRPr sz="700">
              <a:solidFill>
                <a:srgbClr val="212121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12121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70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"encoding"</a:t>
            </a:r>
            <a:r>
              <a:rPr lang="ru" sz="700">
                <a:solidFill>
                  <a:srgbClr val="212121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70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"MPEG_AUDIO"</a:t>
            </a:r>
            <a:r>
              <a:rPr lang="ru" sz="700">
                <a:solidFill>
                  <a:srgbClr val="212121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00">
              <a:solidFill>
                <a:srgbClr val="212121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12121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70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"sample_rate_hertz"</a:t>
            </a:r>
            <a:r>
              <a:rPr lang="ru" sz="700">
                <a:solidFill>
                  <a:srgbClr val="212121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70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48000</a:t>
            </a:r>
            <a:r>
              <a:rPr lang="ru" sz="700">
                <a:solidFill>
                  <a:srgbClr val="212121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00">
              <a:solidFill>
                <a:srgbClr val="212121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12121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70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"num_channels"</a:t>
            </a:r>
            <a:r>
              <a:rPr lang="ru" sz="700">
                <a:solidFill>
                  <a:srgbClr val="212121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70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700">
                <a:solidFill>
                  <a:srgbClr val="212121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00">
              <a:solidFill>
                <a:srgbClr val="212121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12121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700">
              <a:solidFill>
                <a:srgbClr val="212121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70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# вызываем метод recognize</a:t>
            </a:r>
            <a:endParaRPr sz="700">
              <a:solidFill>
                <a:srgbClr val="212121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12121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response = client.recognize(</a:t>
            </a:r>
            <a:r>
              <a:rPr lang="ru" sz="700">
                <a:solidFill>
                  <a:srgbClr val="212121"/>
                </a:solidFill>
                <a:latin typeface="Courier New"/>
                <a:ea typeface="Courier New"/>
                <a:cs typeface="Courier New"/>
                <a:sym typeface="Courier New"/>
              </a:rPr>
              <a:t>"/content/drive/MyDrive/Colab_Notebooks/it_on/dataset4_1_mp3/audio_2023-11-20_18-14-29.mp3"</a:t>
            </a:r>
            <a:r>
              <a:rPr lang="ru" sz="700">
                <a:solidFill>
                  <a:srgbClr val="212121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,                            </a:t>
            </a:r>
            <a:endParaRPr sz="700">
              <a:solidFill>
                <a:srgbClr val="212121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12121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audio_config)</a:t>
            </a:r>
            <a:endParaRPr sz="700">
              <a:solidFill>
                <a:srgbClr val="212121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12121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pprint(response)</a:t>
            </a:r>
            <a:endParaRPr sz="1500">
              <a:solidFill>
                <a:srgbClr val="212121"/>
              </a:solidFill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731725" y="741200"/>
            <a:ext cx="19839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{'results': [{'alternatives': [{'confidence': -18.68808,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'transcript': 'мне нужно двадцатого июля '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   'поехать из улан удэ в магадан',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'words': [{'confidence': 0.0,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 'end_time': '1.710s',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 'start_time': '1.590s',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 'word': 'мне'},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{'confidence': 0.0,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 'end_time': '2.160s',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 'start_time': '1.920s',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 'word': 'нужно'},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{'confidence': 0.0,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 'end_time': '3.210s',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 'start_time': '2.580s',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 'word': 'двадцатого'},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{'confidence': 0.0,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 'end_time': '4.050s',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 'start_time': '3.690s',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 'word': 'июля'},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{'confidence': 0.0,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 'end_time': '5.040s',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 'start_time': '4.620s',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 'word': 'поехать'},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{'confidence': 0.0,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 'end_time': '5.580s',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 'start_time': '5.520s',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 'word': 'из'},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{'confidence': 0.0,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 'end_time': '6.360s',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 'start_time': '6.060s',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 'word': 'улан'},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{'confidence': 0.0,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 'end_time': '6.660s',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 'start_time': '6.420s',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 'word': 'удэ'},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{'confidence': 0.0,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 'end_time': '6.930s',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 'start_time': '6.900s',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 'word': 'в'},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{'confidence': 0.0,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 'end_time': '7.560s',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 'start_time': '7.050s',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 'word': 'магадан'}]}],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6890625" y="537000"/>
            <a:ext cx="20559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212121"/>
                </a:solidFill>
                <a:highlight>
                  <a:srgbClr val="FFFFFF"/>
                </a:highlight>
              </a:rPr>
              <a:t> </a:t>
            </a: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'channel': 0,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'end_time': '9.960s',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'start_time': '8.910s'},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{'alternatives': [{'confidence': -8.510293,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'transcript': 'короче двадцать седьмого июля',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'words': [{'confidence': 0.0,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 'end_time': '11.070s',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 'start_time': '10.860s',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 'word': 'короче'},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{'confidence': 0.0,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 'end_time': '11.580s',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 'start_time': '11.340s',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 'word': 'двадцать'},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{'confidence': 0.0,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 'end_time': '12.120s',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 'start_time': '11.730s',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 'word': 'седьмого'},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{'confidence': 0.0,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 'end_time': '12.870s',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 'start_time': '12.600s',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 'word': 'июля'}]}],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'channel': 0,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'end_time': '12.870s',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'start_time': '10.860s'},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{'alternatives': [{'confidence': -11.66021,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'transcript': 'обратно приехать в улан удэ',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'words': [{'confidence': 0.0,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 'end_time': '14.880s',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 'start_time': '14.580s',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 'word': 'обратно'},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{'confidence': 0.0,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 'end_time': '15.390s',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 'start_time': '15.060s',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 'word': 'приехать'},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{'confidence': 0.0,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 'end_time': '15.750s',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 'start_time': '15.720s',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 'word': 'в'},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{'confidence': 0.0,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 'end_time': '16.320s',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 'start_time': '16.080s',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 'word': '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 'end_time': '16.560s',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 'start_time': '16.410s',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600">
                <a:solidFill>
                  <a:srgbClr val="212121"/>
                </a:solidFill>
                <a:highlight>
                  <a:srgbClr val="FFFFFF"/>
                </a:highlight>
              </a:rPr>
              <a:t>                                           'word': 'удэ'}]}],</a:t>
            </a:r>
            <a:endParaRPr sz="600"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  <p:sp>
        <p:nvSpPr>
          <p:cNvPr id="220" name="Google Shape;220;p19"/>
          <p:cNvSpPr txBox="1"/>
          <p:nvPr/>
        </p:nvSpPr>
        <p:spPr>
          <a:xfrm>
            <a:off x="4864850" y="-730475"/>
            <a:ext cx="41628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79">
                <a:solidFill>
                  <a:srgbClr val="212121"/>
                </a:solidFill>
              </a:rPr>
              <a:t>                                ООО «АйтиОн»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/>
          <p:nvPr>
            <p:ph idx="4294967295" type="title"/>
          </p:nvPr>
        </p:nvSpPr>
        <p:spPr>
          <a:xfrm>
            <a:off x="52200" y="-5200"/>
            <a:ext cx="87426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672"/>
              <a:buFont typeface="Arial"/>
              <a:buNone/>
            </a:pPr>
            <a:r>
              <a:rPr lang="ru" sz="2320">
                <a:solidFill>
                  <a:srgbClr val="212121"/>
                </a:solidFill>
              </a:rPr>
              <a:t>1</a:t>
            </a:r>
            <a:r>
              <a:rPr lang="ru" sz="2320">
                <a:solidFill>
                  <a:srgbClr val="212121"/>
                </a:solidFill>
              </a:rPr>
              <a:t> - месяц стажировки</a:t>
            </a:r>
            <a:endParaRPr sz="2320">
              <a:solidFill>
                <a:srgbClr val="212121"/>
              </a:solidFill>
            </a:endParaRPr>
          </a:p>
        </p:txBody>
      </p:sp>
      <p:sp>
        <p:nvSpPr>
          <p:cNvPr id="226" name="Google Shape;226;p20"/>
          <p:cNvSpPr txBox="1"/>
          <p:nvPr>
            <p:ph idx="4294967295" type="body"/>
          </p:nvPr>
        </p:nvSpPr>
        <p:spPr>
          <a:xfrm>
            <a:off x="311700" y="521950"/>
            <a:ext cx="34542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ru" sz="972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1.</a:t>
            </a:r>
            <a:r>
              <a:rPr b="1" lang="ru" sz="972">
                <a:solidFill>
                  <a:srgbClr val="21212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 ТЕСТИРОВАНИЕ МОДЕЛЕЙ ТРАНСКРИБАЦИИ: </a:t>
            </a:r>
            <a:endParaRPr sz="972">
              <a:solidFill>
                <a:srgbClr val="212121"/>
              </a:solidFill>
              <a:highlight>
                <a:schemeClr val="dk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0341" lvl="0" marL="4572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ts val="972"/>
              <a:buFont typeface="Montserrat Medium"/>
              <a:buChar char="●"/>
            </a:pPr>
            <a:r>
              <a:rPr lang="ru" sz="972">
                <a:solidFill>
                  <a:srgbClr val="212121"/>
                </a:solidFill>
                <a:highlight>
                  <a:schemeClr val="dk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Yandex SPEECHKIT</a:t>
            </a:r>
            <a:endParaRPr sz="972">
              <a:solidFill>
                <a:srgbClr val="212121"/>
              </a:solidFill>
              <a:highlight>
                <a:schemeClr val="dk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0341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972"/>
              <a:buFont typeface="Montserrat Medium"/>
              <a:buChar char="●"/>
            </a:pPr>
            <a:r>
              <a:rPr lang="ru" sz="972">
                <a:solidFill>
                  <a:srgbClr val="212121"/>
                </a:solidFill>
                <a:highlight>
                  <a:schemeClr val="dk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VOSK</a:t>
            </a:r>
            <a:endParaRPr sz="972">
              <a:solidFill>
                <a:srgbClr val="212121"/>
              </a:solidFill>
              <a:highlight>
                <a:schemeClr val="dk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0341" lvl="0" marL="45720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972"/>
              <a:buFont typeface="Montserrat Medium"/>
              <a:buChar char="●"/>
            </a:pPr>
            <a:r>
              <a:rPr lang="ru" sz="972">
                <a:solidFill>
                  <a:srgbClr val="212121"/>
                </a:solidFill>
                <a:highlight>
                  <a:schemeClr val="dk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GOOGLE SPEECH RECOGNITION</a:t>
            </a:r>
            <a:endParaRPr sz="972">
              <a:solidFill>
                <a:srgbClr val="212121"/>
              </a:solidFill>
              <a:highlight>
                <a:schemeClr val="dk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0341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972"/>
              <a:buFont typeface="Montserrat Medium"/>
              <a:buChar char="●"/>
            </a:pPr>
            <a:r>
              <a:rPr lang="ru" sz="972">
                <a:solidFill>
                  <a:srgbClr val="212121"/>
                </a:solidFill>
                <a:highlight>
                  <a:schemeClr val="dk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WHISPER(small)</a:t>
            </a:r>
            <a:endParaRPr sz="972">
              <a:solidFill>
                <a:srgbClr val="212121"/>
              </a:solidFill>
              <a:highlight>
                <a:schemeClr val="dk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0341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972"/>
              <a:buFont typeface="Montserrat"/>
              <a:buChar char="●"/>
            </a:pPr>
            <a:r>
              <a:rPr b="1" lang="ru" sz="972">
                <a:solidFill>
                  <a:srgbClr val="21212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WHISPER (large)</a:t>
            </a:r>
            <a:endParaRPr sz="972">
              <a:solidFill>
                <a:srgbClr val="212121"/>
              </a:solidFill>
              <a:highlight>
                <a:schemeClr val="dk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b="1" lang="ru" sz="972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2. МЕЛ-ЧАСТОТНЫЙ АНАЛИЗ ДАННЫХ</a:t>
            </a:r>
            <a:endParaRPr sz="100"/>
          </a:p>
        </p:txBody>
      </p:sp>
      <p:sp>
        <p:nvSpPr>
          <p:cNvPr id="227" name="Google Shape;227;p20"/>
          <p:cNvSpPr txBox="1"/>
          <p:nvPr/>
        </p:nvSpPr>
        <p:spPr>
          <a:xfrm>
            <a:off x="150625" y="30125"/>
            <a:ext cx="433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28" name="Google Shape;2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01600"/>
            <a:ext cx="3290927" cy="941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229" name="Google Shape;229;p20"/>
          <p:cNvSpPr txBox="1"/>
          <p:nvPr/>
        </p:nvSpPr>
        <p:spPr>
          <a:xfrm>
            <a:off x="5181150" y="-810550"/>
            <a:ext cx="39159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79">
                <a:solidFill>
                  <a:srgbClr val="212121"/>
                </a:solidFill>
              </a:rPr>
              <a:t>                    </a:t>
            </a:r>
            <a:r>
              <a:rPr lang="ru" sz="1979">
                <a:solidFill>
                  <a:srgbClr val="212121"/>
                </a:solidFill>
              </a:rPr>
              <a:t>ООО «АйтиОн»</a:t>
            </a:r>
            <a:endParaRPr sz="1800">
              <a:solidFill>
                <a:srgbClr val="212121"/>
              </a:solidFill>
            </a:endParaRPr>
          </a:p>
        </p:txBody>
      </p:sp>
      <p:sp>
        <p:nvSpPr>
          <p:cNvPr id="230" name="Google Shape;230;p20"/>
          <p:cNvSpPr txBox="1"/>
          <p:nvPr/>
        </p:nvSpPr>
        <p:spPr>
          <a:xfrm>
            <a:off x="3570975" y="173475"/>
            <a:ext cx="2538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ru" sz="700">
                <a:solidFill>
                  <a:srgbClr val="212121"/>
                </a:solidFill>
                <a:highlight>
                  <a:schemeClr val="dk1"/>
                </a:highlight>
              </a:rPr>
              <a:t>          </a:t>
            </a:r>
            <a:r>
              <a:rPr b="1" lang="ru" sz="700">
                <a:solidFill>
                  <a:srgbClr val="212121"/>
                </a:solidFill>
                <a:highlight>
                  <a:schemeClr val="dk1"/>
                </a:highlight>
              </a:rPr>
              <a:t>РАСПОЗНАВАНИЕ</a:t>
            </a:r>
            <a:r>
              <a:rPr b="1" lang="ru" sz="700">
                <a:solidFill>
                  <a:srgbClr val="212121"/>
                </a:solidFill>
                <a:highlight>
                  <a:schemeClr val="dk1"/>
                </a:highlight>
              </a:rPr>
              <a:t> АУДИО (</a:t>
            </a:r>
            <a:r>
              <a:rPr b="1" lang="ru" sz="672">
                <a:solidFill>
                  <a:srgbClr val="21212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Yandex SPEECHKIT</a:t>
            </a:r>
            <a:r>
              <a:rPr b="1" lang="ru" sz="700">
                <a:solidFill>
                  <a:srgbClr val="212121"/>
                </a:solidFill>
                <a:highlight>
                  <a:schemeClr val="dk1"/>
                </a:highlight>
              </a:rPr>
              <a:t>)</a:t>
            </a:r>
            <a:endParaRPr sz="800">
              <a:solidFill>
                <a:srgbClr val="212121"/>
              </a:solidFill>
              <a:highlight>
                <a:schemeClr val="dk1"/>
              </a:highlight>
            </a:endParaRPr>
          </a:p>
        </p:txBody>
      </p:sp>
      <p:sp>
        <p:nvSpPr>
          <p:cNvPr id="231" name="Google Shape;231;p20"/>
          <p:cNvSpPr txBox="1"/>
          <p:nvPr/>
        </p:nvSpPr>
        <p:spPr>
          <a:xfrm>
            <a:off x="4207625" y="465975"/>
            <a:ext cx="2178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12121"/>
                </a:solidFill>
                <a:highlight>
                  <a:srgbClr val="FFFFFF"/>
                </a:highlight>
              </a:rPr>
              <a:t>Файл 251 обработан и сохранен за 4.01 секунд</a:t>
            </a:r>
            <a:endParaRPr sz="7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12121"/>
                </a:solidFill>
                <a:highlight>
                  <a:srgbClr val="FFFFFF"/>
                </a:highlight>
              </a:rPr>
              <a:t>Файл 252 обработан и сохранен за 2.48 секунд</a:t>
            </a:r>
            <a:endParaRPr sz="7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12121"/>
                </a:solidFill>
                <a:highlight>
                  <a:srgbClr val="FFFFFF"/>
                </a:highlight>
              </a:rPr>
              <a:t>Файл 253 обработан и сохранен за 2.85 секунд</a:t>
            </a:r>
            <a:endParaRPr sz="7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12121"/>
                </a:solidFill>
                <a:highlight>
                  <a:srgbClr val="FFFFFF"/>
                </a:highlight>
              </a:rPr>
              <a:t>Файл 254 обработан и сохранен за 2.37 секунд</a:t>
            </a:r>
            <a:endParaRPr sz="7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12121"/>
                </a:solidFill>
                <a:highlight>
                  <a:srgbClr val="FFFFFF"/>
                </a:highlight>
              </a:rPr>
              <a:t>Файл 255 обработан и сохранен за 2.88 секунд</a:t>
            </a:r>
            <a:endParaRPr sz="7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12121"/>
                </a:solidFill>
                <a:highlight>
                  <a:srgbClr val="FFFFFF"/>
                </a:highlight>
              </a:rPr>
              <a:t>Файл 256 обработан и сохранен за 6.06 секунд</a:t>
            </a:r>
            <a:endParaRPr sz="7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12121"/>
                </a:solidFill>
                <a:highlight>
                  <a:srgbClr val="FFFFFF"/>
                </a:highlight>
              </a:rPr>
              <a:t>Файл 257 обработан и сохранен за 3.05 секунд</a:t>
            </a:r>
            <a:endParaRPr sz="7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12121"/>
                </a:solidFill>
                <a:highlight>
                  <a:srgbClr val="FFFFFF"/>
                </a:highlight>
              </a:rPr>
              <a:t>Файл 258 обработан и сохранен за 3.54 секунд</a:t>
            </a:r>
            <a:endParaRPr sz="7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12121"/>
                </a:solidFill>
                <a:highlight>
                  <a:srgbClr val="FFFFFF"/>
                </a:highlight>
              </a:rPr>
              <a:t>Файл 259 обработан и сохранен за 3.15 секунд</a:t>
            </a:r>
            <a:endParaRPr sz="7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12121"/>
                </a:solidFill>
                <a:highlight>
                  <a:srgbClr val="FFFFFF"/>
                </a:highlight>
              </a:rPr>
              <a:t>Файл 260 обработан и сохранен за 2.87 секунд</a:t>
            </a:r>
            <a:endParaRPr sz="7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12121"/>
                </a:solidFill>
                <a:highlight>
                  <a:srgbClr val="FFFFFF"/>
                </a:highlight>
              </a:rPr>
              <a:t>Файл 261 обработан и сохранен за 5.99 секунд</a:t>
            </a:r>
            <a:endParaRPr sz="7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12121"/>
                </a:solidFill>
                <a:highlight>
                  <a:srgbClr val="FFFFFF"/>
                </a:highlight>
              </a:rPr>
              <a:t>Файл 262 обработан и сохранен за 2.68 секунд</a:t>
            </a:r>
            <a:endParaRPr sz="7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12121"/>
                </a:solidFill>
                <a:highlight>
                  <a:srgbClr val="FFFFFF"/>
                </a:highlight>
              </a:rPr>
              <a:t>Файл 263 обработан и сохранен за 2.96 секунд</a:t>
            </a:r>
            <a:endParaRPr sz="7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12121"/>
                </a:solidFill>
                <a:highlight>
                  <a:srgbClr val="FFFFFF"/>
                </a:highlight>
              </a:rPr>
              <a:t>Файл 264 обработан и сохранен за 2.88 секунд</a:t>
            </a:r>
            <a:endParaRPr sz="7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12121"/>
                </a:solidFill>
                <a:highlight>
                  <a:srgbClr val="FFFFFF"/>
                </a:highlight>
              </a:rPr>
              <a:t>Файл 265 обработан и сохранен за 2.63 секунд</a:t>
            </a:r>
            <a:endParaRPr sz="7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12121"/>
                </a:solidFill>
                <a:highlight>
                  <a:srgbClr val="FFFFFF"/>
                </a:highlight>
              </a:rPr>
              <a:t>Файл 266 обработан и сохранен за 3.05 секунд</a:t>
            </a:r>
            <a:endParaRPr sz="7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12121"/>
                </a:solidFill>
                <a:highlight>
                  <a:srgbClr val="FFFFFF"/>
                </a:highlight>
              </a:rPr>
              <a:t>Файл 267 обработан и сохранен за 2.63 секунд</a:t>
            </a:r>
            <a:endParaRPr sz="7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12121"/>
                </a:solidFill>
                <a:highlight>
                  <a:srgbClr val="FFFFFF"/>
                </a:highlight>
              </a:rPr>
              <a:t>Файл 268 обработан и сохранен за 2.54 секунд</a:t>
            </a:r>
            <a:endParaRPr sz="7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12121"/>
                </a:solidFill>
                <a:highlight>
                  <a:srgbClr val="FFFFFF"/>
                </a:highlight>
              </a:rPr>
              <a:t>Файл 269 обработан и сохранен за 2.34 секунд</a:t>
            </a:r>
            <a:endParaRPr sz="7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12121"/>
                </a:solidFill>
                <a:highlight>
                  <a:srgbClr val="FFFFFF"/>
                </a:highlight>
              </a:rPr>
              <a:t>Файл 270 обработан и сохранен за 2.81 секунд</a:t>
            </a:r>
            <a:endParaRPr sz="7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212121"/>
                </a:solidFill>
                <a:highlight>
                  <a:srgbClr val="FFFFFF"/>
                </a:highlight>
              </a:rPr>
              <a:t>Файл 271 обработан и сохранен за 3.58 секунд</a:t>
            </a:r>
            <a:endParaRPr sz="7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700">
                <a:solidFill>
                  <a:srgbClr val="212121"/>
                </a:solidFill>
                <a:highlight>
                  <a:srgbClr val="FFFFFF"/>
                </a:highlight>
              </a:rPr>
              <a:t>Файл 272 обработан и сохранен за 5.45 секунд</a:t>
            </a:r>
            <a:endParaRPr sz="700"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  <p:sp>
        <p:nvSpPr>
          <p:cNvPr id="232" name="Google Shape;232;p20"/>
          <p:cNvSpPr txBox="1"/>
          <p:nvPr/>
        </p:nvSpPr>
        <p:spPr>
          <a:xfrm>
            <a:off x="6670825" y="127275"/>
            <a:ext cx="248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800">
                <a:solidFill>
                  <a:srgbClr val="212121"/>
                </a:solidFill>
                <a:highlight>
                  <a:schemeClr val="dk1"/>
                </a:highlight>
              </a:rPr>
              <a:t>РАСПОЗНАВАНИЕ</a:t>
            </a:r>
            <a:r>
              <a:rPr b="1" lang="ru" sz="800">
                <a:solidFill>
                  <a:srgbClr val="212121"/>
                </a:solidFill>
                <a:highlight>
                  <a:schemeClr val="dk1"/>
                </a:highlight>
              </a:rPr>
              <a:t> АУДИО (VOSK)</a:t>
            </a:r>
            <a:endParaRPr b="1" sz="800">
              <a:solidFill>
                <a:srgbClr val="212121"/>
              </a:solidFill>
              <a:highlight>
                <a:schemeClr val="dk1"/>
              </a:highlight>
            </a:endParaRPr>
          </a:p>
        </p:txBody>
      </p:sp>
      <p:sp>
        <p:nvSpPr>
          <p:cNvPr id="233" name="Google Shape;233;p20"/>
          <p:cNvSpPr txBox="1"/>
          <p:nvPr/>
        </p:nvSpPr>
        <p:spPr>
          <a:xfrm>
            <a:off x="6619525" y="521950"/>
            <a:ext cx="2349600" cy="38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700">
                <a:solidFill>
                  <a:schemeClr val="dk1"/>
                </a:solidFill>
                <a:highlight>
                  <a:srgbClr val="FFFFFF"/>
                </a:highlight>
              </a:rPr>
              <a:t>ПОДГРУЖАЕМ МОДЕЛИ ВОСК</a:t>
            </a:r>
            <a:endParaRPr sz="700">
              <a:solidFill>
                <a:srgbClr val="545454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i="1" lang="ru" sz="700">
                <a:solidFill>
                  <a:srgbClr val="408080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# Путь к архиву</a:t>
            </a:r>
            <a:endParaRPr sz="700">
              <a:solidFill>
                <a:srgbClr val="545454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545454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zip_file_path = </a:t>
            </a:r>
            <a:r>
              <a:rPr lang="ru" sz="700">
                <a:solidFill>
                  <a:srgbClr val="008000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'/content/drive/MyDrive/Audio/vosk/vosk-model-ru-0.42.zip'</a:t>
            </a:r>
            <a:endParaRPr sz="700">
              <a:solidFill>
                <a:srgbClr val="545454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700">
                <a:solidFill>
                  <a:srgbClr val="408080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# Путь к папке, куда будет разархивирован архив</a:t>
            </a:r>
            <a:endParaRPr sz="700">
              <a:solidFill>
                <a:srgbClr val="545454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545454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extracted_folder_path = </a:t>
            </a:r>
            <a:r>
              <a:rPr lang="ru" sz="700">
                <a:solidFill>
                  <a:srgbClr val="008000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'/content/drive/MyDrive/Audio/vosk/'</a:t>
            </a:r>
            <a:endParaRPr sz="700">
              <a:solidFill>
                <a:srgbClr val="545454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700">
                <a:solidFill>
                  <a:srgbClr val="408080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# Разархивировать архив</a:t>
            </a:r>
            <a:endParaRPr sz="700">
              <a:solidFill>
                <a:srgbClr val="545454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7928A1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ru" sz="700">
                <a:solidFill>
                  <a:srgbClr val="545454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 zipfile.ZipFile(zip_file_path, </a:t>
            </a:r>
            <a:r>
              <a:rPr lang="ru" sz="700">
                <a:solidFill>
                  <a:srgbClr val="008000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'r'</a:t>
            </a:r>
            <a:r>
              <a:rPr lang="ru" sz="700">
                <a:solidFill>
                  <a:srgbClr val="545454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ru" sz="700">
                <a:solidFill>
                  <a:srgbClr val="7928A1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ru" sz="700">
                <a:solidFill>
                  <a:srgbClr val="545454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 zip_ref:</a:t>
            </a:r>
            <a:endParaRPr sz="700">
              <a:solidFill>
                <a:srgbClr val="545454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545454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    zip_ref.extractall(extracted_folder_path)  </a:t>
            </a:r>
            <a:endParaRPr sz="700">
              <a:solidFill>
                <a:srgbClr val="545454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700">
                <a:solidFill>
                  <a:schemeClr val="dk1"/>
                </a:solidFill>
                <a:highlight>
                  <a:srgbClr val="FFFFFF"/>
                </a:highlight>
              </a:rPr>
              <a:t>ПОДАВЛЯЕМ ШУМ</a:t>
            </a:r>
            <a:endParaRPr sz="700">
              <a:solidFill>
                <a:srgbClr val="545454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i="1" lang="ru" sz="700">
                <a:solidFill>
                  <a:srgbClr val="408080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# Путь к папке с аудиофайлами</a:t>
            </a:r>
            <a:endParaRPr sz="700">
              <a:solidFill>
                <a:srgbClr val="545454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545454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folder_path = </a:t>
            </a:r>
            <a:r>
              <a:rPr lang="ru" sz="700">
                <a:solidFill>
                  <a:srgbClr val="008000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'/content/drive/MyDrive/Audio/'</a:t>
            </a:r>
            <a:endParaRPr sz="700">
              <a:solidFill>
                <a:srgbClr val="545454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545454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input_subfolder = </a:t>
            </a:r>
            <a:r>
              <a:rPr lang="ru" sz="700">
                <a:solidFill>
                  <a:srgbClr val="008000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'wav/'</a:t>
            </a:r>
            <a:endParaRPr sz="700">
              <a:solidFill>
                <a:srgbClr val="545454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545454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output_subfolder = </a:t>
            </a:r>
            <a:r>
              <a:rPr lang="ru" sz="700">
                <a:solidFill>
                  <a:srgbClr val="008000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'wavnoise/'</a:t>
            </a:r>
            <a:endParaRPr sz="700">
              <a:solidFill>
                <a:srgbClr val="545454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545454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700">
                <a:solidFill>
                  <a:srgbClr val="408080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# Создаем папку для сохранения обработанных файлов, если она не существует</a:t>
            </a:r>
            <a:endParaRPr sz="700">
              <a:solidFill>
                <a:srgbClr val="545454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545454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output_folder = os.path.join(folder_path, output_subfolder)</a:t>
            </a:r>
            <a:endParaRPr sz="700">
              <a:solidFill>
                <a:srgbClr val="545454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545454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os.makedirs(output_folder, exist_ok=</a:t>
            </a:r>
            <a:r>
              <a:rPr lang="ru" sz="700">
                <a:solidFill>
                  <a:srgbClr val="AA5D00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" sz="700">
                <a:solidFill>
                  <a:srgbClr val="545454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700">
              <a:solidFill>
                <a:srgbClr val="545454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545454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700">
                <a:solidFill>
                  <a:srgbClr val="408080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# Получаем список всех файлов в папке</a:t>
            </a:r>
            <a:endParaRPr sz="700">
              <a:solidFill>
                <a:srgbClr val="545454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545454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file_list = </a:t>
            </a:r>
            <a:r>
              <a:rPr lang="ru" sz="700">
                <a:solidFill>
                  <a:srgbClr val="AA5D00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sorted</a:t>
            </a:r>
            <a:r>
              <a:rPr lang="ru" sz="700">
                <a:solidFill>
                  <a:srgbClr val="545454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(os.listdir(os.path.join(folder_path, input_subfolder)))</a:t>
            </a:r>
            <a:endParaRPr sz="700">
              <a:solidFill>
                <a:srgbClr val="545454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545454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545454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total_time = </a:t>
            </a:r>
            <a:r>
              <a:rPr lang="ru" sz="700">
                <a:solidFill>
                  <a:srgbClr val="AA5D00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700">
              <a:solidFill>
                <a:srgbClr val="545454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700">
                <a:solidFill>
                  <a:srgbClr val="545454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file_number = </a:t>
            </a:r>
            <a:r>
              <a:rPr lang="ru" sz="700">
                <a:solidFill>
                  <a:srgbClr val="AA5D00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700">
              <a:solidFill>
                <a:srgbClr val="AA5D00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4" name="Google Shape;234;p20"/>
          <p:cNvSpPr txBox="1"/>
          <p:nvPr/>
        </p:nvSpPr>
        <p:spPr>
          <a:xfrm>
            <a:off x="359375" y="1916650"/>
            <a:ext cx="3653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000">
                <a:solidFill>
                  <a:srgbClr val="408080"/>
                </a:solidFill>
                <a:latin typeface="Courier New"/>
                <a:ea typeface="Courier New"/>
                <a:cs typeface="Courier New"/>
                <a:sym typeface="Courier New"/>
              </a:rPr>
              <a:t>#установка необходимых библиотек</a:t>
            </a:r>
            <a:endParaRPr sz="1000">
              <a:solidFill>
                <a:srgbClr val="545454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545454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!pip install pydub</a:t>
            </a:r>
            <a:endParaRPr sz="1000">
              <a:solidFill>
                <a:srgbClr val="545454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545454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!pip install noisereduce</a:t>
            </a:r>
            <a:endParaRPr sz="1000">
              <a:solidFill>
                <a:srgbClr val="545454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545454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!pip install SpeechRecognition</a:t>
            </a:r>
            <a:endParaRPr sz="1000">
              <a:solidFill>
                <a:srgbClr val="545454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545454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!pip install git+https://github.com/openai/whisper.git</a:t>
            </a:r>
            <a:endParaRPr sz="1000">
              <a:solidFill>
                <a:srgbClr val="545454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545454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!pip3 install vosk</a:t>
            </a:r>
            <a:endParaRPr sz="1000">
              <a:solidFill>
                <a:srgbClr val="545454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545454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!pip install </a:t>
            </a:r>
            <a:r>
              <a:rPr lang="ru" sz="1000">
                <a:solidFill>
                  <a:srgbClr val="545454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jiver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5" name="Google Shape;235;p20"/>
          <p:cNvSpPr txBox="1"/>
          <p:nvPr/>
        </p:nvSpPr>
        <p:spPr>
          <a:xfrm>
            <a:off x="486650" y="3300375"/>
            <a:ext cx="359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36" name="Google Shape;2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444850"/>
            <a:ext cx="5336350" cy="150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"/>
          <p:cNvSpPr txBox="1"/>
          <p:nvPr>
            <p:ph idx="4294967295" type="title"/>
          </p:nvPr>
        </p:nvSpPr>
        <p:spPr>
          <a:xfrm>
            <a:off x="0" y="0"/>
            <a:ext cx="51135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620">
                <a:solidFill>
                  <a:srgbClr val="980000"/>
                </a:solidFill>
              </a:rPr>
              <a:t>2 - месяц стажировки</a:t>
            </a:r>
            <a:endParaRPr sz="1620">
              <a:solidFill>
                <a:srgbClr val="9800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020">
                <a:highlight>
                  <a:schemeClr val="dk1"/>
                </a:highlight>
              </a:rPr>
              <a:t> </a:t>
            </a:r>
            <a:r>
              <a:rPr lang="ru" sz="1120">
                <a:solidFill>
                  <a:srgbClr val="9C254D"/>
                </a:solidFill>
                <a:highlight>
                  <a:schemeClr val="dk1"/>
                </a:highlight>
              </a:rPr>
              <a:t>выбрали на наш взгляд наилучший транскрибатор</a:t>
            </a:r>
            <a:r>
              <a:rPr lang="ru" sz="1020">
                <a:solidFill>
                  <a:srgbClr val="9C254D"/>
                </a:solidFill>
                <a:highlight>
                  <a:schemeClr val="dk1"/>
                </a:highlight>
              </a:rPr>
              <a:t> </a:t>
            </a:r>
            <a:r>
              <a:rPr b="1" lang="ru" sz="972">
                <a:solidFill>
                  <a:srgbClr val="9C254D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WHISPER (large)</a:t>
            </a:r>
            <a:endParaRPr b="1" sz="972">
              <a:solidFill>
                <a:srgbClr val="9C254D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ru" sz="972">
                <a:solidFill>
                  <a:srgbClr val="9C254D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решили дальнейшую разработку вести с помощью него и </a:t>
            </a:r>
            <a:r>
              <a:rPr b="1" lang="ru" sz="900">
                <a:solidFill>
                  <a:srgbClr val="9C254D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Spacy(NER)</a:t>
            </a:r>
            <a:endParaRPr b="1" sz="972">
              <a:solidFill>
                <a:srgbClr val="9C254D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20"/>
          </a:p>
        </p:txBody>
      </p:sp>
      <p:sp>
        <p:nvSpPr>
          <p:cNvPr id="242" name="Google Shape;242;p21"/>
          <p:cNvSpPr txBox="1"/>
          <p:nvPr>
            <p:ph idx="4294967295" type="body"/>
          </p:nvPr>
        </p:nvSpPr>
        <p:spPr>
          <a:xfrm>
            <a:off x="0" y="801750"/>
            <a:ext cx="3975600" cy="24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900">
                <a:solidFill>
                  <a:srgbClr val="1C4587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b="1" lang="ru" sz="900">
                <a:solidFill>
                  <a:srgbClr val="1C4587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. СОЗДАНИЕ ТРЕНИРОВОЧНОЙ И ТЕСТОВОЙ ВЫБОРОК: </a:t>
            </a:r>
            <a:endParaRPr b="1" sz="900">
              <a:solidFill>
                <a:srgbClr val="1C4587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212121"/>
                </a:solidFill>
                <a:highlight>
                  <a:schemeClr val="dk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Все тексты переведены с использованием транскрибаторов и  откорректированы</a:t>
            </a:r>
            <a:endParaRPr sz="900">
              <a:solidFill>
                <a:srgbClr val="212121"/>
              </a:solidFill>
              <a:highlight>
                <a:schemeClr val="dk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85750" lvl="0" marL="4572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ts val="900"/>
              <a:buFont typeface="Montserrat Medium"/>
              <a:buChar char="●"/>
            </a:pPr>
            <a:r>
              <a:rPr lang="ru" sz="900">
                <a:solidFill>
                  <a:srgbClr val="212121"/>
                </a:solidFill>
                <a:highlight>
                  <a:schemeClr val="dk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тренировочная выборка - </a:t>
            </a:r>
            <a:r>
              <a:rPr b="1" lang="ru" sz="900">
                <a:solidFill>
                  <a:srgbClr val="21212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450 дорожек</a:t>
            </a:r>
            <a:endParaRPr b="1" sz="900">
              <a:solidFill>
                <a:srgbClr val="212121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900"/>
              <a:buFont typeface="Montserrat Medium"/>
              <a:buChar char="●"/>
            </a:pPr>
            <a:r>
              <a:rPr lang="ru" sz="900">
                <a:solidFill>
                  <a:srgbClr val="212121"/>
                </a:solidFill>
                <a:highlight>
                  <a:schemeClr val="dk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тестовая выборка - </a:t>
            </a:r>
            <a:r>
              <a:rPr b="1" lang="ru" sz="900">
                <a:solidFill>
                  <a:srgbClr val="21212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52 дорожки</a:t>
            </a:r>
            <a:r>
              <a:rPr lang="ru" sz="900">
                <a:solidFill>
                  <a:srgbClr val="212121"/>
                </a:solidFill>
                <a:highlight>
                  <a:schemeClr val="dk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900">
              <a:solidFill>
                <a:srgbClr val="212121"/>
              </a:solidFill>
              <a:highlight>
                <a:schemeClr val="dk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900">
                <a:solidFill>
                  <a:srgbClr val="1C4587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4. ТЕСТ МОДЕЛЕЙ ИЗВЛЕЧЕНИЯ СУЩНОСТЕЙ: </a:t>
            </a:r>
            <a:endParaRPr b="1" sz="900">
              <a:solidFill>
                <a:srgbClr val="1C4587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 Medium"/>
              <a:buChar char="●"/>
            </a:pPr>
            <a:r>
              <a:rPr lang="ru" sz="900">
                <a:solidFill>
                  <a:srgbClr val="333333"/>
                </a:solidFill>
                <a:highlight>
                  <a:schemeClr val="dk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Natasha</a:t>
            </a:r>
            <a:endParaRPr sz="900">
              <a:solidFill>
                <a:srgbClr val="333333"/>
              </a:solidFill>
              <a:highlight>
                <a:schemeClr val="dk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8575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Montserrat Medium"/>
              <a:buChar char="●"/>
            </a:pPr>
            <a:r>
              <a:rPr lang="ru" sz="900">
                <a:solidFill>
                  <a:srgbClr val="333333"/>
                </a:solidFill>
                <a:highlight>
                  <a:schemeClr val="dk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Chat GPT API</a:t>
            </a:r>
            <a:endParaRPr sz="900">
              <a:solidFill>
                <a:srgbClr val="333333"/>
              </a:solidFill>
              <a:highlight>
                <a:schemeClr val="dk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8575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Montserrat Medium"/>
              <a:buChar char="●"/>
            </a:pPr>
            <a:r>
              <a:rPr lang="ru" sz="900">
                <a:solidFill>
                  <a:srgbClr val="333333"/>
                </a:solidFill>
                <a:highlight>
                  <a:schemeClr val="dk1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Deep Pavlov</a:t>
            </a:r>
            <a:endParaRPr sz="900">
              <a:solidFill>
                <a:srgbClr val="333333"/>
              </a:solidFill>
              <a:highlight>
                <a:schemeClr val="dk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857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C254D"/>
              </a:buClr>
              <a:buSzPts val="900"/>
              <a:buFont typeface="Montserrat"/>
              <a:buChar char="●"/>
            </a:pPr>
            <a:r>
              <a:rPr b="1" lang="ru" sz="900">
                <a:solidFill>
                  <a:srgbClr val="9C254D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Spacy(NER)</a:t>
            </a:r>
            <a:endParaRPr sz="1900">
              <a:highlight>
                <a:schemeClr val="dk1"/>
              </a:highlight>
            </a:endParaRPr>
          </a:p>
        </p:txBody>
      </p:sp>
      <p:pic>
        <p:nvPicPr>
          <p:cNvPr id="243" name="Google Shape;2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50350"/>
            <a:ext cx="3049952" cy="837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244" name="Google Shape;244;p21"/>
          <p:cNvSpPr txBox="1"/>
          <p:nvPr/>
        </p:nvSpPr>
        <p:spPr>
          <a:xfrm>
            <a:off x="5211275" y="-715425"/>
            <a:ext cx="37803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79">
                <a:solidFill>
                  <a:schemeClr val="dk1"/>
                </a:solidFill>
              </a:rPr>
              <a:t>      </a:t>
            </a:r>
            <a:r>
              <a:rPr lang="ru" sz="1979">
                <a:solidFill>
                  <a:srgbClr val="212121"/>
                </a:solidFill>
                <a:highlight>
                  <a:schemeClr val="dk1"/>
                </a:highlight>
              </a:rPr>
              <a:t>                    </a:t>
            </a:r>
            <a:r>
              <a:rPr lang="ru" sz="1979">
                <a:solidFill>
                  <a:srgbClr val="212121"/>
                </a:solidFill>
                <a:highlight>
                  <a:schemeClr val="dk1"/>
                </a:highlight>
              </a:rPr>
              <a:t>ООО «АйтиОн»</a:t>
            </a:r>
            <a:endParaRPr sz="1800">
              <a:solidFill>
                <a:srgbClr val="212121"/>
              </a:solidFill>
              <a:highlight>
                <a:schemeClr val="dk1"/>
              </a:highlight>
            </a:endParaRPr>
          </a:p>
        </p:txBody>
      </p:sp>
      <p:pic>
        <p:nvPicPr>
          <p:cNvPr id="245" name="Google Shape;2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396375"/>
            <a:ext cx="5028525" cy="1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3325" y="152400"/>
            <a:ext cx="3658275" cy="4244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