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81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 ФЕДЕРАЛЬНОЕ ГОСУДАРСТВЕННОЕ БЮДЖЕТНОЕ ОБРАЗОВАТЕЛЬНОЕ УЧРЕЖДЕНИЕ ВЫСШЕГО ОБРАЗОВАНИЯ “ВОРОНЕЖСКИЙ ГОСУДАРСТВЕННЫЙ УНИВЕРСИТЕТ”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Разработка расширения для PostgreSQL в виде хранилища графовых моделей</a:t>
            </a:r>
            <a:endParaRPr lang="en-US" dirty="0"/>
          </a:p>
        </p:txBody>
      </p:sp>
      <p:sp>
        <p:nvSpPr>
          <p:cNvPr id="4" name="Subtitle 2"/>
          <p:cNvSpPr txBox="1"/>
          <p:nvPr/>
        </p:nvSpPr>
        <p:spPr>
          <a:xfrm>
            <a:off x="353627" y="5257800"/>
            <a:ext cx="2966621" cy="1238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Зав. кафедрой</a:t>
            </a:r>
            <a:r>
              <a:rPr lang="en-US" alt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8084185" y="5255895"/>
            <a:ext cx="3754120" cy="12388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en-US" alt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Мамонов Д.В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Самойлов Н.К. ст. преподаватель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С.Д. Махортов, д.ф.-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м.н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/>
          <p:nvPr/>
        </p:nvSpPr>
        <p:spPr>
          <a:xfrm>
            <a:off x="4144286" y="6186824"/>
            <a:ext cx="3435659" cy="437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Воронеж 202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524000" y="2404373"/>
            <a:ext cx="9144000" cy="511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Кафедра </a:t>
            </a:r>
            <a:r>
              <a:rPr lang="ru-RU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программирования и информационных технологий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 AST-дерева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  <p:pic>
        <p:nvPicPr>
          <p:cNvPr id="7" name="Изображение 6" descr="Снимок экрана от 2024-05-06 20-16-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1691005"/>
            <a:ext cx="8823960" cy="43478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 сущностей графа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6235" y="1825625"/>
            <a:ext cx="6398895" cy="4351655"/>
          </a:xfrm>
          <a:prstGeom prst="rect">
            <a:avLst/>
          </a:prstGeom>
        </p:spPr>
      </p:pic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сущностей в файлах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8575" y="1825625"/>
            <a:ext cx="9593580" cy="4351655"/>
          </a:xfrm>
          <a:prstGeom prst="rect">
            <a:avLst/>
          </a:prstGeom>
        </p:spPr>
      </p:pic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графа: узлы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0010" y="1825625"/>
            <a:ext cx="9490710" cy="4351655"/>
          </a:xfrm>
          <a:prstGeom prst="rect">
            <a:avLst/>
          </a:prstGeom>
        </p:spPr>
      </p:pic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построения графа: ребра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47495"/>
            <a:ext cx="3542665" cy="463042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770" y="1584325"/>
            <a:ext cx="5607685" cy="5026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 хранилища графа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804035"/>
            <a:ext cx="10972800" cy="38176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расширения PostgreSQL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61260" y="1825625"/>
            <a:ext cx="7268210" cy="4351655"/>
          </a:xfrm>
          <a:prstGeom prst="rect">
            <a:avLst/>
          </a:prstGeom>
        </p:spPr>
      </p:pic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Разбор запроса (построение AST)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  <p:pic>
        <p:nvPicPr>
          <p:cNvPr id="4" name="Изображение 3" descr="Снимок экрана от 2024-05-06 00-17-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295" y="1399540"/>
            <a:ext cx="6840855" cy="48348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Cypher CLI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  <p:pic>
        <p:nvPicPr>
          <p:cNvPr id="3" name="Изображение 2" descr="Снимок экрана от 2024-05-06 00-59-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" y="1543685"/>
            <a:ext cx="10824210" cy="42697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запросов в PostgreSQL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  <p:pic>
        <p:nvPicPr>
          <p:cNvPr id="3" name="Изображение 2" descr="Снимок экрана от 2024-05-06 01-29-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55" y="1337310"/>
            <a:ext cx="7974330" cy="51447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6000" y="2164080"/>
            <a:ext cx="7620000" cy="3524250"/>
          </a:xfrm>
          <a:prstGeom prst="rect">
            <a:avLst/>
          </a:prstGeom>
        </p:spPr>
      </p:pic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В результате выполнения работы было реализовано 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расширение для СУБД PostgreSQL, представляющее собой хранилище для объектов в виде графов, со следующими возможностями: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создание графов с возможностью редактирования узлов и ребер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получение выборки узлов и ребер с помощью декларативного языка запросов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предоставление SQL-процедур для работы с хранилищем из PostgreSQL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 ФЕДЕРАЛЬНОЕ ГОСУДАРСТВЕННОЕ БЮДЖЕТНОЕ ОБРАЗОВАТЕЛЬНОЕ УЧРЕЖДЕНИЕ ВЫСШЕГО ОБРАЗОВАНИЯ “ВОРОНЕЖСКИЙ ГОСУДАРСТВЕННЫЙ УНИВЕРСИТЕТ”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Разработка расширения для PostgreSQL в виде хранилища графовых моделей</a:t>
            </a:r>
            <a:endParaRPr lang="en-US" dirty="0"/>
          </a:p>
        </p:txBody>
      </p:sp>
      <p:sp>
        <p:nvSpPr>
          <p:cNvPr id="4" name="Subtitle 2"/>
          <p:cNvSpPr txBox="1"/>
          <p:nvPr/>
        </p:nvSpPr>
        <p:spPr>
          <a:xfrm>
            <a:off x="353627" y="5257800"/>
            <a:ext cx="2966621" cy="1238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Зав. кафедрой</a:t>
            </a:r>
            <a:r>
              <a:rPr lang="en-US" alt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ru-RU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7973695" y="5255895"/>
            <a:ext cx="3864610" cy="12388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en-US" alt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Мамонов Д.В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Самойлов Н.К. ст. преподаватель</a:t>
            </a: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С.Д. Махортов, д.ф.-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м.н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профессор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/>
          <p:nvPr/>
        </p:nvSpPr>
        <p:spPr>
          <a:xfrm>
            <a:off x="4144286" y="6186824"/>
            <a:ext cx="3435659" cy="437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Воронеж 202</a:t>
            </a:r>
            <a:r>
              <a:rPr lang="en-US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524000" y="2404373"/>
            <a:ext cx="9144000" cy="5116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Кафедра </a:t>
            </a:r>
            <a:r>
              <a:rPr lang="ru-RU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программирования и информационных технологий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расширение для СУБД PostgreSQL, представляющее собой хранилище для объектов в виде графов, со следующими возможностями: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графов с возможностью редактирования узлов и ребер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выборки узлов и ребер с помощью декларативного языка запросов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SQL-процедур для работы с хранилищем из PostgreSQL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аналоги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951855" y="1946910"/>
            <a:ext cx="5360670" cy="4351655"/>
          </a:xfrm>
        </p:spPr>
        <p:txBody>
          <a:bodyPr>
            <a:noAutofit/>
          </a:bodyPr>
          <a:p>
            <a:pPr marL="0" indent="0" algn="ctr">
              <a:buNone/>
            </a:pP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Apache AGE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Д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остоинства: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г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ибкость и функциональность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с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овместимость с PostgreSQL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п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роизводительность запросов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Недостатки:</a:t>
            </a:r>
            <a:endParaRPr lang="ru-RU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отсутствие index-free</a:t>
            </a: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с</a:t>
            </a:r>
            <a:r>
              <a:rPr lang="ru-RU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ложность настройки и использования</a:t>
            </a: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  <p:sp>
        <p:nvSpPr>
          <p:cNvPr id="7" name="Замещающее содержимое 2"/>
          <p:cNvSpPr>
            <a:spLocks noGrp="1"/>
          </p:cNvSpPr>
          <p:nvPr/>
        </p:nvSpPr>
        <p:spPr>
          <a:xfrm>
            <a:off x="264795" y="1946910"/>
            <a:ext cx="536067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Достоинства:</a:t>
            </a: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модели данных</a:t>
            </a: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запросов</a:t>
            </a: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масштабируемость</a:t>
            </a: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администрирования</a:t>
            </a: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тяжеловесность из-за среды JVM</a:t>
            </a:r>
            <a:endParaRPr lang="en-US" alt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838200" y="1838960"/>
            <a:ext cx="10515600" cy="4351338"/>
          </a:xfrm>
        </p:spPr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С/С++17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С++ STL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libpq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bison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8445" y="1420495"/>
            <a:ext cx="2464435" cy="246443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885" y="1525270"/>
            <a:ext cx="1896110" cy="189611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0" y="4338955"/>
            <a:ext cx="3538855" cy="199072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585" y="3507105"/>
            <a:ext cx="3180080" cy="3180080"/>
          </a:xfrm>
          <a:prstGeom prst="rect">
            <a:avLst/>
          </a:prstGeom>
        </p:spPr>
      </p:pic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2685" y="1691005"/>
            <a:ext cx="94043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Язык запросов Cypher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p1:Person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)-[</a:t>
            </a:r>
            <a:r>
              <a:rPr lang="ru-RU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:PARENT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]-</a:t>
            </a:r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p2:Person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altLang="en-US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p1, p2</a:t>
            </a:r>
            <a:endParaRPr lang="ru-RU" altLang="en-US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945" y="2273300"/>
            <a:ext cx="9905365" cy="4448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Язык запросов Cypher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ru-RU" altLang="en-US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pam: Person{name: "Pam"}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bob: Person{name: "Bob"}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ru-RU" alt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pam: Person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)-[</a:t>
            </a:r>
            <a:r>
              <a:rPr lang="ru-RU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:PARENT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]-&gt;(</a:t>
            </a:r>
            <a:r>
              <a:rPr lang="ru-RU" alt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bob: Person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2743835"/>
            <a:ext cx="4818380" cy="3832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AST-дерева для запроса</a:t>
            </a:r>
            <a:endParaRPr lang="en-US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CA4F013-E0A2-4A1A-883F-2A77275DA5F8}" type="slidenum">
              <a:rPr lang="ru-RU" sz="1400" smtClean="0">
                <a:solidFill>
                  <a:schemeClr val="tx1"/>
                </a:solidFill>
              </a:rPr>
            </a:fld>
            <a:endParaRPr lang="ru-RU" sz="1400" smtClean="0">
              <a:solidFill>
                <a:schemeClr val="tx1"/>
              </a:solidFill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92730" y="1466850"/>
            <a:ext cx="6209665" cy="5391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2541</Words>
  <Application>WPS Presentation</Application>
  <PresentationFormat>Широкоэкранный</PresentationFormat>
  <Paragraphs>152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Times New Roman</vt:lpstr>
      <vt:lpstr>Calibri</vt:lpstr>
      <vt:lpstr>Microsoft YaHei</vt:lpstr>
      <vt:lpstr>Droid Sans Fallback</vt:lpstr>
      <vt:lpstr>Arial Unicode MS</vt:lpstr>
      <vt:lpstr>Calibri Light</vt:lpstr>
      <vt:lpstr>Corbel</vt:lpstr>
      <vt:lpstr>OpenSymbol</vt:lpstr>
      <vt:lpstr>Тема Office</vt:lpstr>
      <vt:lpstr>МИНИСТЕРСТВО ОБРАЗОВАНИЯ И НАУКИ РОССИЙСКОЙ ФЕДЕРАЦИИ ФЕДЕРАЛЬНОЕ ГОСУДАРСТВЕННОЕ БЮДЖЕТНОЕ ОБРАЗОВАТЕЛЬНОЕ УЧРЕЖДЕНИЕ ВЫСШЕГО ОБРАЗОВАНИЯ “ВОРОНЕЖСКИЙ ГОСУДАРСТВЕННЫЙ УНИВЕРСИТЕТ”</vt:lpstr>
      <vt:lpstr>Введение</vt:lpstr>
      <vt:lpstr>Постановка задачи</vt:lpstr>
      <vt:lpstr>Существующие аналоги</vt:lpstr>
      <vt:lpstr>Средства реализации</vt:lpstr>
      <vt:lpstr>Архитектура</vt:lpstr>
      <vt:lpstr>Язык запросов Cypher</vt:lpstr>
      <vt:lpstr>Язык запросов Cypher</vt:lpstr>
      <vt:lpstr>Пример AST-дерева для запроса</vt:lpstr>
      <vt:lpstr>Диаграмма классов AST-дерева</vt:lpstr>
      <vt:lpstr>Диаграмма классов сущностей графа</vt:lpstr>
      <vt:lpstr>Представление сущностей в файлах</vt:lpstr>
      <vt:lpstr>Алгоритм построения графа: узлы</vt:lpstr>
      <vt:lpstr>Алгоритм построения графа: ребра</vt:lpstr>
      <vt:lpstr>Диаграмма классов хранилища графа</vt:lpstr>
      <vt:lpstr>Архитектура расширения PostgreSQL</vt:lpstr>
      <vt:lpstr>Разбор запроса (построение AST)</vt:lpstr>
      <vt:lpstr>Cypher CLI</vt:lpstr>
      <vt:lpstr>Выполнение запросов в PostgreSQL</vt:lpstr>
      <vt:lpstr>Заключение</vt:lpstr>
      <vt:lpstr>МИНИСТЕРСТВО ОБРАЗОВАНИЯ И НАУКИ РОССИЙСКОЙ ФЕДЕРАЦИИ ФЕДЕРАЛЬНОЕ ГОСУДАРСТВЕННОЕ БЮДЖЕТНОЕ ОБРАЗОВАТЕЛЬНОЕ УЧРЕЖДЕНИЕ ВЫСШЕГО ОБРАЗОВАНИЯ “ВОРОНЕЖСКИЙ ГОСУДАРСТВЕННЫЙ УНИВЕРСИТЕТ”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И НАУКИ РОССИЙСКОЙ ФЕДЕРАЦИИ ФЕДЕРАЛЬНОЕ ГОСУДАРСТВЕННОЕ БЮДЖЕТНОЕ ОБРАЗОВАТЕЛЬНОЕ УЧРЕЖДЕНИЕ ВЫСШЕГО ОБРАЗОВАНИЯ “ВОРОНЕЖСКИЙ ГОСУДАРСТВЕННЫЙ УНИВЕРСИТЕТ”</dc:title>
  <dc:creator>dimonchik</dc:creator>
  <cp:lastModifiedBy>dimonchik</cp:lastModifiedBy>
  <cp:revision>42</cp:revision>
  <dcterms:created xsi:type="dcterms:W3CDTF">2024-06-04T14:38:56Z</dcterms:created>
  <dcterms:modified xsi:type="dcterms:W3CDTF">2024-06-04T14:38:56Z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1049-11.1.0.11711</vt:lpwstr>
  </property>
</Properties>
</file>