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4" r:id="rId19"/>
    <p:sldId id="260" r:id="rId20"/>
  </p:sldIdLst>
  <p:sldSz cx="12192000" cy="6858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pos="325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>
        <p:guide pos="347"/>
        <p:guide orient="horz" pos="1344"/>
        <p:guide orient="horz" pos="981"/>
        <p:guide pos="3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6" y="1085799"/>
            <a:ext cx="9119010" cy="3416636"/>
          </a:xfrm>
        </p:spPr>
        <p:txBody>
          <a:bodyPr/>
          <a:lstStyle/>
          <a:p>
            <a:pPr algn="just"/>
            <a:r>
              <a:rPr lang="ru-RU" dirty="0"/>
              <a:t>Выпускная классификационная работа по курсу «</a:t>
            </a:r>
            <a:r>
              <a:rPr lang="en-US" dirty="0"/>
              <a:t>Data Science</a:t>
            </a:r>
            <a:r>
              <a:rPr lang="ru-RU" dirty="0"/>
              <a:t>»</a:t>
            </a:r>
            <a:br>
              <a:rPr lang="ru-RU" dirty="0"/>
            </a:br>
            <a:br>
              <a:rPr lang="ru-RU" dirty="0"/>
            </a:br>
            <a:r>
              <a:rPr lang="ru-RU" sz="3600" dirty="0"/>
              <a:t>Тема: Прогнозирование конечных свойств</a:t>
            </a:r>
            <a:br>
              <a:rPr lang="ru-RU" sz="3600" dirty="0"/>
            </a:br>
            <a:r>
              <a:rPr lang="ru-RU" sz="3600" dirty="0"/>
              <a:t>новых материалов (композиционных материалов)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721876"/>
            <a:ext cx="9119010" cy="575987"/>
          </a:xfrm>
        </p:spPr>
        <p:txBody>
          <a:bodyPr/>
          <a:lstStyle/>
          <a:p>
            <a:r>
              <a:rPr lang="ru-RU" dirty="0"/>
              <a:t>Слушатель: Абдалов Арсентий Владимирович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Применяемые модели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A9213E-2CA2-93EA-661F-C9B8ED50A446}"/>
              </a:ext>
            </a:extLst>
          </p:cNvPr>
          <p:cNvSpPr txBox="1"/>
          <p:nvPr/>
        </p:nvSpPr>
        <p:spPr>
          <a:xfrm>
            <a:off x="695701" y="1557338"/>
            <a:ext cx="114271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Линейная регрессия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Лассо (LASSO) и гребневая (</a:t>
            </a:r>
            <a:r>
              <a:rPr lang="ru-RU" sz="3600" b="0" i="0" u="none" strike="noStrike" baseline="0" dirty="0" err="1">
                <a:solidFill>
                  <a:srgbClr val="333333"/>
                </a:solidFill>
                <a:latin typeface="ArialMT"/>
              </a:rPr>
              <a:t>Ridge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) регрессия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Метод опорных векторов для регрессии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Метод </a:t>
            </a:r>
            <a:r>
              <a:rPr lang="en-US" sz="3600" b="0" i="0" u="none" strike="noStrike" baseline="0" dirty="0">
                <a:solidFill>
                  <a:srgbClr val="333333"/>
                </a:solidFill>
                <a:latin typeface="ArialMT"/>
              </a:rPr>
              <a:t>k-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ближайших соседей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Деревья решений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Случайный лес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Градиентный </a:t>
            </a:r>
            <a:r>
              <a:rPr lang="ru-RU" sz="3600" b="0" i="0" u="none" strike="noStrike" baseline="0" dirty="0" err="1">
                <a:solidFill>
                  <a:srgbClr val="333333"/>
                </a:solidFill>
                <a:latin typeface="ArialMT"/>
              </a:rPr>
              <a:t>бустинг</a:t>
            </a:r>
            <a:endParaRPr lang="ru-RU" sz="36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ArialMT"/>
              </a:rPr>
              <a:t>Нейронная сеть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635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модуля упругости при растяжении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E208C5-0536-A165-5110-7826FA3C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28" y="1711226"/>
            <a:ext cx="4486275" cy="19621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6F7342-114D-2AFA-62FC-8712FB9A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68" y="1773909"/>
            <a:ext cx="1057275" cy="1047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5B082A-6C6D-372E-A4DD-48E6B0DE3DA5}"/>
              </a:ext>
            </a:extLst>
          </p:cNvPr>
          <p:cNvSpPr txBox="1"/>
          <p:nvPr/>
        </p:nvSpPr>
        <p:spPr>
          <a:xfrm>
            <a:off x="3007625" y="1403449"/>
            <a:ext cx="1856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Значения выхода</a:t>
            </a:r>
            <a:endParaRPr lang="ru-RU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A80912-01CA-F5E3-83FB-75277407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332" y="4697313"/>
            <a:ext cx="9210675" cy="1514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5D68F3-B41A-F782-1F73-D878642CF06D}"/>
              </a:ext>
            </a:extLst>
          </p:cNvPr>
          <p:cNvSpPr txBox="1"/>
          <p:nvPr/>
        </p:nvSpPr>
        <p:spPr>
          <a:xfrm>
            <a:off x="8561896" y="1327088"/>
            <a:ext cx="1571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По умолчанию 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09627-8DA3-CE82-EC33-D0859EA89530}"/>
              </a:ext>
            </a:extLst>
          </p:cNvPr>
          <p:cNvSpPr txBox="1"/>
          <p:nvPr/>
        </p:nvSpPr>
        <p:spPr>
          <a:xfrm>
            <a:off x="5036270" y="4268162"/>
            <a:ext cx="3525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После подбора </a:t>
            </a:r>
            <a:r>
              <a:rPr lang="ru-RU" sz="1400" b="1" i="0" u="none" strike="noStrike" baseline="0" dirty="0" err="1">
                <a:solidFill>
                  <a:srgbClr val="333333"/>
                </a:solidFill>
                <a:latin typeface="ArialMT"/>
              </a:rPr>
              <a:t>гиперпараметров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9421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модуля упругости при растяжении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F63370-2FFB-4C3B-B6BE-BE8527B2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617041"/>
            <a:ext cx="7743825" cy="33432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D2AB44-8591-FD87-77C3-305FE53EA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247" y="5420853"/>
            <a:ext cx="40957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0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прочности при растяжении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6A6785-1DA5-5F8D-4766-942E9EB55F36}"/>
              </a:ext>
            </a:extLst>
          </p:cNvPr>
          <p:cNvSpPr txBox="1"/>
          <p:nvPr/>
        </p:nvSpPr>
        <p:spPr>
          <a:xfrm>
            <a:off x="3007625" y="1403449"/>
            <a:ext cx="1856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Значения выхода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BE198-DF6D-0E2D-0618-BC4EDFDBA569}"/>
              </a:ext>
            </a:extLst>
          </p:cNvPr>
          <p:cNvSpPr txBox="1"/>
          <p:nvPr/>
        </p:nvSpPr>
        <p:spPr>
          <a:xfrm>
            <a:off x="8561896" y="1327088"/>
            <a:ext cx="1571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По умолчанию </a:t>
            </a:r>
            <a:endParaRPr lang="ru-R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9415B-76CA-522B-94A1-CF3219EE439F}"/>
              </a:ext>
            </a:extLst>
          </p:cNvPr>
          <p:cNvSpPr txBox="1"/>
          <p:nvPr/>
        </p:nvSpPr>
        <p:spPr>
          <a:xfrm>
            <a:off x="5036270" y="4268162"/>
            <a:ext cx="3525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После подбора </a:t>
            </a:r>
            <a:r>
              <a:rPr lang="ru-RU" sz="1400" b="1" i="0" u="none" strike="noStrike" baseline="0" dirty="0" err="1">
                <a:solidFill>
                  <a:srgbClr val="333333"/>
                </a:solidFill>
                <a:latin typeface="ArialMT"/>
              </a:rPr>
              <a:t>гиперпараметров</a:t>
            </a:r>
            <a:endParaRPr lang="ru-RU" b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61F2580-F138-C688-9B10-4FFE0B1B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35" y="1801963"/>
            <a:ext cx="1114425" cy="10572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5F0C5CB-126A-29B0-D1ED-2352904D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67" y="1625238"/>
            <a:ext cx="4905375" cy="17049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82C0D6-0140-C0A9-6AF1-84B711E35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4784858"/>
            <a:ext cx="842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1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прочности при растяжении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C5A32B-61E0-1A80-37E9-A84B0456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78" y="1474558"/>
            <a:ext cx="7858125" cy="33432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52B446-F103-466C-8CA1-D45FD826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77" y="5131210"/>
            <a:ext cx="8086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</a:t>
              </a:r>
              <a:r>
                <a:rPr lang="en-US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 </a:t>
              </a:r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соотношения матрица-наполнитель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438807-B0CC-CF98-E408-01E262FE21C5}"/>
              </a:ext>
            </a:extLst>
          </p:cNvPr>
          <p:cNvSpPr txBox="1"/>
          <p:nvPr/>
        </p:nvSpPr>
        <p:spPr>
          <a:xfrm>
            <a:off x="3007625" y="1403449"/>
            <a:ext cx="1856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Значения выхода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DA235-5BE8-C274-A62C-E925747F027E}"/>
              </a:ext>
            </a:extLst>
          </p:cNvPr>
          <p:cNvSpPr txBox="1"/>
          <p:nvPr/>
        </p:nvSpPr>
        <p:spPr>
          <a:xfrm>
            <a:off x="9232239" y="1327088"/>
            <a:ext cx="1571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График ошибки </a:t>
            </a:r>
            <a:endParaRPr lang="ru-RU" b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91CAFB7-DA8C-E1F4-8AF9-E842383F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90" y="1711226"/>
            <a:ext cx="2505075" cy="10382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DE82BDF-48B9-227A-01F8-6F61ED20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461" y="1634865"/>
            <a:ext cx="4181475" cy="31527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5C489C-2106-A237-181D-527F17290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28" y="3465531"/>
            <a:ext cx="7705725" cy="272415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B9A78E1-3A56-DE69-96C6-2D4B758B3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353" y="5376970"/>
            <a:ext cx="41433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1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</a:t>
              </a:r>
              <a:r>
                <a:rPr lang="en-US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 </a:t>
              </a:r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соотношения матрица-наполнитель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E7AC76-EA6F-06DE-8A8C-A163566A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1437843"/>
            <a:ext cx="4610100" cy="2733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32AB4B-CF6B-A93A-C432-9CF05C63803E}"/>
              </a:ext>
            </a:extLst>
          </p:cNvPr>
          <p:cNvSpPr txBox="1"/>
          <p:nvPr/>
        </p:nvSpPr>
        <p:spPr>
          <a:xfrm>
            <a:off x="5262513" y="1252617"/>
            <a:ext cx="3419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u="none" strike="noStrike" baseline="0" dirty="0">
                <a:solidFill>
                  <a:srgbClr val="333333"/>
                </a:solidFill>
                <a:latin typeface="ArialMT"/>
              </a:rPr>
              <a:t>Нейросеть из библиотеки </a:t>
            </a:r>
            <a:r>
              <a:rPr lang="en-US" sz="1400" b="1" i="0" u="none" strike="noStrike" baseline="0" dirty="0" err="1">
                <a:solidFill>
                  <a:srgbClr val="333333"/>
                </a:solidFill>
                <a:latin typeface="ArialMT"/>
              </a:rPr>
              <a:t>tensorflow</a:t>
            </a:r>
            <a:endParaRPr lang="ru-R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453AE-BCC8-F5EA-33D7-60918C24B1CD}"/>
              </a:ext>
            </a:extLst>
          </p:cNvPr>
          <p:cNvSpPr txBox="1"/>
          <p:nvPr/>
        </p:nvSpPr>
        <p:spPr>
          <a:xfrm>
            <a:off x="589857" y="4171518"/>
            <a:ext cx="1958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u="none" strike="noStrike" baseline="0" dirty="0">
                <a:latin typeface="ArialMT"/>
              </a:rPr>
              <a:t>Обучение нейросети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7823590-996E-8A3B-0378-3690FA6F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54" y="4258652"/>
            <a:ext cx="2880806" cy="259934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8DB6509-EFFB-9A5C-A2C0-B0822ACD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35" y="2333560"/>
            <a:ext cx="3352800" cy="29622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6ABB20A-C7B3-8AEB-051A-41F6CA910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86" y="3144477"/>
            <a:ext cx="3476625" cy="30765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FECC31-F7A3-1193-FEA0-561D863038E2}"/>
              </a:ext>
            </a:extLst>
          </p:cNvPr>
          <p:cNvSpPr txBox="1"/>
          <p:nvPr/>
        </p:nvSpPr>
        <p:spPr>
          <a:xfrm>
            <a:off x="6233475" y="1664676"/>
            <a:ext cx="17523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Борьба с</a:t>
            </a:r>
          </a:p>
          <a:p>
            <a:pPr algn="l"/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переобучением:</a:t>
            </a:r>
          </a:p>
          <a:p>
            <a:pPr algn="l"/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ранняя остановка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F8239B-128E-1CDC-1874-CA8B54E28590}"/>
              </a:ext>
            </a:extLst>
          </p:cNvPr>
          <p:cNvSpPr txBox="1"/>
          <p:nvPr/>
        </p:nvSpPr>
        <p:spPr>
          <a:xfrm>
            <a:off x="9824792" y="2520189"/>
            <a:ext cx="17041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Борьба с</a:t>
            </a:r>
          </a:p>
          <a:p>
            <a:pPr algn="l"/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переобучением:</a:t>
            </a:r>
          </a:p>
          <a:p>
            <a:pPr algn="l"/>
            <a:r>
              <a:rPr lang="en-US" sz="1400" b="0" i="0" u="none" strike="noStrike" baseline="0" dirty="0">
                <a:solidFill>
                  <a:srgbClr val="333333"/>
                </a:solidFill>
                <a:latin typeface="ArialMT"/>
              </a:rPr>
              <a:t>Dropout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1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Разработка </a:t>
              </a:r>
              <a:r>
                <a:rPr lang="en-US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web</a:t>
              </a:r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-приложения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6AADC8-4DF0-C345-CB6F-3C195383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243012"/>
            <a:ext cx="101631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6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Разработка </a:t>
              </a:r>
              <a:r>
                <a:rPr lang="en-US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web</a:t>
              </a:r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-приложения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D6D12E-CBE1-FDDD-0632-90816055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53" y="1746610"/>
            <a:ext cx="101631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E5DF-928B-B99D-15C8-54B8CE9831CE}"/>
              </a:ext>
            </a:extLst>
          </p:cNvPr>
          <p:cNvSpPr txBox="1"/>
          <p:nvPr/>
        </p:nvSpPr>
        <p:spPr>
          <a:xfrm>
            <a:off x="3531909" y="911007"/>
            <a:ext cx="512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  <a:latin typeface="+mn-lt"/>
              </a:rPr>
              <a:t>Спасибо за внимание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509460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225484" y="163726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Изучить предметную область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4403004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B925BC6-E3A4-9F5A-02A6-D7C82C0C6D28}"/>
              </a:ext>
            </a:extLst>
          </p:cNvPr>
          <p:cNvGrpSpPr/>
          <p:nvPr/>
        </p:nvGrpSpPr>
        <p:grpSpPr>
          <a:xfrm>
            <a:off x="558782" y="2225295"/>
            <a:ext cx="6884612" cy="712287"/>
            <a:chOff x="558782" y="2489251"/>
            <a:chExt cx="6884612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:a16="http://schemas.microsoft.com/office/drawing/2014/main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:a16="http://schemas.microsoft.com/office/drawing/2014/main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:a16="http://schemas.microsoft.com/office/drawing/2014/main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2" name="Google Shape;125;p4">
              <a:extLst>
                <a:ext uri="{FF2B5EF4-FFF2-40B4-BE49-F238E27FC236}">
                  <a16:creationId xmlns:a16="http://schemas.microsoft.com/office/drawing/2014/main" id="{B392D556-B476-4E1F-958C-31EE7B16300D}"/>
                </a:ext>
              </a:extLst>
            </p:cNvPr>
            <p:cNvSpPr/>
            <p:nvPr/>
          </p:nvSpPr>
          <p:spPr>
            <a:xfrm>
              <a:off x="1225485" y="2674606"/>
              <a:ext cx="6217909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rgbClr val="262626"/>
                  </a:solidFill>
                  <a:latin typeface="ALS Sector Regular" panose="02000000000000000000" pitchFamily="2" charset="0"/>
                  <a:ea typeface="Open Sans"/>
                  <a:cs typeface="ALS Sector Regular" panose="02000000000000000000" pitchFamily="2" charset="0"/>
                </a:rPr>
                <a:t>Провести разведочный анализ данных</a:t>
              </a:r>
              <a:endPara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endParaRPr>
            </a:p>
          </p:txBody>
        </p:sp>
        <p:sp>
          <p:nvSpPr>
            <p:cNvPr id="53" name="Google Shape;127;p4">
              <a:extLst>
                <a:ext uri="{FF2B5EF4-FFF2-40B4-BE49-F238E27FC236}">
                  <a16:creationId xmlns:a16="http://schemas.microsoft.com/office/drawing/2014/main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876A55-57CD-7FB8-13E0-CE934C4528F0}"/>
              </a:ext>
            </a:extLst>
          </p:cNvPr>
          <p:cNvGrpSpPr/>
          <p:nvPr/>
        </p:nvGrpSpPr>
        <p:grpSpPr>
          <a:xfrm>
            <a:off x="558782" y="2962496"/>
            <a:ext cx="6884612" cy="728079"/>
            <a:chOff x="558782" y="3443265"/>
            <a:chExt cx="6884612" cy="728079"/>
          </a:xfrm>
        </p:grpSpPr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A61F8772-5670-475E-90AF-084D02A24E45}"/>
                </a:ext>
              </a:extLst>
            </p:cNvPr>
            <p:cNvGrpSpPr/>
            <p:nvPr/>
          </p:nvGrpSpPr>
          <p:grpSpPr>
            <a:xfrm>
              <a:off x="558782" y="3443265"/>
              <a:ext cx="450202" cy="685765"/>
              <a:chOff x="623996" y="1592262"/>
              <a:chExt cx="333947" cy="508681"/>
            </a:xfrm>
          </p:grpSpPr>
          <p:cxnSp>
            <p:nvCxnSpPr>
              <p:cNvPr id="41" name="Google Shape;123;p4">
                <a:extLst>
                  <a:ext uri="{FF2B5EF4-FFF2-40B4-BE49-F238E27FC236}">
                    <a16:creationId xmlns:a16="http://schemas.microsoft.com/office/drawing/2014/main" id="{31FD4C9E-5F69-4810-A00B-E211610CB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" name="Google Shape;124;p4">
                <a:extLst>
                  <a:ext uri="{FF2B5EF4-FFF2-40B4-BE49-F238E27FC236}">
                    <a16:creationId xmlns:a16="http://schemas.microsoft.com/office/drawing/2014/main" id="{1B688AC3-F620-4E8E-B8F1-1B14FAE7C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" name="Google Shape;126;p4">
                <a:extLst>
                  <a:ext uri="{FF2B5EF4-FFF2-40B4-BE49-F238E27FC236}">
                    <a16:creationId xmlns:a16="http://schemas.microsoft.com/office/drawing/2014/main" id="{87B9060E-A604-4528-B297-A9EBC00AA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4" name="Google Shape;125;p4">
              <a:extLst>
                <a:ext uri="{FF2B5EF4-FFF2-40B4-BE49-F238E27FC236}">
                  <a16:creationId xmlns:a16="http://schemas.microsoft.com/office/drawing/2014/main" id="{4BBDCECC-7AC6-4E39-B4A9-A7C1308CD1E4}"/>
                </a:ext>
              </a:extLst>
            </p:cNvPr>
            <p:cNvSpPr/>
            <p:nvPr/>
          </p:nvSpPr>
          <p:spPr>
            <a:xfrm>
              <a:off x="1225485" y="3606491"/>
              <a:ext cx="6217909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rgbClr val="262626"/>
                  </a:solidFill>
                  <a:latin typeface="ALS Sector Regular" panose="02000000000000000000" pitchFamily="2" charset="0"/>
                  <a:ea typeface="Open Sans"/>
                  <a:cs typeface="ALS Sector Regular" panose="02000000000000000000" pitchFamily="2" charset="0"/>
                </a:rPr>
                <a:t>Разделить данные на тренировочную и тестовую выборки</a:t>
              </a:r>
              <a:endPara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endParaRPr>
            </a:p>
          </p:txBody>
        </p:sp>
        <p:sp>
          <p:nvSpPr>
            <p:cNvPr id="55" name="Google Shape;127;p4">
              <a:extLst>
                <a:ext uri="{FF2B5EF4-FFF2-40B4-BE49-F238E27FC236}">
                  <a16:creationId xmlns:a16="http://schemas.microsoft.com/office/drawing/2014/main" id="{09A3BA78-83A5-439F-80AC-98893E52CA81}"/>
                </a:ext>
              </a:extLst>
            </p:cNvPr>
            <p:cNvSpPr/>
            <p:nvPr/>
          </p:nvSpPr>
          <p:spPr>
            <a:xfrm>
              <a:off x="843938" y="3709720"/>
              <a:ext cx="38154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A8B0307-D0E4-ACB5-A619-491DB616A15B}"/>
              </a:ext>
            </a:extLst>
          </p:cNvPr>
          <p:cNvGrpSpPr/>
          <p:nvPr/>
        </p:nvGrpSpPr>
        <p:grpSpPr>
          <a:xfrm>
            <a:off x="560162" y="3682112"/>
            <a:ext cx="6883232" cy="730835"/>
            <a:chOff x="560162" y="4407979"/>
            <a:chExt cx="6883232" cy="730835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90E0740F-EFCD-41F2-8EB0-E752773D0AE6}"/>
                </a:ext>
              </a:extLst>
            </p:cNvPr>
            <p:cNvGrpSpPr/>
            <p:nvPr/>
          </p:nvGrpSpPr>
          <p:grpSpPr>
            <a:xfrm>
              <a:off x="560162" y="4407979"/>
              <a:ext cx="450202" cy="685765"/>
              <a:chOff x="623996" y="1592262"/>
              <a:chExt cx="333947" cy="508681"/>
            </a:xfrm>
          </p:grpSpPr>
          <p:cxnSp>
            <p:nvCxnSpPr>
              <p:cNvPr id="45" name="Google Shape;123;p4">
                <a:extLst>
                  <a:ext uri="{FF2B5EF4-FFF2-40B4-BE49-F238E27FC236}">
                    <a16:creationId xmlns:a16="http://schemas.microsoft.com/office/drawing/2014/main" id="{5C8D2F6A-BB2A-49FD-B94C-250EB763B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" name="Google Shape;124;p4">
                <a:extLst>
                  <a:ext uri="{FF2B5EF4-FFF2-40B4-BE49-F238E27FC236}">
                    <a16:creationId xmlns:a16="http://schemas.microsoft.com/office/drawing/2014/main" id="{EB043BAB-1826-41DB-A7FE-AAA09C039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Google Shape;126;p4">
                <a:extLst>
                  <a:ext uri="{FF2B5EF4-FFF2-40B4-BE49-F238E27FC236}">
                    <a16:creationId xmlns:a16="http://schemas.microsoft.com/office/drawing/2014/main" id="{24ECB75A-09F9-43A5-8D25-D348344E6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6" name="Google Shape;125;p4">
              <a:extLst>
                <a:ext uri="{FF2B5EF4-FFF2-40B4-BE49-F238E27FC236}">
                  <a16:creationId xmlns:a16="http://schemas.microsoft.com/office/drawing/2014/main" id="{3DDF0676-49DA-46BC-9B49-E63651936BD7}"/>
                </a:ext>
              </a:extLst>
            </p:cNvPr>
            <p:cNvSpPr/>
            <p:nvPr/>
          </p:nvSpPr>
          <p:spPr>
            <a:xfrm>
              <a:off x="1225485" y="4568779"/>
              <a:ext cx="6217909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rgbClr val="262626"/>
                  </a:solidFill>
                  <a:latin typeface="ALS Sector Regular" panose="02000000000000000000" pitchFamily="2" charset="0"/>
                  <a:ea typeface="Open Sans"/>
                  <a:cs typeface="ALS Sector Regular" panose="02000000000000000000" pitchFamily="2" charset="0"/>
                </a:rPr>
                <a:t>Выполнить препроцессинг (предобработку)</a:t>
              </a:r>
              <a:endPara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endParaRPr>
            </a:p>
          </p:txBody>
        </p:sp>
        <p:sp>
          <p:nvSpPr>
            <p:cNvPr id="57" name="Google Shape;127;p4">
              <a:extLst>
                <a:ext uri="{FF2B5EF4-FFF2-40B4-BE49-F238E27FC236}">
                  <a16:creationId xmlns:a16="http://schemas.microsoft.com/office/drawing/2014/main" id="{52BA7844-74CD-4A10-A920-4E6A0D827A2C}"/>
                </a:ext>
              </a:extLst>
            </p:cNvPr>
            <p:cNvSpPr/>
            <p:nvPr/>
          </p:nvSpPr>
          <p:spPr>
            <a:xfrm>
              <a:off x="843937" y="4677149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4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225485" y="4448831"/>
            <a:ext cx="6217909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Обучить нескольких моделей для прогноза модуля упругости при растяжении и прочности при растяжении</a:t>
            </a: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463791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634E8DE-ED39-0B9C-BCC7-6CFBD643A13C}"/>
              </a:ext>
            </a:extLst>
          </p:cNvPr>
          <p:cNvGrpSpPr/>
          <p:nvPr/>
        </p:nvGrpSpPr>
        <p:grpSpPr>
          <a:xfrm>
            <a:off x="558782" y="1503622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C7E9490-071C-83E3-6187-156A0F08352A}"/>
              </a:ext>
            </a:extLst>
          </p:cNvPr>
          <p:cNvGrpSpPr/>
          <p:nvPr/>
        </p:nvGrpSpPr>
        <p:grpSpPr>
          <a:xfrm>
            <a:off x="569778" y="5139864"/>
            <a:ext cx="450202" cy="685765"/>
            <a:chOff x="623996" y="1592262"/>
            <a:chExt cx="333947" cy="508681"/>
          </a:xfrm>
        </p:grpSpPr>
        <p:cxnSp>
          <p:nvCxnSpPr>
            <p:cNvPr id="15" name="Google Shape;123;p4">
              <a:extLst>
                <a:ext uri="{FF2B5EF4-FFF2-40B4-BE49-F238E27FC236}">
                  <a16:creationId xmlns:a16="http://schemas.microsoft.com/office/drawing/2014/main" id="{513D9A77-B844-4457-148D-4AC5781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24;p4">
              <a:extLst>
                <a:ext uri="{FF2B5EF4-FFF2-40B4-BE49-F238E27FC236}">
                  <a16:creationId xmlns:a16="http://schemas.microsoft.com/office/drawing/2014/main" id="{4D46CC92-647E-2A54-9721-CE3B1BC477C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26;p4">
              <a:extLst>
                <a:ext uri="{FF2B5EF4-FFF2-40B4-BE49-F238E27FC236}">
                  <a16:creationId xmlns:a16="http://schemas.microsoft.com/office/drawing/2014/main" id="{657D9CD5-F90A-360A-308E-F85B3680CC0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125;p4">
            <a:extLst>
              <a:ext uri="{FF2B5EF4-FFF2-40B4-BE49-F238E27FC236}">
                <a16:creationId xmlns:a16="http://schemas.microsoft.com/office/drawing/2014/main" id="{41B680D1-BDDD-EE71-AAC4-E99EDED71AC8}"/>
              </a:ext>
            </a:extLst>
          </p:cNvPr>
          <p:cNvSpPr/>
          <p:nvPr/>
        </p:nvSpPr>
        <p:spPr>
          <a:xfrm>
            <a:off x="1225486" y="5197450"/>
            <a:ext cx="6217909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Написать нейронную сеть, которая будет рекомендовать соотношение матрица-наполнитель</a:t>
            </a:r>
          </a:p>
        </p:txBody>
      </p:sp>
      <p:sp>
        <p:nvSpPr>
          <p:cNvPr id="19" name="Google Shape;127;p4">
            <a:extLst>
              <a:ext uri="{FF2B5EF4-FFF2-40B4-BE49-F238E27FC236}">
                <a16:creationId xmlns:a16="http://schemas.microsoft.com/office/drawing/2014/main" id="{1DDCB6D0-43D7-7DD1-A50A-101B6BFE6AA4}"/>
              </a:ext>
            </a:extLst>
          </p:cNvPr>
          <p:cNvSpPr/>
          <p:nvPr/>
        </p:nvSpPr>
        <p:spPr>
          <a:xfrm>
            <a:off x="847819" y="537477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6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7984027" cy="666000"/>
            <a:chOff x="1476752" y="3499669"/>
            <a:chExt cx="9615741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2" y="3499669"/>
              <a:ext cx="902536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922195" y="3499669"/>
              <a:ext cx="17029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60D2E7-89BC-28C6-6882-5056F5B21F21}"/>
              </a:ext>
            </a:extLst>
          </p:cNvPr>
          <p:cNvSpPr txBox="1"/>
          <p:nvPr/>
        </p:nvSpPr>
        <p:spPr>
          <a:xfrm>
            <a:off x="664637" y="1282083"/>
            <a:ext cx="645500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u="none" strike="noStrike" baseline="0" dirty="0" err="1">
                <a:solidFill>
                  <a:srgbClr val="333333"/>
                </a:solidFill>
                <a:latin typeface="ArialMT"/>
              </a:rPr>
              <a:t>X_bp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 (матрица из </a:t>
            </a:r>
            <a:r>
              <a:rPr lang="ru-RU" sz="1400" b="0" i="0" u="none" strike="noStrike" baseline="0" dirty="0" err="1">
                <a:solidFill>
                  <a:srgbClr val="333333"/>
                </a:solidFill>
                <a:latin typeface="ArialMT"/>
              </a:rPr>
              <a:t>базальтопластика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):</a:t>
            </a:r>
          </a:p>
          <a:p>
            <a:pPr algn="l"/>
            <a:r>
              <a:rPr lang="ru-RU" sz="10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признаков: 10 и индекс</a:t>
            </a:r>
          </a:p>
          <a:p>
            <a:pPr algn="l"/>
            <a:r>
              <a:rPr lang="ru-RU" sz="10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строк: 1023</a:t>
            </a:r>
          </a:p>
          <a:p>
            <a:pPr algn="l"/>
            <a:endParaRPr lang="ru-RU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sz="14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sz="14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sz="14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r>
              <a:rPr lang="ru-RU" sz="1400" b="0" i="0" u="none" strike="noStrike" baseline="0" dirty="0" err="1">
                <a:solidFill>
                  <a:srgbClr val="333333"/>
                </a:solidFill>
                <a:latin typeface="ArialMT"/>
              </a:rPr>
              <a:t>X_nup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 (наполнитель из углепластика):</a:t>
            </a:r>
          </a:p>
          <a:p>
            <a:pPr algn="l"/>
            <a:r>
              <a:rPr lang="ru-RU" sz="10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признаков: 3 и индекс</a:t>
            </a:r>
          </a:p>
          <a:p>
            <a:pPr algn="l"/>
            <a:r>
              <a:rPr lang="ru-RU" sz="10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строк: 1040</a:t>
            </a:r>
          </a:p>
          <a:p>
            <a:pPr algn="l"/>
            <a:endParaRPr lang="ru-RU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sz="14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sz="14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dirty="0">
              <a:solidFill>
                <a:srgbClr val="333333"/>
              </a:solidFill>
              <a:latin typeface="ArialMT"/>
            </a:endParaRPr>
          </a:p>
          <a:p>
            <a:pPr algn="l"/>
            <a:endParaRPr lang="en-US" sz="14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endParaRPr lang="en-US" dirty="0">
              <a:solidFill>
                <a:srgbClr val="333333"/>
              </a:solidFill>
              <a:latin typeface="ArialMT"/>
            </a:endParaRPr>
          </a:p>
          <a:p>
            <a:pPr algn="l"/>
            <a:endParaRPr lang="en-US" sz="14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endParaRPr lang="en-US" dirty="0">
              <a:solidFill>
                <a:srgbClr val="333333"/>
              </a:solidFill>
              <a:latin typeface="ArialMT"/>
            </a:endParaRPr>
          </a:p>
          <a:p>
            <a:pPr algn="l"/>
            <a:endParaRPr lang="ru-RU" sz="14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Объединение с типом INNER по индексу, получилось:</a:t>
            </a:r>
          </a:p>
          <a:p>
            <a:pPr algn="l"/>
            <a:r>
              <a:rPr lang="ru-RU" sz="10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признаков: 13</a:t>
            </a:r>
          </a:p>
          <a:p>
            <a:pPr algn="l"/>
            <a:r>
              <a:rPr lang="ru-RU" sz="10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1400" b="0" i="0" u="none" strike="noStrike" baseline="0" dirty="0">
                <a:solidFill>
                  <a:srgbClr val="333333"/>
                </a:solidFill>
                <a:latin typeface="ArialMT"/>
              </a:rPr>
              <a:t>строк: 1023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12527D-49B2-E810-2B32-E6BF7296BA91}"/>
              </a:ext>
            </a:extLst>
          </p:cNvPr>
          <p:cNvSpPr txBox="1"/>
          <p:nvPr/>
        </p:nvSpPr>
        <p:spPr>
          <a:xfrm>
            <a:off x="7510650" y="1031598"/>
            <a:ext cx="37872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X_bp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признаки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Соотношение матрица-наполнитель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Плотность, кг/м3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модуль упругости, ГПа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Количество отвердителя, м.%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Содержание эпоксидных групп,%_2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Температура вспышки, С_2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 Поверхностная плотность, г/м2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 Модуль упругости при растяжении, ГПа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 Прочность при растяжении, МПа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Потребление смолы, г/м2</a:t>
            </a:r>
            <a:endParaRPr lang="ru-RU" dirty="0"/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B9C08426-89E4-8C03-9DE7-AD24C8EF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19515"/>
              </p:ext>
            </p:extLst>
          </p:nvPr>
        </p:nvGraphicFramePr>
        <p:xfrm>
          <a:off x="7510650" y="4153269"/>
          <a:ext cx="2192935" cy="115824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273633568"/>
                    </a:ext>
                  </a:extLst>
                </a:gridCol>
                <a:gridCol w="2015135">
                  <a:extLst>
                    <a:ext uri="{9D8B030D-6E8A-4147-A177-3AD203B41FA5}">
                      <a16:colId xmlns:a16="http://schemas.microsoft.com/office/drawing/2014/main" val="1392328917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 fontAlgn="ctr"/>
                      <a:endParaRPr lang="ru-RU" sz="140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err="1">
                          <a:effectLst/>
                        </a:rPr>
                        <a:t>X_nup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признаки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96056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1400" dirty="0">
                          <a:effectLst/>
                        </a:rPr>
                        <a:t>Угол нашивки, град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73515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Шаг нашивки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48367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Плотность нашивки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2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40899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34D559-EA69-D108-5DC9-A5481C3F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795" y="1348155"/>
            <a:ext cx="3829050" cy="48863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9145335-7BF0-1B23-1A7D-B561B848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52" y="1598187"/>
            <a:ext cx="3943350" cy="43862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A5458D-B70C-C2AC-70FA-05F7524F78AE}"/>
              </a:ext>
            </a:extLst>
          </p:cNvPr>
          <p:cNvSpPr txBox="1"/>
          <p:nvPr/>
        </p:nvSpPr>
        <p:spPr>
          <a:xfrm>
            <a:off x="2962373" y="6417789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Пропусков в исследуемых данных не обнаружено</a:t>
            </a:r>
            <a:endParaRPr lang="ru-RU" sz="1400" spc="180" dirty="0">
              <a:latin typeface="ALS Sector Bold" pitchFamily="2" charset="0"/>
              <a:cs typeface="ALS Sector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8219699" cy="666000"/>
            <a:chOff x="1476752" y="3499669"/>
            <a:chExt cx="9899578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2" y="3499669"/>
              <a:ext cx="989957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Гистограммы распределения и ящик с усами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285272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4F6D3F-3396-1DFC-458D-053D27F23194}"/>
              </a:ext>
            </a:extLst>
          </p:cNvPr>
          <p:cNvSpPr txBox="1"/>
          <p:nvPr/>
        </p:nvSpPr>
        <p:spPr>
          <a:xfrm>
            <a:off x="1816949" y="5755199"/>
            <a:ext cx="81561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Все признаки, кроме "Угол нашивки, град" имеют нормальное распределение.</a:t>
            </a:r>
          </a:p>
          <a:p>
            <a:pPr algn="ctr"/>
            <a:r>
              <a:rPr lang="ru-RU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Они количественные, вещественные. Принимают неотрицательные значения.</a:t>
            </a:r>
          </a:p>
          <a:p>
            <a:pPr algn="ctr"/>
            <a:br>
              <a:rPr lang="ru-RU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"Угол нашивки, град" принимает 2 значения. Можно превратить в бинарный признак.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384707-77D0-FCDA-C5E3-724E8BB7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4" y="1155770"/>
            <a:ext cx="3213796" cy="346415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780FB9-4848-2F31-79EE-11F1B11C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59" y="1161834"/>
            <a:ext cx="3292765" cy="346415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414505-C7D0-FAA8-83A2-85E3C896C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71" y="1135294"/>
            <a:ext cx="3292764" cy="348863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18F6A5E-2BB1-43B9-81CE-379B7F168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1" y="4656005"/>
            <a:ext cx="4200622" cy="11036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CCC16A8-2AC8-E62A-869E-6F712C6E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837" y="4650471"/>
            <a:ext cx="4042827" cy="11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Попарные графики рассеяния точек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792E54-3967-5812-10F5-A5CE7718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55" y="1116440"/>
            <a:ext cx="5539101" cy="5656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18E158-D6E3-B743-C246-A0436E908EA3}"/>
              </a:ext>
            </a:extLst>
          </p:cNvPr>
          <p:cNvSpPr txBox="1"/>
          <p:nvPr/>
        </p:nvSpPr>
        <p:spPr>
          <a:xfrm>
            <a:off x="550863" y="1273392"/>
            <a:ext cx="56519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Проанализировав выбросы получилось следующее:</a:t>
            </a:r>
          </a:p>
          <a:p>
            <a:r>
              <a:rPr lang="ru-RU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Метод 3-х сигм, выбросов по всем переменным: 24</a:t>
            </a:r>
          </a:p>
          <a:p>
            <a:r>
              <a:rPr lang="ru-RU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Метод </a:t>
            </a:r>
            <a:r>
              <a:rPr lang="ru-RU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межквартильных</a:t>
            </a:r>
            <a:r>
              <a:rPr lang="ru-RU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расстояний, выбросов по всем переменным: 93</a:t>
            </a:r>
          </a:p>
          <a:p>
            <a:br>
              <a:rPr lang="ru-RU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На сырых данных я бы применил метод </a:t>
            </a:r>
            <a:r>
              <a:rPr lang="ru-RU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межквартильных</a:t>
            </a:r>
            <a:r>
              <a:rPr lang="ru-RU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расстояний, чтобы получить более "чистые" данные. Но раз датасет уже очищен от явного шума, был </a:t>
            </a:r>
            <a:r>
              <a:rPr lang="ru-RU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примённ</a:t>
            </a:r>
            <a:r>
              <a:rPr lang="ru-RU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метод 3-х сигм, чтобы потерять меньше значимой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Матрица корреляции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B97296-5E05-EE16-5F77-EA2C2B1B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77" y="1116440"/>
            <a:ext cx="6683604" cy="5627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44CB3-D016-30DA-6641-114CF4BAADC9}"/>
              </a:ext>
            </a:extLst>
          </p:cNvPr>
          <p:cNvSpPr txBox="1"/>
          <p:nvPr/>
        </p:nvSpPr>
        <p:spPr>
          <a:xfrm>
            <a:off x="515938" y="2035190"/>
            <a:ext cx="442370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Коэффициенты корреляции, близкие к 0, показывают отсутствие линейной зависимости между признаками. Предполагаю, что применение линейных моделей регрессии не даст приемлемого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257269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Выходные переменные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5B509C-7080-F588-E2E3-96CC241D831D}"/>
              </a:ext>
            </a:extLst>
          </p:cNvPr>
          <p:cNvSpPr txBox="1"/>
          <p:nvPr/>
        </p:nvSpPr>
        <p:spPr>
          <a:xfrm>
            <a:off x="662234" y="1270429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Можно предположить, что признаки делятся на:</a:t>
            </a:r>
          </a:p>
          <a:p>
            <a:r>
              <a:rPr lang="ru-RU" sz="12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свойства матрицы;</a:t>
            </a:r>
          </a:p>
          <a:p>
            <a:r>
              <a:rPr lang="ru-RU" sz="12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свойства наполнителя;</a:t>
            </a:r>
          </a:p>
          <a:p>
            <a:r>
              <a:rPr lang="ru-RU" sz="12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свойства смеси и производственного процесса;</a:t>
            </a:r>
          </a:p>
          <a:p>
            <a:r>
              <a:rPr lang="ru-RU" sz="12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свойства готового композита.</a:t>
            </a:r>
          </a:p>
          <a:p>
            <a:b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В этом случае целевые признаки имеют зависимости вида:</a:t>
            </a:r>
          </a:p>
          <a:p>
            <a:r>
              <a:rPr lang="ru-RU" sz="12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модуль упругости при растяжении, Гпа (композит) = f(матрица, наполнитель, процесс);</a:t>
            </a:r>
          </a:p>
          <a:p>
            <a:r>
              <a:rPr lang="ru-RU" sz="12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прочность при растяжении, МПа (композит) = f(матрица, наполнитель, процесс);</a:t>
            </a:r>
          </a:p>
          <a:p>
            <a:r>
              <a:rPr lang="ru-RU" sz="12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соотношение матрица-наполнитель (процесс) = f(матрица, наполнитель, композит).</a:t>
            </a:r>
          </a:p>
          <a:p>
            <a:b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В этой работе понятна предметную область и распределил признаки по группам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6C7F7-AB47-A408-1052-6C2D5A46A8C8}"/>
              </a:ext>
            </a:extLst>
          </p:cNvPr>
          <p:cNvSpPr txBox="1"/>
          <p:nvPr/>
        </p:nvSpPr>
        <p:spPr>
          <a:xfrm>
            <a:off x="5640764" y="6200935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Для каждого из целевых признаков построю отдельную модель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A00ED-72F4-0307-C74F-8534901A55C4}"/>
              </a:ext>
            </a:extLst>
          </p:cNvPr>
          <p:cNvSpPr txBox="1"/>
          <p:nvPr/>
        </p:nvSpPr>
        <p:spPr>
          <a:xfrm>
            <a:off x="6497425" y="1227489"/>
            <a:ext cx="54086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y1_columns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'Модуль упругости при растяжении, ГПа'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ru-RU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x1_columns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'Соотношение матрица-наполнитель'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'Плотность, кг/м3'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'модуль упругости, ГПа'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'Количество отвердителя, м.%'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'Содержание эпоксидных групп,%_2'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'Температура вспышки, С_2'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'Поверхностная плотность, г/м2'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'Потребление смолы, г/м2'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'Угол нашивки, град'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'Шаг нашивки'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'Плотность нашивки'</a:t>
            </a:r>
            <a:endParaRPr lang="ru-RU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95E11-CA3C-9FBA-72C8-B24E24CD3E7F}"/>
              </a:ext>
            </a:extLst>
          </p:cNvPr>
          <p:cNvSpPr txBox="1"/>
          <p:nvPr/>
        </p:nvSpPr>
        <p:spPr>
          <a:xfrm>
            <a:off x="6497425" y="3383742"/>
            <a:ext cx="438110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y2_columns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'Прочность при растяжении, МПа'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ru-RU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x2_columns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'Соотношение матрица-наполнитель'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'Плотность, кг/м3'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'модуль упругости, ГПа'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'Количество отвердителя, м.%'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'Содержание эпоксидных групп,%_2'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'Температура вспышки, С_2'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'Поверхностная плотность, г/м2'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'Потребление смолы, г/м2'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'Угол нашивки, град'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'Шаг нашивки'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'Плотность нашивки'</a:t>
            </a:r>
            <a:endParaRPr lang="ru-RU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2E608-F57E-FDC1-C214-B80D2A7D12FD}"/>
              </a:ext>
            </a:extLst>
          </p:cNvPr>
          <p:cNvSpPr txBox="1"/>
          <p:nvPr/>
        </p:nvSpPr>
        <p:spPr>
          <a:xfrm>
            <a:off x="983530" y="4430182"/>
            <a:ext cx="60944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y3_columns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'Соотношение матрица-наполнитель'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ru-RU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x3_columns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'Плотность, кг/м3'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'модуль упругости, ГПа'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'Количество отвердителя, м.%'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'Содержание эпоксидных групп,%_2'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'Температура вспышки, С_2'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'Поверхностная плотность, г/м2'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'Модуль упругости при растяжении, ГПа'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'Прочность при растяжении, МПа'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'Потребление смолы, г/м2'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'Угол нашивки, град'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'Шаг нашивки'</a:t>
            </a:r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ru-RU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'Плотность нашивки'</a:t>
            </a:r>
            <a:endParaRPr lang="ru-RU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95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Метрики качества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6B9551-D30A-0901-09D0-7B7741C8ACFF}"/>
              </a:ext>
            </a:extLst>
          </p:cNvPr>
          <p:cNvSpPr txBox="1"/>
          <p:nvPr/>
        </p:nvSpPr>
        <p:spPr>
          <a:xfrm>
            <a:off x="589857" y="1689143"/>
            <a:ext cx="116760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en-US" sz="3200" b="0" i="0" u="none" strike="noStrike" baseline="0" dirty="0">
                <a:solidFill>
                  <a:srgbClr val="333333"/>
                </a:solidFill>
                <a:latin typeface="ArialMT"/>
              </a:rPr>
              <a:t>R2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или коэффициент детерминации</a:t>
            </a:r>
          </a:p>
          <a:p>
            <a:pPr algn="l"/>
            <a:r>
              <a:rPr lang="ru-RU" sz="32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RMSE (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ArialMT"/>
              </a:rPr>
              <a:t>Root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ArialMT"/>
              </a:rPr>
              <a:t>Mean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ArialMT"/>
              </a:rPr>
              <a:t>Squared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ArialMT"/>
              </a:rPr>
              <a:t>Error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) или корень из средней</a:t>
            </a:r>
          </a:p>
          <a:p>
            <a:pPr algn="l"/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квадратичной ошибки</a:t>
            </a:r>
          </a:p>
          <a:p>
            <a:pPr algn="l"/>
            <a:r>
              <a:rPr lang="en-US" sz="32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en-US" sz="3200" b="0" i="0" u="none" strike="noStrike" baseline="0" dirty="0">
                <a:solidFill>
                  <a:srgbClr val="333333"/>
                </a:solidFill>
                <a:latin typeface="ArialMT"/>
              </a:rPr>
              <a:t>MAE (Mean Absolute Error)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или средняя абсолютная</a:t>
            </a:r>
          </a:p>
          <a:p>
            <a:pPr algn="l"/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ошибка</a:t>
            </a:r>
          </a:p>
          <a:p>
            <a:pPr algn="l"/>
            <a:r>
              <a:rPr lang="en-US" sz="32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en-US" sz="3200" b="0" i="0" u="none" strike="noStrike" baseline="0" dirty="0">
                <a:solidFill>
                  <a:srgbClr val="333333"/>
                </a:solidFill>
                <a:latin typeface="ArialMT"/>
              </a:rPr>
              <a:t>MAPE (Mean Absolute Percentage Error)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или средняя</a:t>
            </a:r>
          </a:p>
          <a:p>
            <a:pPr algn="l"/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абсолютная процентная ошибка</a:t>
            </a:r>
          </a:p>
          <a:p>
            <a:pPr algn="l"/>
            <a:r>
              <a:rPr lang="ru-RU" sz="3200" b="0" i="0" u="none" strike="noStrike" baseline="0" dirty="0">
                <a:solidFill>
                  <a:srgbClr val="3465A5"/>
                </a:solidFill>
                <a:latin typeface="OpenSymbol"/>
              </a:rPr>
              <a:t>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ArialMT"/>
              </a:rPr>
              <a:t>max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ArialMT"/>
              </a:rPr>
              <a:t>error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ArialMT"/>
              </a:rPr>
              <a:t> или максимальная ошибка данной модели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6042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927</Words>
  <Application>Microsoft Office PowerPoint</Application>
  <PresentationFormat>Широкоэкранный</PresentationFormat>
  <Paragraphs>188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OpenSymbol</vt:lpstr>
      <vt:lpstr>Open Sans</vt:lpstr>
      <vt:lpstr>ArialMT</vt:lpstr>
      <vt:lpstr>Arial</vt:lpstr>
      <vt:lpstr>Noto Sans Symbols</vt:lpstr>
      <vt:lpstr>Consolas</vt:lpstr>
      <vt:lpstr>ALS Sector Bold</vt:lpstr>
      <vt:lpstr>ALS Sector Regular</vt:lpstr>
      <vt:lpstr>If,kjyVUNE_28012021</vt:lpstr>
      <vt:lpstr>Выпускная классификационная работа по курсу «Data Science»  Тема: 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Арсентий Абдалов</cp:lastModifiedBy>
  <cp:revision>104</cp:revision>
  <dcterms:created xsi:type="dcterms:W3CDTF">2021-02-24T09:03:25Z</dcterms:created>
  <dcterms:modified xsi:type="dcterms:W3CDTF">2024-08-28T16:33:29Z</dcterms:modified>
</cp:coreProperties>
</file>