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55"/>
  </p:notesMasterIdLst>
  <p:sldIdLst>
    <p:sldId id="373" r:id="rId3"/>
    <p:sldId id="416" r:id="rId4"/>
    <p:sldId id="417" r:id="rId5"/>
    <p:sldId id="462" r:id="rId6"/>
    <p:sldId id="464" r:id="rId7"/>
    <p:sldId id="421" r:id="rId8"/>
    <p:sldId id="465" r:id="rId9"/>
    <p:sldId id="466" r:id="rId10"/>
    <p:sldId id="463" r:id="rId11"/>
    <p:sldId id="420" r:id="rId12"/>
    <p:sldId id="426" r:id="rId13"/>
    <p:sldId id="427" r:id="rId14"/>
    <p:sldId id="428" r:id="rId15"/>
    <p:sldId id="430" r:id="rId16"/>
    <p:sldId id="429" r:id="rId17"/>
    <p:sldId id="431" r:id="rId18"/>
    <p:sldId id="467" r:id="rId19"/>
    <p:sldId id="468" r:id="rId20"/>
    <p:sldId id="433" r:id="rId21"/>
    <p:sldId id="469" r:id="rId22"/>
    <p:sldId id="470" r:id="rId23"/>
    <p:sldId id="471" r:id="rId24"/>
    <p:sldId id="434" r:id="rId25"/>
    <p:sldId id="435" r:id="rId26"/>
    <p:sldId id="437" r:id="rId27"/>
    <p:sldId id="438" r:id="rId28"/>
    <p:sldId id="439" r:id="rId29"/>
    <p:sldId id="440" r:id="rId30"/>
    <p:sldId id="442" r:id="rId31"/>
    <p:sldId id="443" r:id="rId32"/>
    <p:sldId id="444" r:id="rId33"/>
    <p:sldId id="445" r:id="rId34"/>
    <p:sldId id="446" r:id="rId35"/>
    <p:sldId id="450" r:id="rId36"/>
    <p:sldId id="447" r:id="rId37"/>
    <p:sldId id="448" r:id="rId38"/>
    <p:sldId id="451" r:id="rId39"/>
    <p:sldId id="452" r:id="rId40"/>
    <p:sldId id="454" r:id="rId41"/>
    <p:sldId id="453" r:id="rId42"/>
    <p:sldId id="455" r:id="rId43"/>
    <p:sldId id="456" r:id="rId44"/>
    <p:sldId id="457" r:id="rId45"/>
    <p:sldId id="458" r:id="rId46"/>
    <p:sldId id="459" r:id="rId47"/>
    <p:sldId id="460" r:id="rId48"/>
    <p:sldId id="473" r:id="rId49"/>
    <p:sldId id="474" r:id="rId50"/>
    <p:sldId id="475" r:id="rId51"/>
    <p:sldId id="476" r:id="rId52"/>
    <p:sldId id="477" r:id="rId53"/>
    <p:sldId id="478"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417"/>
            <p14:sldId id="462"/>
            <p14:sldId id="464"/>
            <p14:sldId id="421"/>
            <p14:sldId id="465"/>
            <p14:sldId id="466"/>
            <p14:sldId id="463"/>
            <p14:sldId id="420"/>
            <p14:sldId id="426"/>
            <p14:sldId id="427"/>
            <p14:sldId id="428"/>
            <p14:sldId id="430"/>
            <p14:sldId id="429"/>
          </p14:sldIdLst>
        </p14:section>
        <p14:section name="Проектирование БД" id="{91725F16-DAA5-49DF-AC15-5F81BAB28E03}">
          <p14:sldIdLst>
            <p14:sldId id="431"/>
            <p14:sldId id="467"/>
            <p14:sldId id="468"/>
            <p14:sldId id="433"/>
            <p14:sldId id="469"/>
            <p14:sldId id="470"/>
            <p14:sldId id="471"/>
            <p14:sldId id="434"/>
            <p14:sldId id="435"/>
            <p14:sldId id="437"/>
            <p14:sldId id="438"/>
            <p14:sldId id="439"/>
            <p14:sldId id="440"/>
            <p14:sldId id="442"/>
            <p14:sldId id="443"/>
            <p14:sldId id="444"/>
            <p14:sldId id="445"/>
          </p14:sldIdLst>
        </p14:section>
        <p14:section name="Практика" id="{9DB4C641-0609-4A3A-A977-FBC2EBD1583E}">
          <p14:sldIdLst>
            <p14:sldId id="446"/>
            <p14:sldId id="450"/>
            <p14:sldId id="447"/>
            <p14:sldId id="448"/>
            <p14:sldId id="451"/>
            <p14:sldId id="452"/>
            <p14:sldId id="454"/>
            <p14:sldId id="453"/>
            <p14:sldId id="455"/>
            <p14:sldId id="456"/>
            <p14:sldId id="457"/>
            <p14:sldId id="458"/>
            <p14:sldId id="459"/>
            <p14:sldId id="460"/>
          </p14:sldIdLst>
        </p14:section>
        <p14:section name="Практика, пишем код" id="{B14AC0AC-2925-43C4-8814-1530BCA2D4AD}">
          <p14:sldIdLst>
            <p14:sldId id="473"/>
            <p14:sldId id="474"/>
            <p14:sldId id="475"/>
            <p14:sldId id="476"/>
            <p14:sldId id="477"/>
            <p14:sldId id="4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0000FF"/>
    <a:srgbClr val="2B91AF"/>
    <a:srgbClr val="800080"/>
    <a:srgbClr val="672179"/>
    <a:srgbClr val="027E17"/>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72597" autoAdjust="0"/>
  </p:normalViewPr>
  <p:slideViewPr>
    <p:cSldViewPr>
      <p:cViewPr varScale="1">
        <p:scale>
          <a:sx n="99" d="100"/>
          <a:sy n="99" d="100"/>
        </p:scale>
        <p:origin x="702" y="84"/>
      </p:cViewPr>
      <p:guideLst>
        <p:guide orient="horz" pos="2160"/>
        <p:guide pos="3840"/>
      </p:guideLst>
    </p:cSldViewPr>
  </p:slideViewPr>
  <p:notesTextViewPr>
    <p:cViewPr>
      <p:scale>
        <a:sx n="3" d="2"/>
        <a:sy n="3" d="2"/>
      </p:scale>
      <p:origin x="0" y="0"/>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18.02.2019</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google.com/spreadsheets/d/1z9SYhw1mze-ciVMN7QFmtXMRJifIhmHKXLWk-Jr2Qj8/edit#gid=0"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11</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Если вдруг так произошло, что одна часть кластера</a:t>
            </a:r>
            <a:r>
              <a:rPr lang="ru-RU" baseline="0" dirty="0" smtClean="0"/>
              <a:t> потеряла связь с другой, то не должно быть так, что пользователь увидит разные данные с разных получившихся частей кластера.</a:t>
            </a:r>
          </a:p>
          <a:p>
            <a:r>
              <a:rPr lang="ru-RU" baseline="0" dirty="0" smtClean="0"/>
              <a:t>Не должно быть так, что после восстановления связности те данные, что были записаны в момент проблемы, потерялись.</a:t>
            </a:r>
          </a:p>
          <a:p>
            <a:r>
              <a:rPr lang="en-US" baseline="0" dirty="0" smtClean="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Плохо, если БД постоянно падает и не доступна. Такой БД</a:t>
            </a:r>
            <a:r>
              <a:rPr lang="ru-RU" baseline="0" dirty="0" smtClean="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первые три пункта</a:t>
            </a:r>
            <a:r>
              <a:rPr lang="en-US" dirty="0" smtClean="0"/>
              <a:t>.</a:t>
            </a:r>
          </a:p>
          <a:p>
            <a:r>
              <a:rPr lang="ru-RU" dirty="0" smtClean="0"/>
              <a:t>Невозможно</a:t>
            </a:r>
            <a:r>
              <a:rPr lang="ru-RU" baseline="0" dirty="0" smtClean="0"/>
              <a:t> не потому, что разработчики ленивые, а потому, что это ограничения физического мира. Есть даже известная </a:t>
            </a:r>
            <a:r>
              <a:rPr lang="en-US" baseline="0" dirty="0" smtClean="0"/>
              <a:t>CAP </a:t>
            </a:r>
            <a:r>
              <a:rPr lang="ru-RU" baseline="0" dirty="0" smtClean="0"/>
              <a:t>теорема, которая говорит, что невозможно одновременно иметь согласованность, доступность и устойчивость к </a:t>
            </a:r>
            <a:r>
              <a:rPr lang="en-US" baseline="0" dirty="0" err="1" smtClean="0"/>
              <a:t>brainsplit</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которую</a:t>
            </a:r>
            <a:r>
              <a:rPr lang="ru-RU" sz="1200" b="0" i="0" u="none" strike="noStrike" kern="1200" baseline="0" dirty="0" smtClean="0">
                <a:solidFill>
                  <a:schemeClr val="tx1"/>
                </a:solidFill>
                <a:effectLst/>
                <a:latin typeface="+mn-lt"/>
                <a:ea typeface="+mn-ea"/>
                <a:cs typeface="+mn-cs"/>
              </a:rPr>
              <a:t> мы выработаем для</a:t>
            </a:r>
            <a:r>
              <a:rPr lang="ru-RU" sz="1200" b="0" i="0" u="none" strike="noStrike" kern="1200" dirty="0" smtClean="0">
                <a:solidFill>
                  <a:schemeClr val="tx1"/>
                </a:solidFill>
                <a:effectLst/>
                <a:latin typeface="+mn-lt"/>
                <a:ea typeface="+mn-ea"/>
                <a:cs typeface="+mn-cs"/>
              </a:rPr>
              <a:t> использования </a:t>
            </a:r>
            <a:r>
              <a:rPr lang="en-US" sz="1200" b="0" i="0" u="none" strike="noStrike" kern="1200" dirty="0" smtClean="0">
                <a:solidFill>
                  <a:schemeClr val="tx1"/>
                </a:solidFill>
                <a:effectLst/>
                <a:latin typeface="+mn-lt"/>
                <a:ea typeface="+mn-ea"/>
                <a:cs typeface="+mn-cs"/>
              </a:rPr>
              <a:t>NoSQL </a:t>
            </a:r>
            <a:r>
              <a:rPr lang="ru-RU" sz="1200" b="0" i="0" u="none" strike="noStrike" kern="1200" dirty="0" smtClean="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“MongoDB”</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smtClean="0">
                <a:solidFill>
                  <a:schemeClr val="tx1"/>
                </a:solidFill>
                <a:effectLst/>
                <a:latin typeface="+mn-lt"/>
                <a:ea typeface="+mn-ea"/>
                <a:cs typeface="+mn-cs"/>
              </a:rPr>
              <a:t>Монге</a:t>
            </a:r>
            <a:r>
              <a:rPr lang="ru-RU" sz="1200" b="0" i="0" u="none" strike="noStrike" kern="1200" dirty="0" smtClean="0">
                <a:solidFill>
                  <a:schemeClr val="tx1"/>
                </a:solidFill>
                <a:effectLst/>
                <a:latin typeface="+mn-lt"/>
                <a:ea typeface="+mn-ea"/>
                <a:cs typeface="+mn-cs"/>
              </a:rPr>
              <a:t>, об этом будет явно говориться.</a:t>
            </a:r>
            <a:endParaRPr lang="ru-RU" b="0" dirty="0" smtClean="0">
              <a:effectLst/>
            </a:endParaRPr>
          </a:p>
          <a:p>
            <a:pPr rtl="0"/>
            <a:endParaRPr lang="en-US"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16</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MongoDB</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является </a:t>
            </a:r>
            <a:r>
              <a:rPr lang="ru-RU" sz="1200" b="0" i="0" u="none" strike="noStrike" kern="1200" dirty="0" smtClean="0">
                <a:solidFill>
                  <a:schemeClr val="tx1"/>
                </a:solidFill>
                <a:effectLst/>
                <a:latin typeface="+mn-lt"/>
                <a:ea typeface="+mn-ea"/>
                <a:cs typeface="+mn-cs"/>
              </a:rPr>
              <a:t>достаточно популярной и дружелюбной для новичков</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БД, используемой в </a:t>
            </a:r>
            <a:r>
              <a:rPr lang="ru-RU" sz="1200" b="0" i="0" u="none" strike="noStrike" kern="1200" dirty="0" err="1" smtClean="0">
                <a:solidFill>
                  <a:schemeClr val="tx1"/>
                </a:solidFill>
                <a:effectLst/>
                <a:latin typeface="+mn-lt"/>
                <a:ea typeface="+mn-ea"/>
                <a:cs typeface="+mn-cs"/>
              </a:rPr>
              <a:t>продакшне</a:t>
            </a:r>
            <a:r>
              <a:rPr lang="ru-RU" sz="1200" b="0" i="0" u="none" strike="noStrike" kern="1200" dirty="0" smtClean="0">
                <a:solidFill>
                  <a:schemeClr val="tx1"/>
                </a:solidFill>
                <a:effectLst/>
                <a:latin typeface="+mn-lt"/>
                <a:ea typeface="+mn-ea"/>
                <a:cs typeface="+mn-cs"/>
              </a:rPr>
              <a:t> во многих сервисах. Н</a:t>
            </a:r>
            <a:r>
              <a:rPr lang="ru-RU" dirty="0" smtClean="0"/>
              <a:t>а её примере легко показывать приемы в работе с БД.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 Но не самое лучшее решение, если вам нужно хранить ОЧЕНЬ много данных, в силу своих внутренних особенностей и недостатков.</a:t>
            </a:r>
            <a:r>
              <a:rPr lang="ru-RU" dirty="0" smtClean="0"/>
              <a:t/>
            </a:r>
            <a:br>
              <a:rPr lang="ru-RU" dirty="0" smtClean="0"/>
            </a:b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Как было сказано ранее, </a:t>
            </a:r>
            <a:r>
              <a:rPr lang="ru-RU" sz="1200" b="0" i="0" u="none" strike="noStrike" kern="1200" dirty="0" err="1" smtClean="0">
                <a:solidFill>
                  <a:schemeClr val="tx1"/>
                </a:solidFill>
                <a:effectLst/>
                <a:latin typeface="+mn-lt"/>
                <a:ea typeface="+mn-ea"/>
                <a:cs typeface="+mn-cs"/>
              </a:rPr>
              <a:t>Монга</a:t>
            </a:r>
            <a:r>
              <a:rPr lang="ru-RU" sz="1200" b="0" i="0" u="none" strike="noStrike" kern="1200" dirty="0" smtClean="0">
                <a:solidFill>
                  <a:schemeClr val="tx1"/>
                </a:solidFill>
                <a:effectLst/>
                <a:latin typeface="+mn-lt"/>
                <a:ea typeface="+mn-ea"/>
                <a:cs typeface="+mn-cs"/>
              </a:rPr>
              <a:t> относится к </a:t>
            </a:r>
            <a:r>
              <a:rPr lang="ru-RU" sz="1200" b="1" i="0" u="none" strike="noStrike" kern="1200" dirty="0" smtClean="0">
                <a:solidFill>
                  <a:schemeClr val="tx1"/>
                </a:solidFill>
                <a:effectLst/>
                <a:latin typeface="+mn-lt"/>
                <a:ea typeface="+mn-ea"/>
                <a:cs typeface="+mn-cs"/>
              </a:rPr>
              <a:t>документ-ориентированным </a:t>
            </a:r>
            <a:r>
              <a:rPr lang="ru-RU" sz="1200" b="0" i="0" u="none" strike="noStrike" kern="1200" dirty="0" smtClean="0">
                <a:solidFill>
                  <a:schemeClr val="tx1"/>
                </a:solidFill>
                <a:effectLst/>
                <a:latin typeface="+mn-lt"/>
                <a:ea typeface="+mn-ea"/>
                <a:cs typeface="+mn-cs"/>
              </a:rPr>
              <a:t>базам данных. То есть она</a:t>
            </a:r>
            <a:r>
              <a:rPr lang="ru-RU" sz="1200" b="0" i="0" u="none" strike="noStrike" kern="1200" baseline="0" dirty="0" smtClean="0">
                <a:solidFill>
                  <a:schemeClr val="tx1"/>
                </a:solidFill>
                <a:effectLst/>
                <a:latin typeface="+mn-lt"/>
                <a:ea typeface="+mn-ea"/>
                <a:cs typeface="+mn-cs"/>
              </a:rPr>
              <a:t> хранит документы</a:t>
            </a:r>
            <a:r>
              <a:rPr lang="ru-RU" sz="1200" b="0" i="0" u="none" strike="noStrike" kern="1200" dirty="0" smtClean="0">
                <a:solidFill>
                  <a:schemeClr val="tx1"/>
                </a:solidFill>
                <a:effectLst/>
                <a:latin typeface="+mn-lt"/>
                <a:ea typeface="+mn-ea"/>
                <a:cs typeface="+mn-cs"/>
              </a:rPr>
              <a:t>.</a:t>
            </a:r>
          </a:p>
          <a:p>
            <a:pPr rtl="0"/>
            <a:r>
              <a:rPr lang="ru-RU" baseline="0" dirty="0" smtClean="0"/>
              <a:t>Нужно внимательнее посмотреть на то, что такое документ. Документ – это единица хранения в док-</a:t>
            </a:r>
            <a:r>
              <a:rPr lang="ru-RU" baseline="0" dirty="0" err="1" smtClean="0"/>
              <a:t>ориент</a:t>
            </a:r>
            <a:r>
              <a:rPr lang="ru-RU" baseline="0" dirty="0" smtClean="0"/>
              <a:t>. Базах данных. Состоит из набора полей. У каждого поля есть свое имя и значение. Различные документы, описывающие какую-то одну сущность, обычно складываются в одну коллекцию.</a:t>
            </a:r>
            <a:endParaRPr lang="ru-RU"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3440863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Вот, например, коллекция пользователей какого-нибудь форума. В ней лежит</a:t>
            </a:r>
            <a:r>
              <a:rPr lang="ru-RU" baseline="0" dirty="0" smtClean="0"/>
              <a:t> множество документов. У каждого документа есть несколько полей </a:t>
            </a:r>
            <a:r>
              <a:rPr lang="en-US" baseline="0" dirty="0" smtClean="0"/>
              <a:t>(Login, Role)</a:t>
            </a:r>
            <a:r>
              <a:rPr lang="ru-RU" baseline="0" dirty="0" smtClean="0"/>
              <a:t> с их значениями. Не все БД требуют строгого соответствия структуры документов. </a:t>
            </a:r>
            <a:r>
              <a:rPr lang="ru-RU" baseline="0" dirty="0" err="1" smtClean="0"/>
              <a:t>Монга</a:t>
            </a:r>
            <a:r>
              <a:rPr lang="ru-RU" baseline="0" dirty="0" smtClean="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smtClean="0"/>
              <a:t> есть и те, которые представляют из себя библиотеку и могут использоваться только из кода без общения по сети.</a:t>
            </a:r>
            <a:endParaRPr lang="ru-RU" dirty="0" smtClean="0"/>
          </a:p>
          <a:p>
            <a:endParaRPr lang="ru-RU" dirty="0" smtClean="0"/>
          </a:p>
          <a:p>
            <a:r>
              <a:rPr lang="ru-RU" sz="1200" b="0" i="0" kern="1200" dirty="0" smtClean="0">
                <a:solidFill>
                  <a:schemeClr val="tx1"/>
                </a:solidFill>
                <a:effectLst/>
                <a:latin typeface="+mn-lt"/>
                <a:ea typeface="+mn-ea"/>
                <a:cs typeface="+mn-cs"/>
              </a:rPr>
              <a:t>СУБД = Система управления базами данных</a:t>
            </a:r>
            <a:endParaRPr lang="ru-RU" b="0"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a:t>
            </a:r>
            <a:r>
              <a:rPr lang="ru-RU" baseline="0" dirty="0" smtClean="0"/>
              <a:t> представить, как же БД может хранить все документы коллекции, чтобы мы могли их сохранить и поискать.</a:t>
            </a:r>
          </a:p>
          <a:p>
            <a:r>
              <a:rPr lang="ru-RU" baseline="0" dirty="0" smtClean="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линейный поиск это слишком медленно.</a:t>
            </a:r>
          </a:p>
          <a:p>
            <a:r>
              <a:rPr lang="ru-RU" baseline="0" dirty="0" smtClean="0"/>
              <a:t>Обычно мы ищем по каким-то одинаковым признакам – например найти человека по его </a:t>
            </a:r>
            <a:r>
              <a:rPr lang="en-US" baseline="0" dirty="0" smtClean="0"/>
              <a:t>Login’</a:t>
            </a:r>
            <a:r>
              <a:rPr lang="ru-RU" baseline="0" dirty="0" smtClean="0"/>
              <a:t>у. Можно построить </a:t>
            </a:r>
            <a:r>
              <a:rPr lang="en-US" baseline="0" dirty="0" smtClean="0"/>
              <a:t>Hash</a:t>
            </a:r>
            <a:r>
              <a:rPr lang="ru-RU" baseline="0" dirty="0" smtClean="0"/>
              <a:t>-таблицу, где </a:t>
            </a:r>
            <a:r>
              <a:rPr lang="ru-RU" baseline="0" dirty="0" err="1" smtClean="0"/>
              <a:t>хеш</a:t>
            </a:r>
            <a:r>
              <a:rPr lang="ru-RU" baseline="0" dirty="0" smtClean="0"/>
              <a:t> берется от </a:t>
            </a:r>
            <a:r>
              <a:rPr lang="en-US" baseline="0" dirty="0" smtClean="0"/>
              <a:t>Login’</a:t>
            </a:r>
            <a:r>
              <a:rPr lang="ru-RU" baseline="0" dirty="0" smtClean="0"/>
              <a:t>а,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очень быстрые, а запись документа сильно не замедлилась.</a:t>
            </a:r>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Очевиден минус</a:t>
            </a:r>
            <a:r>
              <a:rPr lang="ru-RU" baseline="0" dirty="0" smtClean="0"/>
              <a:t> предыдущего подхода – мы можем искать только по полному совпадению. А может захотеться искать по признаку «больше\меньше\</a:t>
            </a:r>
            <a:r>
              <a:rPr lang="ru-RU" baseline="0" dirty="0" err="1" smtClean="0"/>
              <a:t>префиск</a:t>
            </a:r>
            <a:r>
              <a:rPr lang="ru-RU" baseline="0" dirty="0" smtClean="0"/>
              <a:t>\диапазон».</a:t>
            </a:r>
          </a:p>
          <a:p>
            <a:r>
              <a:rPr lang="ru-RU" baseline="0" dirty="0" smtClean="0"/>
              <a:t>Можно построить любую </a:t>
            </a:r>
            <a:r>
              <a:rPr lang="en-US" baseline="0" dirty="0" smtClean="0"/>
              <a:t>ordered </a:t>
            </a:r>
            <a:r>
              <a:rPr lang="ru-RU" baseline="0" dirty="0" smtClean="0"/>
              <a:t>структуру, где ключ – то поле документа, по которому мы хотим хитро искать, а значение – ссылка на </a:t>
            </a:r>
            <a:r>
              <a:rPr lang="ru-RU" baseline="0" dirty="0" err="1" smtClean="0"/>
              <a:t>оффсет</a:t>
            </a:r>
            <a:r>
              <a:rPr lang="ru-RU" baseline="0" dirty="0" smtClean="0"/>
              <a:t> в файле, где лежит нужный документ.</a:t>
            </a:r>
          </a:p>
          <a:p>
            <a:r>
              <a:rPr lang="ru-RU" baseline="0" dirty="0" smtClean="0"/>
              <a:t>Теперь у нас поиски быстрые (но не такие как в </a:t>
            </a:r>
            <a:r>
              <a:rPr lang="en-US" baseline="0" dirty="0" err="1" smtClean="0"/>
              <a:t>HashTable</a:t>
            </a:r>
            <a:r>
              <a:rPr lang="en-US" baseline="0" dirty="0" smtClean="0"/>
              <a:t>)</a:t>
            </a:r>
            <a:r>
              <a:rPr lang="ru-RU" baseline="0" dirty="0" smtClean="0"/>
              <a:t>, а запись документа сильно не замедлилась. Но при этом у нас появились более богатые возможности для поиска.</a:t>
            </a:r>
          </a:p>
          <a:p>
            <a:r>
              <a:rPr lang="ru-RU" baseline="0" dirty="0" smtClean="0"/>
              <a:t>Примерами таких структур могут быть: древовидные структуры (часто распространены </a:t>
            </a:r>
            <a:r>
              <a:rPr lang="en-US" baseline="0" dirty="0" smtClean="0"/>
              <a:t>B-Tree</a:t>
            </a:r>
            <a:r>
              <a:rPr lang="ru-RU" baseline="0" dirty="0" smtClean="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smtClean="0"/>
          </a:p>
          <a:p>
            <a:r>
              <a:rPr lang="ru-RU" baseline="0" dirty="0" smtClean="0"/>
              <a:t>А если захочется полнотекстового поиска, то подойдут </a:t>
            </a:r>
            <a:r>
              <a:rPr lang="ru-RU" baseline="0" dirty="0" err="1" smtClean="0"/>
              <a:t>суффиксные</a:t>
            </a:r>
            <a:r>
              <a:rPr lang="ru-RU" baseline="0" dirty="0" smtClean="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smtClean="0">
                <a:solidFill>
                  <a:schemeClr val="tx1"/>
                </a:solidFill>
                <a:effectLst/>
                <a:latin typeface="+mn-lt"/>
                <a:ea typeface="+mn-ea"/>
                <a:cs typeface="+mn-cs"/>
              </a:rPr>
              <a:t>индексе</a:t>
            </a:r>
            <a:r>
              <a:rPr lang="ru-RU" sz="1200" b="0" i="0" u="none" strike="noStrike" kern="1200" dirty="0" smtClean="0">
                <a:solidFill>
                  <a:schemeClr val="tx1"/>
                </a:solidFill>
                <a:effectLst/>
                <a:latin typeface="+mn-lt"/>
                <a:ea typeface="+mn-ea"/>
                <a:cs typeface="+mn-cs"/>
              </a:rPr>
              <a:t>. Это то, о чем</a:t>
            </a:r>
            <a:r>
              <a:rPr lang="ru-RU" sz="1200" b="0" i="0" u="none" strike="noStrike" kern="1200" baseline="0" dirty="0" smtClean="0">
                <a:solidFill>
                  <a:schemeClr val="tx1"/>
                </a:solidFill>
                <a:effectLst/>
                <a:latin typeface="+mn-lt"/>
                <a:ea typeface="+mn-ea"/>
                <a:cs typeface="+mn-cs"/>
              </a:rPr>
              <a:t> мы говорили на предыдущих слайдах. </a:t>
            </a:r>
            <a:r>
              <a:rPr lang="ru-RU" sz="1200" b="0" i="0" u="none" strike="noStrike" kern="1200" dirty="0" smtClean="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smtClean="0">
                <a:solidFill>
                  <a:schemeClr val="tx1"/>
                </a:solidFill>
                <a:effectLst/>
                <a:latin typeface="+mn-lt"/>
                <a:ea typeface="+mn-ea"/>
                <a:cs typeface="+mn-cs"/>
              </a:rPr>
              <a:t>хеш</a:t>
            </a:r>
            <a:r>
              <a:rPr lang="ru-RU" sz="1200" b="0" i="0" u="none" strike="noStrike" kern="1200" dirty="0" smtClean="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smtClean="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smtClean="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Например, если мы храним в коллекции документы - людей на форуме, то в качестве уникального индекса может выступать логин пользователя. Ведь обычно пользователей ищут именно по логину и он должен быть уникален.</a:t>
            </a:r>
            <a:endParaRPr lang="en-US" sz="1200" b="0" i="0" u="none" strike="noStrike" kern="1200" dirty="0" smtClean="0">
              <a:solidFill>
                <a:schemeClr val="tx1"/>
              </a:solidFill>
              <a:effectLst/>
              <a:latin typeface="+mn-lt"/>
              <a:ea typeface="+mn-ea"/>
              <a:cs typeface="+mn-cs"/>
            </a:endParaRPr>
          </a:p>
          <a:p>
            <a:pPr rtl="0"/>
            <a:endParaRPr lang="ru-RU" sz="1200" b="0" i="0" u="none" strike="noStrike" kern="1200" baseline="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2981390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Индексы часто разделяют на два типа -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Яркими примерами могут выступать </a:t>
            </a:r>
            <a:r>
              <a:rPr lang="ru-RU" sz="1200" b="0" i="0" u="none" strike="noStrike" kern="1200" dirty="0" err="1" smtClean="0">
                <a:solidFill>
                  <a:schemeClr val="tx1"/>
                </a:solidFill>
                <a:effectLst/>
                <a:latin typeface="+mn-lt"/>
                <a:ea typeface="+mn-ea"/>
                <a:cs typeface="+mn-cs"/>
              </a:rPr>
              <a:t>HashTable</a:t>
            </a:r>
            <a:r>
              <a:rPr lang="ru-RU" sz="1200" b="0" i="0" u="none" strike="noStrike" kern="1200" dirty="0" smtClean="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smtClean="0">
                <a:solidFill>
                  <a:schemeClr val="tx1"/>
                </a:solidFill>
                <a:effectLst/>
                <a:latin typeface="+mn-lt"/>
                <a:ea typeface="+mn-ea"/>
                <a:cs typeface="+mn-cs"/>
              </a:rPr>
              <a:t>Tree</a:t>
            </a:r>
            <a:r>
              <a:rPr lang="ru-RU" sz="1200" b="0" i="0" u="none" strike="noStrike" kern="1200" dirty="0" smtClean="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smtClean="0">
                <a:solidFill>
                  <a:schemeClr val="tx1"/>
                </a:solidFill>
                <a:effectLst/>
                <a:latin typeface="+mn-lt"/>
                <a:ea typeface="+mn-ea"/>
                <a:cs typeface="+mn-cs"/>
              </a:rPr>
              <a:t>шардируются</a:t>
            </a:r>
            <a:r>
              <a:rPr lang="ru-RU" sz="1200" b="1"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3440070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Иногда необходимо эффективно искать не только по одному основному ключу.</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И базы данных позволяют построить индекс на нескольких полях. Вернемся к нашему форуму. Пусть у нас есть коллекция сообщений и их уникальный ключ - ID сообщения. И нам нужно вывести топ N сообщений по лайкам. Тут нам поможет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 построенный по полю “количество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a:t>
            </a:r>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2778847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Давайте</a:t>
            </a:r>
            <a:r>
              <a:rPr lang="ru-RU" sz="1200" b="0" i="0" u="none" strike="noStrike" kern="1200" baseline="0" dirty="0" smtClean="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smtClean="0">
                <a:solidFill>
                  <a:schemeClr val="tx1"/>
                </a:solidFill>
                <a:effectLst/>
                <a:latin typeface="+mn-lt"/>
                <a:ea typeface="+mn-ea"/>
                <a:cs typeface="+mn-cs"/>
              </a:rPr>
              <a:t>ordered</a:t>
            </a:r>
            <a:r>
              <a:rPr lang="ru-RU" sz="1200" b="0" i="0" u="none" strike="noStrike" kern="1200" baseline="0" dirty="0" smtClean="0">
                <a:solidFill>
                  <a:schemeClr val="tx1"/>
                </a:solidFill>
                <a:effectLst/>
                <a:latin typeface="+mn-lt"/>
                <a:ea typeface="+mn-ea"/>
                <a:cs typeface="+mn-cs"/>
              </a:rPr>
              <a:t> индексе. </a:t>
            </a:r>
            <a:r>
              <a:rPr lang="ru-RU" sz="1200" b="0" i="0" u="none" strike="noStrike" kern="1200" dirty="0" smtClean="0">
                <a:solidFill>
                  <a:schemeClr val="tx1"/>
                </a:solidFill>
                <a:effectLst/>
                <a:latin typeface="+mn-lt"/>
                <a:ea typeface="+mn-ea"/>
                <a:cs typeface="+mn-cs"/>
              </a:rPr>
              <a:t>Поиск в нем медленнее, чем в </a:t>
            </a:r>
            <a:r>
              <a:rPr lang="ru-RU" sz="1200" b="0" i="0" u="none" strike="noStrike" kern="1200" dirty="0" err="1" smtClean="0">
                <a:solidFill>
                  <a:schemeClr val="tx1"/>
                </a:solidFill>
                <a:effectLst/>
                <a:latin typeface="+mn-lt"/>
                <a:ea typeface="+mn-ea"/>
                <a:cs typeface="+mn-cs"/>
              </a:rPr>
              <a:t>unordered</a:t>
            </a:r>
            <a:r>
              <a:rPr lang="ru-RU" sz="1200" b="0" i="0" u="none" strike="noStrike" kern="1200" dirty="0" smtClean="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smtClean="0">
                <a:solidFill>
                  <a:schemeClr val="tx1"/>
                </a:solidFill>
                <a:effectLst/>
                <a:latin typeface="+mn-lt"/>
                <a:ea typeface="+mn-ea"/>
                <a:cs typeface="+mn-cs"/>
              </a:rPr>
              <a:t>skip</a:t>
            </a:r>
            <a:r>
              <a:rPr lang="ru-RU" sz="1200" b="1" i="0" u="none" strike="noStrike" kern="1200" dirty="0" smtClean="0">
                <a:solidFill>
                  <a:schemeClr val="tx1"/>
                </a:solidFill>
                <a:effectLst/>
                <a:latin typeface="+mn-lt"/>
                <a:ea typeface="+mn-ea"/>
                <a:cs typeface="+mn-cs"/>
              </a:rPr>
              <a:t>/</a:t>
            </a:r>
            <a:r>
              <a:rPr lang="ru-RU" sz="1200" b="1" i="0" u="none" strike="noStrike" kern="1200" dirty="0" err="1" smtClean="0">
                <a:solidFill>
                  <a:schemeClr val="tx1"/>
                </a:solidFill>
                <a:effectLst/>
                <a:latin typeface="+mn-lt"/>
                <a:ea typeface="+mn-ea"/>
                <a:cs typeface="+mn-cs"/>
              </a:rPr>
              <a:t>take</a:t>
            </a:r>
            <a:r>
              <a:rPr lang="ru-RU" sz="1200" b="0" i="0" u="none" strike="noStrike" kern="1200" dirty="0" smtClean="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Для</a:t>
            </a:r>
            <a:r>
              <a:rPr lang="ru-RU" sz="1200" b="0" i="0" u="none" strike="noStrike" kern="1200" baseline="0" dirty="0" smtClean="0">
                <a:solidFill>
                  <a:schemeClr val="tx1"/>
                </a:solidFill>
                <a:effectLst/>
                <a:latin typeface="+mn-lt"/>
                <a:ea typeface="+mn-ea"/>
                <a:cs typeface="+mn-cs"/>
              </a:rPr>
              <a:t> простоты примера возьмем красно-черное дерево, потому что его легко нарисовать и все его знают. В реальности оно редко встречается в базах данных.</a:t>
            </a:r>
            <a:endParaRPr lang="ru-RU" b="0" dirty="0" smtClean="0">
              <a:effectLst/>
            </a:endParaRPr>
          </a:p>
          <a:p>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smtClean="0">
                <a:solidFill>
                  <a:schemeClr val="tx1"/>
                </a:solidFill>
                <a:effectLst/>
                <a:latin typeface="+mn-lt"/>
                <a:ea typeface="+mn-ea"/>
                <a:cs typeface="+mn-cs"/>
              </a:rPr>
              <a:t>лайков</a:t>
            </a:r>
            <a:r>
              <a:rPr lang="ru-RU" sz="1200" b="0" i="0" u="none" strike="noStrike" kern="1200" dirty="0" smtClean="0">
                <a:solidFill>
                  <a:schemeClr val="tx1"/>
                </a:solidFill>
                <a:effectLst/>
                <a:latin typeface="+mn-lt"/>
                <a:ea typeface="+mn-ea"/>
                <a:cs typeface="+mn-cs"/>
              </a:rPr>
              <a:t>, база данных может самостоятельно отдать вам только те первые N, которые не содержат в себе </a:t>
            </a:r>
            <a:r>
              <a:rPr lang="ru-RU" sz="1200" b="0" i="0" u="none" strike="noStrike" kern="1200" dirty="0" err="1" smtClean="0">
                <a:solidFill>
                  <a:schemeClr val="tx1"/>
                </a:solidFill>
                <a:effectLst/>
                <a:latin typeface="+mn-lt"/>
                <a:ea typeface="+mn-ea"/>
                <a:cs typeface="+mn-cs"/>
              </a:rPr>
              <a:t>картику</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r>
              <a:rPr lang="ru-RU" dirty="0" smtClean="0"/>
              <a:t/>
            </a:r>
            <a:br>
              <a:rPr lang="ru-RU" dirty="0" smtClean="0"/>
            </a:br>
            <a:endParaRPr lang="ru-RU" sz="1200" b="0" i="0" u="none" strike="noStrike"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элементов из него займет </a:t>
            </a:r>
            <a:r>
              <a:rPr lang="en-US" sz="1200" dirty="0" smtClean="0"/>
              <a:t>O(M + log(N))</a:t>
            </a:r>
            <a:r>
              <a:rPr lang="ru-RU" sz="1200" dirty="0" smtClean="0"/>
              <a:t> </a:t>
            </a:r>
            <a:r>
              <a:rPr lang="ru-RU" sz="1200" b="0" i="0" u="none" strike="noStrike" kern="1200" dirty="0" smtClean="0">
                <a:solidFill>
                  <a:schemeClr val="tx1"/>
                </a:solidFill>
                <a:effectLst/>
                <a:latin typeface="+mn-lt"/>
                <a:ea typeface="+mn-ea"/>
                <a:cs typeface="+mn-cs"/>
              </a:rPr>
              <a:t>времени. Если нам нужно отфильтровать часть, то это займет </a:t>
            </a:r>
            <a:r>
              <a:rPr lang="en-US" sz="1200" dirty="0" smtClean="0"/>
              <a:t>O(M</a:t>
            </a:r>
            <a:r>
              <a:rPr lang="ru-RU" sz="1200" dirty="0" smtClean="0"/>
              <a:t> + </a:t>
            </a:r>
            <a:r>
              <a:rPr lang="en-US" sz="1200" dirty="0" smtClean="0"/>
              <a:t>K + log(N))</a:t>
            </a:r>
            <a:r>
              <a:rPr lang="ru-RU" sz="1200" dirty="0" smtClean="0"/>
              <a:t> </a:t>
            </a:r>
            <a:r>
              <a:rPr lang="ru-RU" sz="1200" b="0" i="0" u="none" strike="noStrike" kern="1200" dirty="0" smtClean="0">
                <a:solidFill>
                  <a:schemeClr val="tx1"/>
                </a:solidFill>
                <a:effectLst/>
                <a:latin typeface="+mn-lt"/>
                <a:ea typeface="+mn-ea"/>
                <a:cs typeface="+mn-cs"/>
              </a:rPr>
              <a:t>времени, где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 количество неподходящих элементов в первых M +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элементов. И если </a:t>
            </a:r>
            <a:r>
              <a:rPr lang="en-US" sz="1200" b="0" i="0" u="none" strike="noStrike" kern="1200" dirty="0" smtClean="0">
                <a:solidFill>
                  <a:schemeClr val="tx1"/>
                </a:solidFill>
                <a:effectLst/>
                <a:latin typeface="+mn-lt"/>
                <a:ea typeface="+mn-ea"/>
                <a:cs typeface="+mn-cs"/>
              </a:rPr>
              <a:t>K</a:t>
            </a:r>
            <a:r>
              <a:rPr lang="ru-RU" sz="1200" b="0" i="0" u="none" strike="noStrike" kern="1200" dirty="0" smtClean="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smtClean="0">
                <a:solidFill>
                  <a:schemeClr val="tx1"/>
                </a:solidFill>
                <a:effectLst/>
                <a:latin typeface="+mn-lt"/>
                <a:ea typeface="+mn-ea"/>
                <a:cs typeface="+mn-cs"/>
              </a:rPr>
              <a:t>M</a:t>
            </a:r>
            <a:r>
              <a:rPr lang="ru-RU" sz="1200" b="0" i="0" u="none" strike="noStrike" kern="1200" dirty="0" smtClean="0">
                <a:solidFill>
                  <a:schemeClr val="tx1"/>
                </a:solidFill>
                <a:effectLst/>
                <a:latin typeface="+mn-lt"/>
                <a:ea typeface="+mn-ea"/>
                <a:cs typeface="+mn-cs"/>
              </a:rPr>
              <a:t> + </a:t>
            </a:r>
            <a:r>
              <a:rPr lang="ru-RU" sz="1200" b="0" i="0" u="none" strike="noStrike" kern="1200" dirty="0" err="1" smtClean="0">
                <a:solidFill>
                  <a:schemeClr val="tx1"/>
                </a:solidFill>
                <a:effectLst/>
                <a:latin typeface="+mn-lt"/>
                <a:ea typeface="+mn-ea"/>
                <a:cs typeface="+mn-cs"/>
              </a:rPr>
              <a:t>const</a:t>
            </a:r>
            <a:r>
              <a:rPr lang="en-US" sz="1200" b="0" i="0" u="none" strike="noStrike" kern="1200" dirty="0" smtClean="0">
                <a:solidFill>
                  <a:schemeClr val="tx1"/>
                </a:solidFill>
                <a:effectLst/>
                <a:latin typeface="+mn-lt"/>
                <a:ea typeface="+mn-ea"/>
                <a:cs typeface="+mn-cs"/>
              </a:rPr>
              <a:t> + log(N)</a:t>
            </a:r>
            <a:r>
              <a:rPr lang="ru-RU" sz="1200" b="0" i="0" u="none" strike="noStrike" kern="1200" dirty="0" smtClean="0">
                <a:solidFill>
                  <a:schemeClr val="tx1"/>
                </a:solidFill>
                <a:effectLst/>
                <a:latin typeface="+mn-lt"/>
                <a:ea typeface="+mn-ea"/>
                <a:cs typeface="+mn-cs"/>
              </a:rPr>
              <a:t>), чего мы и добивались.</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Пусть мы теперь хотим </a:t>
            </a:r>
            <a:r>
              <a:rPr lang="ru-RU" sz="1200" b="0" i="0" u="none" strike="noStrike" kern="1200" dirty="0" err="1" smtClean="0">
                <a:solidFill>
                  <a:schemeClr val="tx1"/>
                </a:solidFill>
                <a:effectLst/>
                <a:latin typeface="+mn-lt"/>
                <a:ea typeface="+mn-ea"/>
                <a:cs typeface="+mn-cs"/>
              </a:rPr>
              <a:t>отрисовать</a:t>
            </a:r>
            <a:r>
              <a:rPr lang="ru-RU" sz="1200" b="0" i="0" u="none" strike="noStrike" kern="1200" dirty="0" smtClean="0">
                <a:solidFill>
                  <a:schemeClr val="tx1"/>
                </a:solidFill>
                <a:effectLst/>
                <a:latin typeface="+mn-lt"/>
                <a:ea typeface="+mn-ea"/>
                <a:cs typeface="+mn-cs"/>
              </a:rPr>
              <a:t> последние </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лежат в одной коллекции. И просто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smtClean="0">
                <a:solidFill>
                  <a:schemeClr val="tx1"/>
                </a:solidFill>
                <a:effectLst/>
                <a:latin typeface="+mn-lt"/>
                <a:ea typeface="+mn-ea"/>
                <a:cs typeface="+mn-cs"/>
              </a:rPr>
              <a:t>топиков</a:t>
            </a:r>
            <a:r>
              <a:rPr lang="ru-RU" sz="1200" b="0" i="0" u="none" strike="noStrike" kern="1200" dirty="0" smtClean="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 по </a:t>
            </a:r>
            <a:r>
              <a:rPr lang="ru-RU" sz="1200" b="0" i="0" u="none" strike="noStrike" kern="1200" dirty="0" err="1" smtClean="0">
                <a:solidFill>
                  <a:schemeClr val="tx1"/>
                </a:solidFill>
                <a:effectLst/>
                <a:latin typeface="+mn-lt"/>
                <a:ea typeface="+mn-ea"/>
                <a:cs typeface="+mn-cs"/>
              </a:rPr>
              <a:t>TopicID+Time</a:t>
            </a:r>
            <a:r>
              <a:rPr lang="ru-RU" sz="1200" b="0" i="0" u="none" strike="noStrike" kern="1200" dirty="0" smtClean="0">
                <a:solidFill>
                  <a:schemeClr val="tx1"/>
                </a:solidFill>
                <a:effectLst/>
                <a:latin typeface="+mn-lt"/>
                <a:ea typeface="+mn-ea"/>
                <a:cs typeface="+mn-cs"/>
              </a:rPr>
              <a:t>, мы можем искать </a:t>
            </a:r>
            <a:r>
              <a:rPr lang="ru-RU" sz="1200" b="0" i="0" u="none" strike="noStrike" kern="1200" dirty="0" err="1" smtClean="0">
                <a:solidFill>
                  <a:schemeClr val="tx1"/>
                </a:solidFill>
                <a:effectLst/>
                <a:latin typeface="+mn-lt"/>
                <a:ea typeface="+mn-ea"/>
                <a:cs typeface="+mn-cs"/>
              </a:rPr>
              <a:t>top</a:t>
            </a:r>
            <a:r>
              <a:rPr lang="ru-RU" sz="1200" b="0" i="0" u="none" strike="noStrike" kern="1200" dirty="0" smtClean="0">
                <a:solidFill>
                  <a:schemeClr val="tx1"/>
                </a:solidFill>
                <a:effectLst/>
                <a:latin typeface="+mn-lt"/>
                <a:ea typeface="+mn-ea"/>
                <a:cs typeface="+mn-cs"/>
              </a:rPr>
              <a:t> N сообщений по префиксу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Так, сложность решения нашей задачи в</a:t>
            </a:r>
            <a:r>
              <a:rPr lang="ru-RU" sz="1200" b="0" i="0" u="none" strike="noStrike" kern="1200" baseline="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случае красно-черного дерева будет O(</a:t>
            </a:r>
            <a:r>
              <a:rPr lang="en-US" sz="1200" b="0" i="0" u="none" strike="noStrike" kern="1200" dirty="0" smtClean="0">
                <a:solidFill>
                  <a:schemeClr val="tx1"/>
                </a:solidFill>
                <a:effectLst/>
                <a:latin typeface="+mn-lt"/>
                <a:ea typeface="+mn-ea"/>
                <a:cs typeface="+mn-cs"/>
              </a:rPr>
              <a:t>T</a:t>
            </a:r>
            <a:r>
              <a:rPr lang="ru-RU" sz="1200" b="0" i="0" u="none" strike="noStrike" kern="1200" dirty="0" smtClean="0">
                <a:solidFill>
                  <a:schemeClr val="tx1"/>
                </a:solidFill>
                <a:effectLst/>
                <a:latin typeface="+mn-lt"/>
                <a:ea typeface="+mn-ea"/>
                <a:cs typeface="+mn-cs"/>
              </a:rPr>
              <a:t> + log(</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где </a:t>
            </a:r>
            <a:r>
              <a:rPr lang="en-US" sz="1200" b="0" i="0" u="none" strike="noStrike" kern="1200" dirty="0" smtClean="0">
                <a:solidFill>
                  <a:schemeClr val="tx1"/>
                </a:solidFill>
                <a:effectLst/>
                <a:latin typeface="+mn-lt"/>
                <a:ea typeface="+mn-ea"/>
                <a:cs typeface="+mn-cs"/>
              </a:rPr>
              <a:t>N</a:t>
            </a:r>
            <a:r>
              <a:rPr lang="ru-RU" sz="1200" b="0" i="0" u="none" strike="noStrike" kern="1200" dirty="0" smtClean="0">
                <a:solidFill>
                  <a:schemeClr val="tx1"/>
                </a:solidFill>
                <a:effectLst/>
                <a:latin typeface="+mn-lt"/>
                <a:ea typeface="+mn-ea"/>
                <a:cs typeface="+mn-cs"/>
              </a:rPr>
              <a:t> - размер дерева. Без префикса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smtClean="0">
                <a:solidFill>
                  <a:schemeClr val="tx1"/>
                </a:solidFill>
                <a:effectLst/>
                <a:latin typeface="+mn-lt"/>
                <a:ea typeface="+mn-ea"/>
                <a:cs typeface="+mn-cs"/>
              </a:rPr>
              <a:t>TopicID</a:t>
            </a:r>
            <a:r>
              <a:rPr lang="ru-RU" sz="1200" b="0" i="0" u="none" strike="noStrike" kern="1200" dirty="0" smtClean="0">
                <a:solidFill>
                  <a:schemeClr val="tx1"/>
                </a:solidFill>
                <a:effectLst/>
                <a:latin typeface="+mn-lt"/>
                <a:ea typeface="+mn-ea"/>
                <a:cs typeface="+mn-cs"/>
              </a:rPr>
              <a:t> не часто встречается. И в худшем случае перебрали бы всю коллекцию.</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29</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smtClean="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smtClean="0">
              <a:effectLst/>
            </a:endParaRPr>
          </a:p>
          <a:p>
            <a:pPr rtl="0"/>
            <a:r>
              <a:rPr lang="ru-RU" sz="1200" b="0" i="0" u="none" strike="noStrike" kern="1200" dirty="0" smtClean="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smtClean="0">
                <a:solidFill>
                  <a:schemeClr val="tx1"/>
                </a:solidFill>
                <a:effectLst/>
                <a:latin typeface="+mn-lt"/>
                <a:ea typeface="+mn-ea"/>
                <a:cs typeface="+mn-cs"/>
              </a:rPr>
              <a:t>букингами</a:t>
            </a:r>
            <a:r>
              <a:rPr lang="ru-RU" sz="1200" b="0" i="0" u="none" strike="noStrike" kern="1200" dirty="0" smtClean="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smtClean="0">
                <a:solidFill>
                  <a:schemeClr val="tx1"/>
                </a:solidFill>
                <a:effectLst/>
                <a:latin typeface="+mn-lt"/>
                <a:ea typeface="+mn-ea"/>
                <a:cs typeface="+mn-cs"/>
              </a:rPr>
              <a:t>etc</a:t>
            </a:r>
            <a:r>
              <a:rPr lang="ru-RU" sz="1200" b="0" i="0"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smtClean="0">
                <a:solidFill>
                  <a:schemeClr val="tx1"/>
                </a:solidFill>
                <a:effectLst/>
                <a:latin typeface="+mn-lt"/>
                <a:ea typeface="+mn-ea"/>
                <a:cs typeface="+mn-cs"/>
              </a:rPr>
              <a:t>Для начала сделаем первую и простую часть, чтобы показать как это делать и инициировать процесс в правильном формате:</a:t>
            </a:r>
            <a:endParaRPr lang="ru-RU" b="0" dirty="0" smtClean="0">
              <a:effectLst/>
            </a:endParaRPr>
          </a:p>
          <a:p>
            <a:pPr rtl="0"/>
            <a:r>
              <a:rPr lang="ru-RU" sz="1200" b="0" i="0" u="sng" strike="noStrike" kern="1200" dirty="0" smtClean="0">
                <a:solidFill>
                  <a:schemeClr val="tx1"/>
                </a:solidFill>
                <a:effectLst/>
                <a:latin typeface="+mn-lt"/>
                <a:ea typeface="+mn-ea"/>
                <a:cs typeface="+mn-cs"/>
                <a:hlinkClick r:id="rId3"/>
              </a:rPr>
              <a:t>https://docs.google.com/spreadsheets/d/1z9SYhw1mze-ciVMN7QFmtXMRJifIhmHKXLWk-Jr2Qj8/edit#gid=0</a:t>
            </a:r>
            <a:endParaRPr lang="ru-RU" b="0" dirty="0" smtClean="0">
              <a:effectLst/>
            </a:endParaRPr>
          </a:p>
          <a:p>
            <a:pPr rtl="0"/>
            <a:r>
              <a:rPr lang="ru-RU" sz="1200" b="0" i="1" u="none" strike="noStrike" kern="1200" dirty="0" smtClean="0">
                <a:solidFill>
                  <a:schemeClr val="tx1"/>
                </a:solidFill>
                <a:effectLst/>
                <a:latin typeface="+mn-lt"/>
                <a:ea typeface="+mn-ea"/>
                <a:cs typeface="+mn-cs"/>
              </a:rPr>
              <a:t>Для простоты, чтобы не писать код, оставить историю успеваемости студентов и унифицировать формат, будет шаблон для описания коллекций в базе данных. Можно будет указать какие документы  будут храниться, где построить индекс, </a:t>
            </a:r>
            <a:r>
              <a:rPr lang="ru-RU" sz="1200" b="0" i="1" u="none" strike="noStrike" kern="1200" dirty="0" err="1" smtClean="0">
                <a:solidFill>
                  <a:schemeClr val="tx1"/>
                </a:solidFill>
                <a:effectLst/>
                <a:latin typeface="+mn-lt"/>
                <a:ea typeface="+mn-ea"/>
                <a:cs typeface="+mn-cs"/>
              </a:rPr>
              <a:t>etc</a:t>
            </a:r>
            <a:r>
              <a:rPr lang="ru-RU" sz="1200" b="0" i="1" u="none" strike="noStrike" kern="1200" dirty="0" smtClean="0">
                <a:solidFill>
                  <a:schemeClr val="tx1"/>
                </a:solidFill>
                <a:effectLst/>
                <a:latin typeface="+mn-lt"/>
                <a:ea typeface="+mn-ea"/>
                <a:cs typeface="+mn-cs"/>
              </a:rPr>
              <a:t>.</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1945535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a:t>
            </a:r>
            <a:r>
              <a:rPr lang="ru-RU" sz="1200" b="0" i="0" u="none" strike="noStrike" kern="1200" dirty="0" smtClean="0">
                <a:solidFill>
                  <a:schemeClr val="tx1"/>
                </a:solidFill>
                <a:effectLst/>
                <a:latin typeface="+mn-lt"/>
                <a:ea typeface="+mn-ea"/>
                <a:cs typeface="+mn-cs"/>
              </a:rPr>
              <a:t>понятие </a:t>
            </a:r>
            <a:r>
              <a:rPr lang="en-US" sz="1200" b="0" i="0" u="none" strike="noStrike" kern="1200" dirty="0" smtClean="0">
                <a:solidFill>
                  <a:schemeClr val="tx1"/>
                </a:solidFill>
                <a:effectLst/>
                <a:latin typeface="+mn-lt"/>
                <a:ea typeface="+mn-ea"/>
                <a:cs typeface="+mn-cs"/>
              </a:rPr>
              <a:t>unordered </a:t>
            </a:r>
            <a:r>
              <a:rPr lang="ru-RU" sz="1200" b="0" i="0" u="none" strike="noStrike" kern="1200" dirty="0" smtClean="0">
                <a:solidFill>
                  <a:schemeClr val="tx1"/>
                </a:solidFill>
                <a:effectLst/>
                <a:latin typeface="+mn-lt"/>
                <a:ea typeface="+mn-ea"/>
                <a:cs typeface="+mn-cs"/>
              </a:rPr>
              <a:t>индекса</a:t>
            </a:r>
            <a:r>
              <a:rPr lang="en-US" sz="1200" b="0" i="0" u="none" strike="noStrike" kern="1200" dirty="0" smtClean="0">
                <a:solidFill>
                  <a:schemeClr val="tx1"/>
                </a:solidFill>
                <a:effectLst/>
                <a:latin typeface="+mn-lt"/>
                <a:ea typeface="+mn-ea"/>
                <a:cs typeface="+mn-cs"/>
              </a:rPr>
              <a:t>]</a:t>
            </a:r>
            <a:r>
              <a:rPr lang="ru-RU" dirty="0" smtClean="0"/>
              <a:t/>
            </a:r>
            <a:br>
              <a:rPr lang="ru-RU" dirty="0" smtClean="0"/>
            </a:br>
            <a:r>
              <a:rPr lang="ru-RU" dirty="0" smtClean="0"/>
              <a:t>Пусть у каждого отеля будет уникальный индекс, ведь отель “Ромашка” может быть в Воронеже, в Екатеринбурге и еще в куче других городов.</a:t>
            </a:r>
          </a:p>
          <a:p>
            <a:pPr rtl="0"/>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72423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en-US"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en-US" sz="1200" b="0" i="0" u="none" strike="noStrike" kern="1200" dirty="0" smtClean="0">
                <a:solidFill>
                  <a:schemeClr val="tx1"/>
                </a:solidFill>
                <a:effectLst/>
                <a:latin typeface="+mn-lt"/>
                <a:ea typeface="+mn-ea"/>
                <a:cs typeface="+mn-cs"/>
              </a:rPr>
              <a:t>]</a:t>
            </a:r>
            <a:r>
              <a:rPr lang="ru-RU" dirty="0" smtClean="0"/>
              <a:t/>
            </a:r>
            <a:br>
              <a:rPr lang="ru-RU" dirty="0" smtClean="0"/>
            </a:br>
            <a:r>
              <a:rPr lang="ru-RU" sz="1200" b="0" i="0" u="none" strike="noStrike" kern="1200" dirty="0" smtClean="0">
                <a:solidFill>
                  <a:schemeClr val="tx1"/>
                </a:solidFill>
                <a:effectLst/>
                <a:latin typeface="+mn-lt"/>
                <a:ea typeface="+mn-ea"/>
                <a:cs typeface="+mn-cs"/>
              </a:rPr>
              <a:t>Для истории и аналитики, а также на случай, если клиент захочет вернуться, можно не удалять его отель на всегда, а помечать флагом “удален”. Это внесет немного неудобств, поскольку придется его всегда не забывать учитывать при поисках, но зато дает больший простор возможностей. Но не стоит это </a:t>
            </a:r>
            <a:r>
              <a:rPr lang="ru-RU" sz="1200" b="0" i="0" u="none" strike="noStrike" kern="1200" dirty="0" err="1" smtClean="0">
                <a:solidFill>
                  <a:schemeClr val="tx1"/>
                </a:solidFill>
                <a:effectLst/>
                <a:latin typeface="+mn-lt"/>
                <a:ea typeface="+mn-ea"/>
                <a:cs typeface="+mn-cs"/>
              </a:rPr>
              <a:t>сувать</a:t>
            </a:r>
            <a:r>
              <a:rPr lang="ru-RU" sz="1200" b="0" i="0" u="none" strike="noStrike" kern="1200" dirty="0" smtClean="0">
                <a:solidFill>
                  <a:schemeClr val="tx1"/>
                </a:solidFill>
                <a:effectLst/>
                <a:latin typeface="+mn-lt"/>
                <a:ea typeface="+mn-ea"/>
                <a:cs typeface="+mn-cs"/>
              </a:rPr>
              <a:t> везде.</a:t>
            </a:r>
          </a:p>
          <a:p>
            <a:pPr rtl="0"/>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2495487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[использовать или нет несколько коллекций] </a:t>
            </a:r>
          </a:p>
          <a:p>
            <a:pPr rtl="0" fontAlgn="base"/>
            <a:r>
              <a:rPr lang="ru-RU" sz="1200" b="0" i="0" u="none" strike="noStrike" kern="1200" dirty="0" smtClean="0">
                <a:solidFill>
                  <a:schemeClr val="tx1"/>
                </a:solidFill>
                <a:effectLst/>
                <a:latin typeface="+mn-lt"/>
                <a:ea typeface="+mn-ea"/>
                <a:cs typeface="+mn-cs"/>
              </a:rPr>
              <a:t>Поскольку у отелей может быть много комнат, то есть несколько вариантов: хранить их все в одном документе, вместе с описанием отеля, или же выделить в отдельную коллекцию. Давайте рассмотрим эти варианты:</a:t>
            </a:r>
          </a:p>
          <a:p>
            <a:pPr marL="228600" indent="-228600" rtl="0" fontAlgn="base">
              <a:buAutoNum type="arabicPeriod"/>
            </a:pPr>
            <a:r>
              <a:rPr lang="ru-RU" sz="1200" b="0" i="0" u="none" strike="noStrike" kern="1200" dirty="0" smtClean="0">
                <a:solidFill>
                  <a:schemeClr val="tx1"/>
                </a:solidFill>
                <a:effectLst/>
                <a:latin typeface="+mn-lt"/>
                <a:ea typeface="+mn-ea"/>
                <a:cs typeface="+mn-cs"/>
              </a:rPr>
              <a:t>Если у нас сервис для маленьких, домашних отелей, то можно хранить все комнаты прямо в документе с отелем. </a:t>
            </a:r>
            <a:r>
              <a:rPr lang="ru-RU" sz="1200" b="0" i="0" u="none" strike="noStrike" kern="1200" dirty="0" err="1" smtClean="0">
                <a:solidFill>
                  <a:schemeClr val="tx1"/>
                </a:solidFill>
                <a:effectLst/>
                <a:latin typeface="+mn-lt"/>
                <a:ea typeface="+mn-ea"/>
                <a:cs typeface="+mn-cs"/>
              </a:rPr>
              <a:t>Mongo</a:t>
            </a:r>
            <a:r>
              <a:rPr lang="ru-RU" sz="1200" b="0" i="0" u="none" strike="noStrike" kern="1200" dirty="0" smtClean="0">
                <a:solidFill>
                  <a:schemeClr val="tx1"/>
                </a:solidFill>
                <a:effectLst/>
                <a:latin typeface="+mn-lt"/>
                <a:ea typeface="+mn-ea"/>
                <a:cs typeface="+mn-cs"/>
              </a:rPr>
              <a:t> позволяет точечно модифицировать документ и можно легко поправить описание\удалить\добавить комнату в отеле.</a:t>
            </a:r>
          </a:p>
          <a:p>
            <a:pPr marL="228600" indent="-228600" rtl="0" fontAlgn="base">
              <a:buAutoNum type="arabicPeriod"/>
            </a:pPr>
            <a:r>
              <a:rPr lang="ru-RU" sz="1200" b="0" i="0" u="none" strike="noStrike" kern="1200" dirty="0" smtClean="0">
                <a:solidFill>
                  <a:schemeClr val="tx1"/>
                </a:solidFill>
                <a:effectLst/>
                <a:latin typeface="+mn-lt"/>
                <a:ea typeface="+mn-ea"/>
                <a:cs typeface="+mn-cs"/>
              </a:rPr>
              <a:t>Но делать документы огромными может быть плохо для самой БД. Так, в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есть ограничение на размер документа в 16МБ. Если мы хотим хранить большие описания комнат вместе с фотками, а комнат может быть много, они попросту не влезут в один документ. Для этого существует другой подход - хранить комнаты в отдельной коллекции. А в сущности “отель” будем хранить только ссылки на них в маленьком </a:t>
            </a:r>
            <a:r>
              <a:rPr lang="ru-RU" sz="1200" b="0" i="0" u="none" strike="noStrike" kern="1200" dirty="0" err="1" smtClean="0">
                <a:solidFill>
                  <a:schemeClr val="tx1"/>
                </a:solidFill>
                <a:effectLst/>
                <a:latin typeface="+mn-lt"/>
                <a:ea typeface="+mn-ea"/>
                <a:cs typeface="+mn-cs"/>
              </a:rPr>
              <a:t>массивчике</a:t>
            </a:r>
            <a:r>
              <a:rPr lang="ru-RU" sz="1200" b="0" i="0" u="none" strike="noStrike" kern="1200" dirty="0" smtClean="0">
                <a:solidFill>
                  <a:schemeClr val="tx1"/>
                </a:solidFill>
                <a:effectLst/>
                <a:latin typeface="+mn-lt"/>
                <a:ea typeface="+mn-ea"/>
                <a:cs typeface="+mn-cs"/>
              </a:rPr>
              <a:t>. (остановимся на этом варианте)</a:t>
            </a:r>
          </a:p>
          <a:p>
            <a:pPr marL="228600" indent="-228600" rtl="0" fontAlgn="base">
              <a:buAutoNum type="arabicPeriod"/>
            </a:pPr>
            <a:r>
              <a:rPr lang="ru-RU" sz="1200" b="0" i="0" u="none" strike="noStrike" kern="1200" baseline="0" dirty="0" smtClean="0">
                <a:solidFill>
                  <a:schemeClr val="tx1"/>
                </a:solidFill>
                <a:effectLst/>
                <a:latin typeface="+mn-lt"/>
                <a:ea typeface="+mn-ea"/>
                <a:cs typeface="+mn-cs"/>
              </a:rPr>
              <a:t>И есть третий подход, когда коллекция может быть потенциально бесконечной и даже список </a:t>
            </a:r>
            <a:r>
              <a:rPr lang="en-US" sz="1200" b="0" i="0" u="none" strike="noStrike" kern="1200" baseline="0" dirty="0" smtClean="0">
                <a:solidFill>
                  <a:schemeClr val="tx1"/>
                </a:solidFill>
                <a:effectLst/>
                <a:latin typeface="+mn-lt"/>
                <a:ea typeface="+mn-ea"/>
                <a:cs typeface="+mn-cs"/>
              </a:rPr>
              <a:t>ID’</a:t>
            </a:r>
            <a:r>
              <a:rPr lang="ru-RU" sz="1200" b="0" i="0" u="none" strike="noStrike" kern="1200" baseline="0" dirty="0" err="1" smtClean="0">
                <a:solidFill>
                  <a:schemeClr val="tx1"/>
                </a:solidFill>
                <a:effectLst/>
                <a:latin typeface="+mn-lt"/>
                <a:ea typeface="+mn-ea"/>
                <a:cs typeface="+mn-cs"/>
              </a:rPr>
              <a:t>шников</a:t>
            </a:r>
            <a:r>
              <a:rPr lang="ru-RU" sz="1200" b="0" i="0" u="none" strike="noStrike" kern="1200" baseline="0" dirty="0" smtClean="0">
                <a:solidFill>
                  <a:schemeClr val="tx1"/>
                </a:solidFill>
                <a:effectLst/>
                <a:latin typeface="+mn-lt"/>
                <a:ea typeface="+mn-ea"/>
                <a:cs typeface="+mn-cs"/>
              </a:rPr>
              <a:t> не влезет в один документ. Для разрешения таких отношений «один ко многим» можно в самих элементах хранить ссылку на того, кто ими владеет. А владелец объектов ничего не хранит про его список объектов (так будем хранить брони комнат в будущем, но пока не говорим об этом).</a:t>
            </a:r>
          </a:p>
          <a:p>
            <a:pPr marL="228600" indent="-228600" rtl="0" fontAlgn="base">
              <a:buAutoNum type="arabicPeriod"/>
            </a:pPr>
            <a:endParaRPr lang="ru-RU" sz="1200" b="0" i="0" u="none" strike="noStrike" kern="1200" baseline="0" dirty="0" smtClean="0">
              <a:solidFill>
                <a:schemeClr val="tx1"/>
              </a:solidFill>
              <a:effectLst/>
              <a:latin typeface="+mn-lt"/>
              <a:ea typeface="+mn-ea"/>
              <a:cs typeface="+mn-cs"/>
            </a:endParaRPr>
          </a:p>
          <a:p>
            <a:pPr marL="0" indent="0" rtl="0" fontAlgn="base">
              <a:buNone/>
            </a:pPr>
            <a:r>
              <a:rPr lang="ru-RU" sz="1200" b="0" i="0" u="none" strike="noStrike" kern="1200" dirty="0" smtClean="0">
                <a:solidFill>
                  <a:schemeClr val="tx1"/>
                </a:solidFill>
                <a:effectLst/>
                <a:latin typeface="+mn-lt"/>
                <a:ea typeface="+mn-ea"/>
                <a:cs typeface="+mn-cs"/>
              </a:rPr>
              <a:t>[Синхронизация коллекций] Вот только теперь необходимо задумываться о синхронизации данных. Что, если </a:t>
            </a:r>
            <a:r>
              <a:rPr lang="ru-RU" sz="1200" b="0" i="0" u="none" strike="noStrike" kern="1200" dirty="0" err="1" smtClean="0">
                <a:solidFill>
                  <a:schemeClr val="tx1"/>
                </a:solidFill>
                <a:effectLst/>
                <a:latin typeface="+mn-lt"/>
                <a:ea typeface="+mn-ea"/>
                <a:cs typeface="+mn-cs"/>
              </a:rPr>
              <a:t>Id</a:t>
            </a:r>
            <a:r>
              <a:rPr lang="ru-RU" sz="1200" b="0" i="0" u="none" strike="noStrike" kern="1200" dirty="0" smtClean="0">
                <a:solidFill>
                  <a:schemeClr val="tx1"/>
                </a:solidFill>
                <a:effectLst/>
                <a:latin typeface="+mn-lt"/>
                <a:ea typeface="+mn-ea"/>
                <a:cs typeface="+mn-cs"/>
              </a:rPr>
              <a:t> добавили в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но саму комнату не создали? Тут может помочь порядок. Сначала создаешь комнату, потом добавляешь её в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Если приложение умерло посередине, ничего страшного, просто в базе останется мусор (периодическая очистка).</a:t>
            </a:r>
          </a:p>
          <a:p>
            <a:pPr marL="0" indent="0" rtl="0" fontAlgn="base">
              <a:buNone/>
            </a:pPr>
            <a:endParaRPr lang="ru-RU" sz="1200" b="0" i="0" u="none" strike="noStrike" kern="1200" dirty="0" smtClean="0">
              <a:solidFill>
                <a:schemeClr val="tx1"/>
              </a:solidFill>
              <a:effectLst/>
              <a:latin typeface="+mn-lt"/>
              <a:ea typeface="+mn-ea"/>
              <a:cs typeface="+mn-cs"/>
            </a:endParaRPr>
          </a:p>
          <a:p>
            <a:pPr marL="0" indent="0" rtl="0" fontAlgn="base">
              <a:buNone/>
            </a:pPr>
            <a:r>
              <a:rPr lang="ru-RU" sz="1200" b="0" i="0" u="none" strike="noStrike" kern="1200" dirty="0" smtClean="0">
                <a:solidFill>
                  <a:schemeClr val="tx1"/>
                </a:solidFill>
                <a:effectLst/>
                <a:latin typeface="+mn-lt"/>
                <a:ea typeface="+mn-ea"/>
                <a:cs typeface="+mn-cs"/>
              </a:rPr>
              <a:t>[Вложенные документы\сложная структура документа. </a:t>
            </a:r>
            <a:r>
              <a:rPr lang="ru-RU" sz="1200" b="0" i="0" u="none" strike="noStrike" kern="1200" dirty="0" err="1" smtClean="0">
                <a:solidFill>
                  <a:schemeClr val="tx1"/>
                </a:solidFill>
                <a:effectLst/>
                <a:latin typeface="+mn-lt"/>
                <a:ea typeface="+mn-ea"/>
                <a:cs typeface="+mn-cs"/>
              </a:rPr>
              <a:t>Вариантивность</a:t>
            </a:r>
            <a:r>
              <a:rPr lang="ru-RU" sz="1200" b="0" i="0" u="none" strike="noStrike" kern="1200" dirty="0" smtClean="0">
                <a:solidFill>
                  <a:schemeClr val="tx1"/>
                </a:solidFill>
                <a:effectLst/>
                <a:latin typeface="+mn-lt"/>
                <a:ea typeface="+mn-ea"/>
                <a:cs typeface="+mn-cs"/>
              </a:rPr>
              <a:t> в принятии решений, отсутствие необходимости синхронизации] Но в целом, комнаты редко когда меняются или меняется их состав в отеле, поэтому можно и сложить в один документ их все. Тут выбор надо делать в соответствии с плюсами и минусами от каждого из вариантов, у нас учебный вариант, остановимся на разных</a:t>
            </a:r>
            <a:r>
              <a:rPr lang="ru-RU" sz="1200" b="0" i="0" u="none" strike="noStrike" kern="1200" baseline="0" dirty="0" smtClean="0">
                <a:solidFill>
                  <a:schemeClr val="tx1"/>
                </a:solidFill>
                <a:effectLst/>
                <a:latin typeface="+mn-lt"/>
                <a:ea typeface="+mn-ea"/>
                <a:cs typeface="+mn-cs"/>
              </a:rPr>
              <a:t> коллекциях</a:t>
            </a:r>
            <a:r>
              <a:rPr lang="ru-RU" sz="1200" b="0" i="0" u="none" strike="noStrike" kern="1200" dirty="0" smtClean="0">
                <a:solidFill>
                  <a:schemeClr val="tx1"/>
                </a:solidFill>
                <a:effectLst/>
                <a:latin typeface="+mn-lt"/>
                <a:ea typeface="+mn-ea"/>
                <a:cs typeface="+mn-cs"/>
              </a:rPr>
              <a:t>, просто так.</a:t>
            </a:r>
          </a:p>
          <a:p>
            <a:pPr lvl="1" rtl="0" fontAlgn="base"/>
            <a:endParaRPr lang="ru-RU" sz="1200" b="0" i="0" u="none" strike="noStrike" kern="1200" baseline="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1466103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фича</a:t>
            </a:r>
            <a:r>
              <a:rPr lang="ru-RU" sz="1200" b="0" i="0" u="none" strike="noStrike" kern="1200" dirty="0" smtClean="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smtClean="0">
                <a:solidFill>
                  <a:schemeClr val="tx1"/>
                </a:solidFill>
                <a:effectLst/>
                <a:latin typeface="+mn-lt"/>
                <a:ea typeface="+mn-ea"/>
                <a:cs typeface="+mn-cs"/>
              </a:rPr>
              <a:t>Available</a:t>
            </a:r>
            <a:r>
              <a:rPr lang="ru-RU" sz="1200" b="0" i="0" u="none" strike="noStrike"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smtClean="0"/>
          </a:p>
          <a:p>
            <a:r>
              <a:rPr lang="ru-RU" dirty="0" smtClean="0"/>
              <a:t>Привет </a:t>
            </a:r>
            <a:r>
              <a:rPr lang="en-US" dirty="0" smtClean="0"/>
              <a:t>ACM’</a:t>
            </a:r>
            <a:r>
              <a:rPr lang="ru-RU" dirty="0" err="1" smtClean="0"/>
              <a:t>щикам</a:t>
            </a:r>
            <a:r>
              <a:rPr lang="ru-RU" dirty="0" smtClean="0"/>
              <a:t>!</a:t>
            </a:r>
          </a:p>
          <a:p>
            <a:endParaRPr lang="ru-RU" dirty="0" smtClean="0"/>
          </a:p>
          <a:p>
            <a:pPr marL="457200" indent="-457200" algn="just">
              <a:buFont typeface="Arial" panose="020B0604020202020204" pitchFamily="34" charset="0"/>
              <a:buChar char="•"/>
            </a:pPr>
            <a:r>
              <a:rPr lang="ru-RU" sz="1200" dirty="0" smtClean="0"/>
              <a:t>Если вы используете </a:t>
            </a:r>
            <a:r>
              <a:rPr lang="ru-RU" sz="1200" dirty="0" err="1" smtClean="0"/>
              <a:t>Hash</a:t>
            </a:r>
            <a:r>
              <a:rPr lang="ru-RU" sz="1200" dirty="0" smtClean="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smtClean="0"/>
              <a:t>Если вы используете древесную структуру для поиска по условию больше\меньше\диапазон, эта же структура (любая </a:t>
            </a:r>
            <a:r>
              <a:rPr lang="ru-RU" sz="1200" dirty="0" err="1" smtClean="0"/>
              <a:t>ordered</a:t>
            </a:r>
            <a:r>
              <a:rPr lang="ru-RU" sz="1200" dirty="0" smtClean="0"/>
              <a:t> коллекция) может использоваться и в базах данных.</a:t>
            </a:r>
          </a:p>
          <a:p>
            <a:pPr marL="457200" indent="-457200" algn="just">
              <a:buFont typeface="Arial" panose="020B0604020202020204" pitchFamily="34" charset="0"/>
              <a:buChar char="•"/>
            </a:pPr>
            <a:r>
              <a:rPr lang="ru-RU" sz="1200" dirty="0" smtClean="0"/>
              <a:t>Если вы просто читаете гигантский файл с определенного </a:t>
            </a:r>
            <a:r>
              <a:rPr lang="ru-RU" sz="1200" dirty="0" err="1" smtClean="0"/>
              <a:t>offset’а</a:t>
            </a:r>
            <a:r>
              <a:rPr lang="ru-RU" sz="1200" dirty="0" smtClean="0"/>
              <a:t>, то и такой подход может использоваться в базах данных.</a:t>
            </a:r>
          </a:p>
          <a:p>
            <a:pPr marL="457200" indent="-457200" algn="just">
              <a:buFont typeface="Arial" panose="020B0604020202020204" pitchFamily="34" charset="0"/>
              <a:buChar char="•"/>
            </a:pPr>
            <a:r>
              <a:rPr lang="en-US" sz="1200" dirty="0" smtClean="0"/>
              <a:t>…</a:t>
            </a:r>
            <a:endParaRPr lang="ru-RU" sz="120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887285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думают и заполняют решение в </a:t>
            </a:r>
            <a:r>
              <a:rPr lang="ru-RU" sz="1200" b="0" i="0" u="none" strike="noStrike" kern="1200" dirty="0" err="1" smtClean="0">
                <a:solidFill>
                  <a:schemeClr val="tx1"/>
                </a:solidFill>
                <a:effectLst/>
                <a:latin typeface="+mn-lt"/>
                <a:ea typeface="+mn-ea"/>
                <a:cs typeface="+mn-cs"/>
              </a:rPr>
              <a:t>гуглдоке</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smtClean="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smtClean="0">
                <a:solidFill>
                  <a:schemeClr val="tx1"/>
                </a:solidFill>
                <a:effectLst/>
                <a:latin typeface="+mn-lt"/>
                <a:ea typeface="+mn-ea"/>
                <a:cs typeface="+mn-cs"/>
              </a:rPr>
              <a:t>Нужна привязка к комнате (просто знать </a:t>
            </a:r>
            <a:r>
              <a:rPr lang="ru-RU" sz="1200" b="0" i="0" u="none" strike="noStrike" kern="1200" dirty="0" err="1" smtClean="0">
                <a:solidFill>
                  <a:schemeClr val="tx1"/>
                </a:solidFill>
                <a:effectLst/>
                <a:latin typeface="+mn-lt"/>
                <a:ea typeface="+mn-ea"/>
                <a:cs typeface="+mn-cs"/>
              </a:rPr>
              <a:t>roomId</a:t>
            </a:r>
            <a:r>
              <a:rPr lang="ru-RU" sz="1200" b="0" i="0" u="none" strike="noStrike" kern="1200" dirty="0" smtClean="0">
                <a:solidFill>
                  <a:schemeClr val="tx1"/>
                </a:solidFill>
                <a:effectLst/>
                <a:latin typeface="+mn-lt"/>
                <a:ea typeface="+mn-ea"/>
                <a:cs typeface="+mn-cs"/>
              </a:rPr>
              <a:t>).</a:t>
            </a:r>
          </a:p>
          <a:p>
            <a:pPr rtl="0" fontAlgn="base"/>
            <a:r>
              <a:rPr lang="ru-RU" sz="1200" b="0" i="0" u="none" strike="noStrike" kern="1200" dirty="0" smtClean="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smtClean="0">
                <a:solidFill>
                  <a:schemeClr val="tx1"/>
                </a:solidFill>
                <a:effectLst/>
                <a:latin typeface="+mn-lt"/>
                <a:ea typeface="+mn-ea"/>
                <a:cs typeface="+mn-cs"/>
              </a:rPr>
              <a:t>предпроверку</a:t>
            </a:r>
            <a:r>
              <a:rPr lang="ru-RU" sz="1200" b="0" i="0" u="none" strike="noStrike" kern="1200" dirty="0" smtClean="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[проекции, </a:t>
            </a:r>
            <a:r>
              <a:rPr lang="ru-RU" sz="1200" b="0" i="0" u="none" strike="noStrike" kern="1200" dirty="0" err="1" smtClean="0">
                <a:solidFill>
                  <a:schemeClr val="tx1"/>
                </a:solidFill>
                <a:effectLst/>
                <a:latin typeface="+mn-lt"/>
                <a:ea typeface="+mn-ea"/>
                <a:cs typeface="+mn-cs"/>
              </a:rPr>
              <a:t>distinct</a:t>
            </a:r>
            <a:r>
              <a:rPr lang="ru-RU" sz="1200" b="0" i="0" u="none" strike="noStrike" kern="1200" dirty="0" smtClean="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smtClean="0">
                <a:solidFill>
                  <a:schemeClr val="tx1"/>
                </a:solidFill>
                <a:effectLst/>
                <a:latin typeface="+mn-lt"/>
                <a:ea typeface="+mn-ea"/>
                <a:cs typeface="+mn-cs"/>
              </a:rPr>
              <a:t> гостей</a:t>
            </a:r>
            <a:r>
              <a:rPr lang="ru-RU" sz="1200" b="0" i="0" u="none" strike="noStrike" kern="1200" dirty="0" smtClean="0">
                <a:solidFill>
                  <a:schemeClr val="tx1"/>
                </a:solidFill>
                <a:effectLst/>
                <a:latin typeface="+mn-lt"/>
                <a:ea typeface="+mn-ea"/>
                <a:cs typeface="+mn-cs"/>
              </a:rPr>
              <a:t>.</a:t>
            </a:r>
          </a:p>
          <a:p>
            <a:pPr rtl="0" fontAlgn="base"/>
            <a:endParaRPr lang="ru-RU" sz="1200" b="0" i="0" u="none" strike="noStrike" kern="1200" dirty="0" smtClean="0">
              <a:solidFill>
                <a:schemeClr val="tx1"/>
              </a:solidFill>
              <a:effectLst/>
              <a:latin typeface="+mn-lt"/>
              <a:ea typeface="+mn-ea"/>
              <a:cs typeface="+mn-cs"/>
            </a:endParaRPr>
          </a:p>
          <a:p>
            <a:r>
              <a:rPr lang="ru-RU" sz="1200" b="0" i="0" u="none" strike="noStrike" kern="1200" dirty="0" smtClean="0">
                <a:solidFill>
                  <a:schemeClr val="tx1"/>
                </a:solidFill>
                <a:effectLst/>
                <a:latin typeface="+mn-lt"/>
                <a:ea typeface="+mn-ea"/>
                <a:cs typeface="+mn-cs"/>
              </a:rPr>
              <a:t>[</a:t>
            </a:r>
            <a:r>
              <a:rPr lang="ru-RU" sz="1200" b="0" i="0" u="none" strike="noStrike" kern="1200" dirty="0" err="1" smtClean="0">
                <a:solidFill>
                  <a:schemeClr val="tx1"/>
                </a:solidFill>
                <a:effectLst/>
                <a:latin typeface="+mn-lt"/>
                <a:ea typeface="+mn-ea"/>
                <a:cs typeface="+mn-cs"/>
              </a:rPr>
              <a:t>ordered</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index</a:t>
            </a:r>
            <a:r>
              <a:rPr lang="ru-RU" sz="1200" b="0" i="0" u="none" strike="noStrike" kern="1200" dirty="0" smtClean="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[на подумать, запрос должен быть оптимален, и зная природу данных, можно на этом сыграть] На самом деле нам достаточно текущего индекса. Ищем по нему, что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больше указанного значения, а </a:t>
            </a:r>
            <a:r>
              <a:rPr lang="ru-RU" sz="1200" b="0" i="0" u="none" strike="noStrike" kern="1200" dirty="0" err="1" smtClean="0">
                <a:solidFill>
                  <a:schemeClr val="tx1"/>
                </a:solidFill>
                <a:effectLst/>
                <a:latin typeface="+mn-lt"/>
                <a:ea typeface="+mn-ea"/>
                <a:cs typeface="+mn-cs"/>
              </a:rPr>
              <a:t>To</a:t>
            </a:r>
            <a:r>
              <a:rPr lang="ru-RU" sz="1200" b="0" i="0" u="none" strike="noStrike" kern="1200" dirty="0" smtClean="0">
                <a:solidFill>
                  <a:schemeClr val="tx1"/>
                </a:solidFill>
                <a:effectLst/>
                <a:latin typeface="+mn-lt"/>
                <a:ea typeface="+mn-ea"/>
                <a:cs typeface="+mn-cs"/>
              </a:rPr>
              <a:t> просто фильтруем на оставшемся небольшом множестве документов (ведь </a:t>
            </a:r>
            <a:r>
              <a:rPr lang="ru-RU" sz="1200" b="0" i="0" u="none" strike="noStrike" kern="1200" dirty="0" err="1" smtClean="0">
                <a:solidFill>
                  <a:schemeClr val="tx1"/>
                </a:solidFill>
                <a:effectLst/>
                <a:latin typeface="+mn-lt"/>
                <a:ea typeface="+mn-ea"/>
                <a:cs typeface="+mn-cs"/>
              </a:rPr>
              <a:t>From</a:t>
            </a:r>
            <a:r>
              <a:rPr lang="ru-RU" sz="1200" b="0" i="0" u="none" strike="noStrike" kern="1200" dirty="0" smtClean="0">
                <a:solidFill>
                  <a:schemeClr val="tx1"/>
                </a:solidFill>
                <a:effectLst/>
                <a:latin typeface="+mn-lt"/>
                <a:ea typeface="+mn-ea"/>
                <a:cs typeface="+mn-cs"/>
              </a:rPr>
              <a:t> всегда близок к “правой границе всех документом по временной шкале”)</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[что-то не страшно сделать и на клиенте, руками объединив\</a:t>
            </a:r>
            <a:r>
              <a:rPr lang="ru-RU" sz="1200" b="0" i="0" u="none" strike="noStrike" kern="1200" dirty="0" err="1" smtClean="0">
                <a:solidFill>
                  <a:schemeClr val="tx1"/>
                </a:solidFill>
                <a:effectLst/>
                <a:latin typeface="+mn-lt"/>
                <a:ea typeface="+mn-ea"/>
                <a:cs typeface="+mn-cs"/>
              </a:rPr>
              <a:t>вычев</a:t>
            </a:r>
            <a:r>
              <a:rPr lang="ru-RU" sz="1200" b="0" i="0" u="none" strike="noStrike" kern="1200" dirty="0" smtClean="0">
                <a:solidFill>
                  <a:schemeClr val="tx1"/>
                </a:solidFill>
                <a:effectLst/>
                <a:latin typeface="+mn-lt"/>
                <a:ea typeface="+mn-ea"/>
                <a:cs typeface="+mn-cs"/>
              </a:rPr>
              <a:t> два запроса] Только потом надо достать все комнаты и вычесть из них те, которые уже забронированы.</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smtClean="0">
                <a:solidFill>
                  <a:schemeClr val="tx1"/>
                </a:solidFill>
                <a:effectLst/>
                <a:latin typeface="+mn-lt"/>
                <a:ea typeface="+mn-ea"/>
                <a:cs typeface="+mn-cs"/>
              </a:rPr>
              <a:t>5 минут все решают.</a:t>
            </a:r>
          </a:p>
          <a:p>
            <a:pPr rtl="0" fontAlgn="base"/>
            <a:endParaRPr lang="ru-RU" sz="1200" b="0" i="0" u="none" strike="noStrike" kern="1200" dirty="0" smtClean="0">
              <a:solidFill>
                <a:schemeClr val="tx1"/>
              </a:solidFill>
              <a:effectLst/>
              <a:latin typeface="+mn-lt"/>
              <a:ea typeface="+mn-ea"/>
              <a:cs typeface="+mn-cs"/>
            </a:endParaRPr>
          </a:p>
          <a:p>
            <a:pPr rtl="0" fontAlgn="base"/>
            <a:r>
              <a:rPr lang="ru-RU" sz="1200" b="0" i="0" u="none" strike="noStrike" kern="1200" dirty="0" smtClean="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Теперь можно рассмотреть, как меняется жизнь, если вместо </a:t>
            </a:r>
            <a:r>
              <a:rPr lang="ru-RU" sz="1200" b="0" i="0" u="none" strike="noStrike" kern="1200" dirty="0" err="1" smtClean="0">
                <a:solidFill>
                  <a:schemeClr val="tx1"/>
                </a:solidFill>
                <a:effectLst/>
                <a:latin typeface="+mn-lt"/>
                <a:ea typeface="+mn-ea"/>
                <a:cs typeface="+mn-cs"/>
              </a:rPr>
              <a:t>документоориентированной</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у нас появляется реляционная база.</a:t>
            </a:r>
            <a:endParaRPr lang="ru-RU" b="0" dirty="0" smtClean="0">
              <a:effectLst/>
            </a:endParaRPr>
          </a:p>
          <a:p>
            <a:pPr rtl="0"/>
            <a:r>
              <a:rPr lang="ru-RU" sz="1200" b="0" i="0" u="none" strike="noStrike" kern="1200" dirty="0" smtClean="0">
                <a:solidFill>
                  <a:schemeClr val="tx1"/>
                </a:solidFill>
                <a:effectLst/>
                <a:latin typeface="+mn-lt"/>
                <a:ea typeface="+mn-ea"/>
                <a:cs typeface="+mn-cs"/>
              </a:rPr>
              <a:t>В первую очередь, нужно фиксировать её состав полей. Если вдруг к </a:t>
            </a:r>
            <a:r>
              <a:rPr lang="ru-RU" sz="1200" b="0" i="0" u="none" strike="noStrike" kern="1200" dirty="0" err="1" smtClean="0">
                <a:solidFill>
                  <a:schemeClr val="tx1"/>
                </a:solidFill>
                <a:effectLst/>
                <a:latin typeface="+mn-lt"/>
                <a:ea typeface="+mn-ea"/>
                <a:cs typeface="+mn-cs"/>
              </a:rPr>
              <a:t>Room</a:t>
            </a:r>
            <a:r>
              <a:rPr lang="ru-RU" sz="1200" b="0" i="0" u="none" strike="noStrike" kern="1200" dirty="0" smtClean="0">
                <a:solidFill>
                  <a:schemeClr val="tx1"/>
                </a:solidFill>
                <a:effectLst/>
                <a:latin typeface="+mn-lt"/>
                <a:ea typeface="+mn-ea"/>
                <a:cs typeface="+mn-cs"/>
              </a:rPr>
              <a:t> я захочу добавить поле “оценки клиентов”, то в документ. базе мне можно просто начать добавлять её в новых записях, а старые не трогать и при чтении воспринимать отсутствие поля как отсутствие оценки. Все разруливается на этапе </a:t>
            </a:r>
            <a:r>
              <a:rPr lang="ru-RU" sz="1200" b="0" i="0" u="none" strike="noStrike" kern="1200" dirty="0" err="1" smtClean="0">
                <a:solidFill>
                  <a:schemeClr val="tx1"/>
                </a:solidFill>
                <a:effectLst/>
                <a:latin typeface="+mn-lt"/>
                <a:ea typeface="+mn-ea"/>
                <a:cs typeface="+mn-cs"/>
              </a:rPr>
              <a:t>десериализации</a:t>
            </a:r>
            <a:r>
              <a:rPr lang="ru-RU" sz="1200" b="0" i="0" u="none" strike="noStrike" kern="1200" dirty="0" smtClean="0">
                <a:solidFill>
                  <a:schemeClr val="tx1"/>
                </a:solidFill>
                <a:effectLst/>
                <a:latin typeface="+mn-lt"/>
                <a:ea typeface="+mn-ea"/>
                <a:cs typeface="+mn-cs"/>
              </a:rPr>
              <a:t>. В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так не получится, придется явно менять схему хранения.</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195674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В SQL принято </a:t>
            </a:r>
            <a:r>
              <a:rPr lang="ru-RU" sz="1200" b="1" i="0" u="none" strike="noStrike" kern="1200" dirty="0" smtClean="0">
                <a:solidFill>
                  <a:schemeClr val="tx1"/>
                </a:solidFill>
                <a:effectLst/>
                <a:latin typeface="+mn-lt"/>
                <a:ea typeface="+mn-ea"/>
                <a:cs typeface="+mn-cs"/>
              </a:rPr>
              <a:t>нормализировать все таблицы</a:t>
            </a:r>
            <a:r>
              <a:rPr lang="ru-RU" sz="1200" b="0" i="0" u="none" strike="noStrike" kern="1200" dirty="0" smtClean="0">
                <a:solidFill>
                  <a:schemeClr val="tx1"/>
                </a:solidFill>
                <a:effectLst/>
                <a:latin typeface="+mn-lt"/>
                <a:ea typeface="+mn-ea"/>
                <a:cs typeface="+mn-cs"/>
              </a:rPr>
              <a:t>. Делать их максимально простыми, изолированными, с небольшим числом связей с другими таблицами. Причем все эти связи нужно описывать явно. Например, уже не получится явно хранить массив не то чтобы </a:t>
            </a:r>
            <a:r>
              <a:rPr lang="ru-RU" sz="1200" b="0" i="0" u="none" strike="noStrike" kern="1200" dirty="0" err="1" smtClean="0">
                <a:solidFill>
                  <a:schemeClr val="tx1"/>
                </a:solidFill>
                <a:effectLst/>
                <a:latin typeface="+mn-lt"/>
                <a:ea typeface="+mn-ea"/>
                <a:cs typeface="+mn-cs"/>
              </a:rPr>
              <a:t>Rooms’ов</a:t>
            </a:r>
            <a:r>
              <a:rPr lang="ru-RU" sz="1200" b="0" i="0" u="none" strike="noStrike" kern="1200" dirty="0" smtClean="0">
                <a:solidFill>
                  <a:schemeClr val="tx1"/>
                </a:solidFill>
                <a:effectLst/>
                <a:latin typeface="+mn-lt"/>
                <a:ea typeface="+mn-ea"/>
                <a:cs typeface="+mn-cs"/>
              </a:rPr>
              <a:t> в одном документе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но и массив </a:t>
            </a:r>
            <a:r>
              <a:rPr lang="ru-RU" sz="1200" b="0" i="0" u="none" strike="noStrike" kern="1200" dirty="0" err="1" smtClean="0">
                <a:solidFill>
                  <a:schemeClr val="tx1"/>
                </a:solidFill>
                <a:effectLst/>
                <a:latin typeface="+mn-lt"/>
                <a:ea typeface="+mn-ea"/>
                <a:cs typeface="+mn-cs"/>
              </a:rPr>
              <a:t>RoomIDs</a:t>
            </a:r>
            <a:r>
              <a:rPr lang="ru-RU" sz="1200" b="0" i="0" u="none" strike="noStrike" kern="1200" dirty="0" smtClean="0">
                <a:solidFill>
                  <a:schemeClr val="tx1"/>
                </a:solidFill>
                <a:effectLst/>
                <a:latin typeface="+mn-lt"/>
                <a:ea typeface="+mn-ea"/>
                <a:cs typeface="+mn-cs"/>
              </a:rPr>
              <a:t>. Но вместо этого достаточно хранить </a:t>
            </a:r>
            <a:r>
              <a:rPr lang="ru-RU" sz="1200" b="0" i="0" u="none" strike="noStrike" kern="1200" dirty="0" err="1" smtClean="0">
                <a:solidFill>
                  <a:schemeClr val="tx1"/>
                </a:solidFill>
                <a:effectLst/>
                <a:latin typeface="+mn-lt"/>
                <a:ea typeface="+mn-ea"/>
                <a:cs typeface="+mn-cs"/>
              </a:rPr>
              <a:t>HotelId</a:t>
            </a:r>
            <a:r>
              <a:rPr lang="ru-RU" sz="1200" b="0" i="0" u="none" strike="noStrike" kern="1200" dirty="0" smtClean="0">
                <a:solidFill>
                  <a:schemeClr val="tx1"/>
                </a:solidFill>
                <a:effectLst/>
                <a:latin typeface="+mn-lt"/>
                <a:ea typeface="+mn-ea"/>
                <a:cs typeface="+mn-cs"/>
              </a:rPr>
              <a:t> в каждой </a:t>
            </a:r>
            <a:r>
              <a:rPr lang="ru-RU" sz="1200" b="0" i="0" u="none" strike="noStrike" kern="1200" dirty="0" err="1" smtClean="0">
                <a:solidFill>
                  <a:schemeClr val="tx1"/>
                </a:solidFill>
                <a:effectLst/>
                <a:latin typeface="+mn-lt"/>
                <a:ea typeface="+mn-ea"/>
                <a:cs typeface="+mn-cs"/>
              </a:rPr>
              <a:t>Room</a:t>
            </a:r>
            <a:r>
              <a:rPr lang="ru-RU" sz="1200" b="0" i="0" u="none" strike="noStrike" kern="1200" dirty="0" smtClean="0">
                <a:solidFill>
                  <a:schemeClr val="tx1"/>
                </a:solidFill>
                <a:effectLst/>
                <a:latin typeface="+mn-lt"/>
                <a:ea typeface="+mn-ea"/>
                <a:cs typeface="+mn-cs"/>
              </a:rPr>
              <a:t> и явно указать, что это поле </a:t>
            </a:r>
            <a:r>
              <a:rPr lang="ru-RU" sz="1200" b="0" i="0" u="none" strike="noStrike" kern="1200" dirty="0" err="1" smtClean="0">
                <a:solidFill>
                  <a:schemeClr val="tx1"/>
                </a:solidFill>
                <a:effectLst/>
                <a:latin typeface="+mn-lt"/>
                <a:ea typeface="+mn-ea"/>
                <a:cs typeface="+mn-cs"/>
              </a:rPr>
              <a:t>HotelId</a:t>
            </a:r>
            <a:r>
              <a:rPr lang="ru-RU" sz="1200" b="0" i="0" u="none" strike="noStrike" kern="1200" dirty="0" smtClean="0">
                <a:solidFill>
                  <a:schemeClr val="tx1"/>
                </a:solidFill>
                <a:effectLst/>
                <a:latin typeface="+mn-lt"/>
                <a:ea typeface="+mn-ea"/>
                <a:cs typeface="+mn-cs"/>
              </a:rPr>
              <a:t> связано с </a:t>
            </a:r>
            <a:r>
              <a:rPr lang="ru-RU" sz="1200" b="0" i="0" u="none" strike="noStrike" kern="1200" dirty="0" err="1" smtClean="0">
                <a:solidFill>
                  <a:schemeClr val="tx1"/>
                </a:solidFill>
                <a:effectLst/>
                <a:latin typeface="+mn-lt"/>
                <a:ea typeface="+mn-ea"/>
                <a:cs typeface="+mn-cs"/>
              </a:rPr>
              <a:t>Id</a:t>
            </a:r>
            <a:r>
              <a:rPr lang="ru-RU" sz="1200" b="0" i="0" u="none" strike="noStrike" kern="1200" dirty="0" smtClean="0">
                <a:solidFill>
                  <a:schemeClr val="tx1"/>
                </a:solidFill>
                <a:effectLst/>
                <a:latin typeface="+mn-lt"/>
                <a:ea typeface="+mn-ea"/>
                <a:cs typeface="+mn-cs"/>
              </a:rPr>
              <a:t> в коллекции </a:t>
            </a:r>
            <a:r>
              <a:rPr lang="ru-RU" sz="1200" b="0" i="0" u="none" strike="noStrike" kern="1200" dirty="0" err="1" smtClean="0">
                <a:solidFill>
                  <a:schemeClr val="tx1"/>
                </a:solidFill>
                <a:effectLst/>
                <a:latin typeface="+mn-lt"/>
                <a:ea typeface="+mn-ea"/>
                <a:cs typeface="+mn-cs"/>
              </a:rPr>
              <a:t>Hotel</a:t>
            </a:r>
            <a:r>
              <a:rPr lang="ru-RU" sz="1200" b="0" i="0" u="none" strike="noStrike" kern="1200" dirty="0" smtClean="0">
                <a:solidFill>
                  <a:schemeClr val="tx1"/>
                </a:solidFill>
                <a:effectLst/>
                <a:latin typeface="+mn-lt"/>
                <a:ea typeface="+mn-ea"/>
                <a:cs typeface="+mn-cs"/>
              </a:rPr>
              <a:t>. И тогда SQL будет сам внутри себя явно производить эту связь при поисках.</a:t>
            </a:r>
          </a:p>
          <a:p>
            <a:pPr rtl="0"/>
            <a:endParaRPr lang="ru-RU" sz="1200" b="0" i="0" u="none" strike="noStrike" kern="1200" dirty="0" smtClean="0">
              <a:solidFill>
                <a:schemeClr val="tx1"/>
              </a:solidFill>
              <a:effectLst/>
              <a:latin typeface="+mn-lt"/>
              <a:ea typeface="+mn-ea"/>
              <a:cs typeface="+mn-cs"/>
            </a:endParaRPr>
          </a:p>
          <a:p>
            <a:pPr rtl="0"/>
            <a:r>
              <a:rPr lang="ru-RU" sz="1200" b="0" i="0" u="none" strike="noStrike" kern="1200" dirty="0" smtClean="0">
                <a:solidFill>
                  <a:schemeClr val="tx1"/>
                </a:solidFill>
                <a:effectLst/>
                <a:latin typeface="+mn-lt"/>
                <a:ea typeface="+mn-ea"/>
                <a:cs typeface="+mn-cs"/>
              </a:rPr>
              <a:t>На самом деле</a:t>
            </a:r>
            <a:r>
              <a:rPr lang="ru-RU" sz="1200" b="0" i="0" u="none" strike="noStrike" kern="1200" baseline="0" dirty="0" smtClean="0">
                <a:solidFill>
                  <a:schemeClr val="tx1"/>
                </a:solidFill>
                <a:effectLst/>
                <a:latin typeface="+mn-lt"/>
                <a:ea typeface="+mn-ea"/>
                <a:cs typeface="+mn-cs"/>
              </a:rPr>
              <a:t> в литературе существует 6 нормальных форм (плюс третья усиленная) – свойств отношения в реляционной модели данных. И для успешной эксплуатации </a:t>
            </a:r>
            <a:r>
              <a:rPr lang="en-US" sz="1200" b="0" i="0" u="none" strike="noStrike" kern="1200" baseline="0" dirty="0" smtClean="0">
                <a:solidFill>
                  <a:schemeClr val="tx1"/>
                </a:solidFill>
                <a:effectLst/>
                <a:latin typeface="+mn-lt"/>
                <a:ea typeface="+mn-ea"/>
                <a:cs typeface="+mn-cs"/>
              </a:rPr>
              <a:t>SQL </a:t>
            </a:r>
            <a:r>
              <a:rPr lang="ru-RU" sz="1200" b="0" i="0" u="none" strike="noStrike" kern="1200" baseline="0" dirty="0" smtClean="0">
                <a:solidFill>
                  <a:schemeClr val="tx1"/>
                </a:solidFill>
                <a:effectLst/>
                <a:latin typeface="+mn-lt"/>
                <a:ea typeface="+mn-ea"/>
                <a:cs typeface="+mn-cs"/>
              </a:rPr>
              <a:t>вовсе не обязательно следовать этим правилам на 100%.</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4399418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smtClean="0">
                <a:solidFill>
                  <a:schemeClr val="tx1"/>
                </a:solidFill>
                <a:effectLst/>
                <a:latin typeface="+mn-lt"/>
                <a:ea typeface="+mn-ea"/>
                <a:cs typeface="+mn-cs"/>
              </a:rPr>
              <a:t>uniq</a:t>
            </a:r>
            <a:r>
              <a:rPr lang="ru-RU" sz="1200" b="0" i="0" u="none" strike="noStrike" kern="1200" dirty="0" smtClean="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smtClean="0">
                <a:solidFill>
                  <a:schemeClr val="tx1"/>
                </a:solidFill>
                <a:effectLst/>
                <a:latin typeface="+mn-lt"/>
                <a:ea typeface="+mn-ea"/>
                <a:cs typeface="+mn-cs"/>
              </a:rPr>
              <a:t>Монго</a:t>
            </a:r>
            <a:r>
              <a:rPr lang="ru-RU" sz="1200" b="0" i="0" u="none" strike="noStrike" kern="1200" dirty="0" smtClean="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smtClean="0">
                <a:solidFill>
                  <a:schemeClr val="tx1"/>
                </a:solidFill>
                <a:effectLst/>
                <a:latin typeface="+mn-lt"/>
                <a:ea typeface="+mn-ea"/>
                <a:cs typeface="+mn-cs"/>
              </a:rPr>
              <a:t>шарда</a:t>
            </a:r>
            <a:r>
              <a:rPr lang="ru-RU" sz="1200" b="0" i="0" u="none" strike="noStrike" kern="1200" dirty="0" smtClean="0">
                <a:solidFill>
                  <a:schemeClr val="tx1"/>
                </a:solidFill>
                <a:effectLst/>
                <a:latin typeface="+mn-lt"/>
                <a:ea typeface="+mn-ea"/>
                <a:cs typeface="+mn-cs"/>
              </a:rPr>
              <a:t>), но на самом деле далеко не все </a:t>
            </a:r>
            <a:r>
              <a:rPr lang="ru-RU" sz="1200" b="0" i="0" u="none" strike="noStrike" kern="1200" dirty="0" err="1" smtClean="0">
                <a:solidFill>
                  <a:schemeClr val="tx1"/>
                </a:solidFill>
                <a:effectLst/>
                <a:latin typeface="+mn-lt"/>
                <a:ea typeface="+mn-ea"/>
                <a:cs typeface="+mn-cs"/>
              </a:rPr>
              <a:t>NoSQL</a:t>
            </a:r>
            <a:r>
              <a:rPr lang="ru-RU" sz="1200" b="0" i="0" u="none" strike="noStrike" kern="1200" dirty="0" smtClean="0">
                <a:solidFill>
                  <a:schemeClr val="tx1"/>
                </a:solidFill>
                <a:effectLst/>
                <a:latin typeface="+mn-lt"/>
                <a:ea typeface="+mn-ea"/>
                <a:cs typeface="+mn-cs"/>
              </a:rPr>
              <a:t> </a:t>
            </a:r>
            <a:r>
              <a:rPr lang="ru-RU" sz="1200" b="0" i="0" u="none" strike="noStrike" kern="1200" dirty="0" err="1" smtClean="0">
                <a:solidFill>
                  <a:schemeClr val="tx1"/>
                </a:solidFill>
                <a:effectLst/>
                <a:latin typeface="+mn-lt"/>
                <a:ea typeface="+mn-ea"/>
                <a:cs typeface="+mn-cs"/>
              </a:rPr>
              <a:t>хранилки</a:t>
            </a:r>
            <a:r>
              <a:rPr lang="ru-RU" sz="1200" b="0" i="0" u="none" strike="noStrike" kern="1200" dirty="0" smtClean="0">
                <a:solidFill>
                  <a:schemeClr val="tx1"/>
                </a:solidFill>
                <a:effectLst/>
                <a:latin typeface="+mn-lt"/>
                <a:ea typeface="+mn-ea"/>
                <a:cs typeface="+mn-cs"/>
              </a:rPr>
              <a:t> так умеют.</a:t>
            </a:r>
            <a:endParaRPr lang="ru-RU" b="0" dirty="0" smtClean="0">
              <a:effectLst/>
            </a:endParaRPr>
          </a:p>
          <a:p>
            <a:pPr rtl="0"/>
            <a:r>
              <a:rPr lang="ru-RU" dirty="0" smtClean="0"/>
              <a:t/>
            </a:r>
            <a:br>
              <a:rPr lang="ru-RU" dirty="0" smtClean="0"/>
            </a:br>
            <a:r>
              <a:rPr lang="ru-RU" sz="1200" b="0" i="0" u="none" strike="noStrike" kern="1200" dirty="0" smtClean="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smtClean="0">
                <a:solidFill>
                  <a:schemeClr val="tx1"/>
                </a:solidFill>
                <a:effectLst/>
                <a:latin typeface="+mn-lt"/>
                <a:ea typeface="+mn-ea"/>
                <a:cs typeface="+mn-cs"/>
              </a:rPr>
              <a:t>like</a:t>
            </a:r>
            <a:r>
              <a:rPr lang="ru-RU" sz="1200" b="0" i="0" u="none" strike="noStrike" kern="1200" dirty="0" smtClean="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smtClean="0">
                <a:solidFill>
                  <a:schemeClr val="tx1"/>
                </a:solidFill>
                <a:effectLst/>
                <a:latin typeface="+mn-lt"/>
                <a:ea typeface="+mn-ea"/>
                <a:cs typeface="+mn-cs"/>
              </a:rPr>
              <a:t>JOIN’ят</a:t>
            </a:r>
            <a:r>
              <a:rPr lang="ru-RU" sz="1200" b="0" i="0" u="none" strike="noStrike" kern="1200" dirty="0" smtClean="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 Отлично работают транзакции. (Распределенные транзакции</a:t>
            </a:r>
            <a:r>
              <a:rPr lang="ru-RU" sz="1200" b="0" i="0" u="none" strike="noStrike" kern="1200" baseline="0" dirty="0" smtClean="0">
                <a:solidFill>
                  <a:schemeClr val="tx1"/>
                </a:solidFill>
                <a:effectLst/>
                <a:latin typeface="+mn-lt"/>
                <a:ea typeface="+mn-ea"/>
                <a:cs typeface="+mn-cs"/>
              </a:rPr>
              <a:t> крайне сложны и не встречаются в качественных и эффективных реализациях)</a:t>
            </a:r>
            <a:endParaRPr lang="ru-RU" b="0" dirty="0" smtClean="0">
              <a:effectLst/>
            </a:endParaRPr>
          </a:p>
          <a:p>
            <a:r>
              <a:rPr lang="ru-RU" dirty="0" smtClean="0"/>
              <a:t/>
            </a:r>
            <a:br>
              <a:rPr lang="ru-RU" dirty="0" smtClean="0"/>
            </a:br>
            <a:r>
              <a:rPr lang="ru-RU" sz="1200" b="0" i="0" u="none" strike="noStrike" kern="1200" dirty="0" smtClean="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smtClean="0">
                <a:solidFill>
                  <a:schemeClr val="tx1"/>
                </a:solidFill>
                <a:effectLst/>
                <a:latin typeface="+mn-lt"/>
                <a:ea typeface="+mn-ea"/>
                <a:cs typeface="+mn-cs"/>
              </a:rPr>
              <a:t>хранилка</a:t>
            </a:r>
            <a:r>
              <a:rPr lang="ru-RU" sz="1200" b="0" i="0" u="none" strike="noStrike" kern="1200" dirty="0" smtClean="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smtClean="0">
                <a:solidFill>
                  <a:schemeClr val="tx1"/>
                </a:solidFill>
                <a:effectLst/>
                <a:latin typeface="+mn-lt"/>
                <a:ea typeface="+mn-ea"/>
                <a:cs typeface="+mn-cs"/>
              </a:rPr>
              <a:t>google</a:t>
            </a:r>
            <a:r>
              <a:rPr lang="ru-RU" sz="1200" b="0" i="0" u="none" strike="noStrike" kern="1200" dirty="0" smtClean="0">
                <a:solidFill>
                  <a:schemeClr val="tx1"/>
                </a:solidFill>
                <a:effectLst/>
                <a:latin typeface="+mn-lt"/>
                <a:ea typeface="+mn-ea"/>
                <a:cs typeface="+mn-cs"/>
              </a:rPr>
              <a:t>, SQL вам явно не подойдет. Реляционная алгебра</a:t>
            </a:r>
            <a:r>
              <a:rPr lang="ru-RU" sz="1200" b="0" i="0" u="none" strike="noStrike" kern="1200" baseline="0" dirty="0" smtClean="0">
                <a:solidFill>
                  <a:schemeClr val="tx1"/>
                </a:solidFill>
                <a:effectLst/>
                <a:latin typeface="+mn-lt"/>
                <a:ea typeface="+mn-ea"/>
                <a:cs typeface="+mn-cs"/>
              </a:rPr>
              <a:t> не применима так просто к распределенным системам. </a:t>
            </a:r>
            <a:r>
              <a:rPr lang="ru-RU" sz="1200" b="0" i="0" kern="1200" dirty="0" smtClean="0">
                <a:solidFill>
                  <a:schemeClr val="tx1"/>
                </a:solidFill>
                <a:effectLst/>
                <a:latin typeface="+mn-lt"/>
                <a:ea typeface="+mn-ea"/>
                <a:cs typeface="+mn-cs"/>
              </a:rPr>
              <a:t>По слухам, </a:t>
            </a:r>
            <a:r>
              <a:rPr lang="ru-RU" sz="1200" b="0" i="0" kern="1200" dirty="0" err="1" smtClean="0">
                <a:solidFill>
                  <a:schemeClr val="tx1"/>
                </a:solidFill>
                <a:effectLst/>
                <a:latin typeface="+mn-lt"/>
                <a:ea typeface="+mn-ea"/>
                <a:cs typeface="+mn-cs"/>
              </a:rPr>
              <a:t>CockroachDB</a:t>
            </a:r>
            <a:r>
              <a:rPr lang="ru-RU" sz="1200" b="0" i="0" kern="1200" dirty="0" smtClean="0">
                <a:solidFill>
                  <a:schemeClr val="tx1"/>
                </a:solidFill>
                <a:effectLst/>
                <a:latin typeface="+mn-lt"/>
                <a:ea typeface="+mn-ea"/>
                <a:cs typeface="+mn-cs"/>
              </a:rPr>
              <a:t> как раз опровергает (пытается опровергнуть) это утверждение.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1402225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Все они разные и заточены под свои цели. И различие можно проводить по совершенно разным измерениям.</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37973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Поскольку в БД могут храниться как единицы ГБ (</a:t>
            </a:r>
            <a:r>
              <a:rPr lang="ru-RU" dirty="0" err="1" smtClean="0"/>
              <a:t>сайтик</a:t>
            </a:r>
            <a:r>
              <a:rPr lang="ru-RU" dirty="0" smtClean="0"/>
              <a:t>-магазин), так и </a:t>
            </a:r>
            <a:r>
              <a:rPr lang="ru-RU" dirty="0" err="1" smtClean="0"/>
              <a:t>эксабайты</a:t>
            </a:r>
            <a:r>
              <a:rPr lang="ru-RU" dirty="0" smtClean="0"/>
              <a:t> данных (</a:t>
            </a:r>
            <a:r>
              <a:rPr lang="ru-RU" dirty="0" err="1" smtClean="0"/>
              <a:t>google</a:t>
            </a:r>
            <a:r>
              <a:rPr lang="ru-RU" dirty="0" smtClean="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Распределенная = </a:t>
            </a:r>
            <a:r>
              <a:rPr lang="en-US" sz="1200" b="0" i="1" kern="1200" dirty="0" smtClean="0">
                <a:solidFill>
                  <a:schemeClr val="tx1"/>
                </a:solidFill>
                <a:effectLst/>
                <a:latin typeface="+mn-lt"/>
                <a:ea typeface="+mn-ea"/>
                <a:cs typeface="+mn-cs"/>
              </a:rPr>
              <a:t>distributed database, DDB</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К 2014 году по косвенным оценкам компания</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Google</a:t>
            </a:r>
            <a:r>
              <a:rPr lang="ru-RU" sz="1200" b="0" i="0" kern="1200" dirty="0" smtClean="0">
                <a:solidFill>
                  <a:schemeClr val="tx1"/>
                </a:solidFill>
                <a:effectLst/>
                <a:latin typeface="+mn-lt"/>
                <a:ea typeface="+mn-ea"/>
                <a:cs typeface="+mn-cs"/>
              </a:rPr>
              <a:t> хранила на своих серверах до 10—15 </a:t>
            </a:r>
            <a:r>
              <a:rPr lang="ru-RU" sz="1200" b="0" i="0" kern="1200" dirty="0" err="1" smtClean="0">
                <a:solidFill>
                  <a:schemeClr val="tx1"/>
                </a:solidFill>
                <a:effectLst/>
                <a:latin typeface="+mn-lt"/>
                <a:ea typeface="+mn-ea"/>
                <a:cs typeface="+mn-cs"/>
              </a:rPr>
              <a:t>эксабайт</a:t>
            </a:r>
            <a:r>
              <a:rPr lang="ru-RU" sz="1200" b="0" i="0" kern="1200" dirty="0" smtClean="0">
                <a:solidFill>
                  <a:schemeClr val="tx1"/>
                </a:solidFill>
                <a:effectLst/>
                <a:latin typeface="+mn-lt"/>
                <a:ea typeface="+mn-ea"/>
                <a:cs typeface="+mn-cs"/>
              </a:rPr>
              <a:t> данных в совокупности)</a:t>
            </a: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Распределенные также</a:t>
            </a:r>
            <a:r>
              <a:rPr lang="ru-RU" sz="1200" b="0" i="0" kern="1200" baseline="0" dirty="0" smtClean="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smtClean="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smtClean="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если БД хранит данные на жестком диске, то</a:t>
            </a:r>
            <a:r>
              <a:rPr lang="ru-RU" baseline="0" dirty="0" smtClean="0"/>
              <a:t> в памяти хранится только </a:t>
            </a:r>
            <a:r>
              <a:rPr lang="ru-RU" baseline="0" dirty="0" err="1" smtClean="0"/>
              <a:t>кеш</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Помимо стандартных</a:t>
            </a:r>
            <a:r>
              <a:rPr lang="ru-RU" baseline="0" dirty="0" smtClean="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smtClean="0"/>
              <a:t>врядли</a:t>
            </a:r>
            <a:r>
              <a:rPr lang="ru-RU" baseline="0" dirty="0" smtClean="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Одним из наиболее </a:t>
            </a:r>
            <a:r>
              <a:rPr lang="ru-RU" baseline="0" dirty="0" smtClean="0"/>
              <a:t>популярных и исторически сложившихся разделений можно считать разделение баз данных на реляционные и </a:t>
            </a:r>
            <a:r>
              <a:rPr lang="en-US" baseline="0" dirty="0" smtClean="0"/>
              <a:t>NoSQL</a:t>
            </a:r>
            <a:endParaRPr lang="en-US" dirty="0" smtClean="0"/>
          </a:p>
          <a:p>
            <a:r>
              <a:rPr lang="en-US" baseline="0" dirty="0" smtClean="0"/>
              <a:t>SQL – </a:t>
            </a:r>
            <a:r>
              <a:rPr lang="ru-RU" baseline="0" dirty="0" smtClean="0"/>
              <a:t>на самом деле это </a:t>
            </a:r>
            <a:r>
              <a:rPr lang="en-US" baseline="0" dirty="0" smtClean="0"/>
              <a:t>structured query language</a:t>
            </a:r>
            <a:r>
              <a:rPr lang="ru-RU" baseline="0" dirty="0" smtClean="0"/>
              <a:t>. Это не база данных, а язык запроса к базам данных.</a:t>
            </a:r>
            <a:endParaRPr lang="en-US" baseline="0" dirty="0" smtClean="0"/>
          </a:p>
          <a:p>
            <a:r>
              <a:rPr lang="ru-RU" baseline="0" dirty="0" smtClean="0"/>
              <a:t>Иногда </a:t>
            </a:r>
            <a:r>
              <a:rPr lang="en-US" baseline="0" dirty="0" smtClean="0"/>
              <a:t>SQL </a:t>
            </a:r>
            <a:r>
              <a:rPr lang="ru-RU" baseline="0" dirty="0" smtClean="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smtClean="0"/>
              <a:t>SQL </a:t>
            </a:r>
            <a:r>
              <a:rPr lang="ru-RU" baseline="0" dirty="0" smtClean="0"/>
              <a:t>был именно у реляционных баз данных). Сейчас </a:t>
            </a:r>
            <a:r>
              <a:rPr lang="en-US" baseline="0" dirty="0" smtClean="0"/>
              <a:t>SQL </a:t>
            </a:r>
            <a:r>
              <a:rPr lang="ru-RU" baseline="0" dirty="0" smtClean="0"/>
              <a:t>как язык запросов прикручивают ко всему, где только не лень.</a:t>
            </a:r>
          </a:p>
          <a:p>
            <a:endParaRPr lang="ru-RU" baseline="0" dirty="0" smtClean="0"/>
          </a:p>
          <a:p>
            <a:r>
              <a:rPr lang="ru-RU" baseline="0" dirty="0" smtClean="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smtClean="0"/>
              <a:t/>
            </a:r>
            <a:br>
              <a:rPr lang="ru-RU" baseline="0" dirty="0" smtClean="0"/>
            </a:br>
            <a:r>
              <a:rPr lang="ru-RU" baseline="0" dirty="0" smtClean="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smtClean="0"/>
              <a:t>Where</a:t>
            </a:r>
            <a:r>
              <a:rPr lang="ru-RU" baseline="0" dirty="0" smtClean="0"/>
              <a:t>, </a:t>
            </a:r>
            <a:r>
              <a:rPr lang="ru-RU" baseline="0" dirty="0" err="1" smtClean="0"/>
              <a:t>Select</a:t>
            </a:r>
            <a:r>
              <a:rPr lang="ru-RU" baseline="0" dirty="0" smtClean="0"/>
              <a:t>, </a:t>
            </a:r>
            <a:r>
              <a:rPr lang="ru-RU" baseline="0" dirty="0" err="1" smtClean="0"/>
              <a:t>GroupBy</a:t>
            </a:r>
            <a:r>
              <a:rPr lang="ru-RU" baseline="0" dirty="0" smtClean="0"/>
              <a:t>, </a:t>
            </a:r>
            <a:r>
              <a:rPr lang="ru-RU" baseline="0" dirty="0" err="1" smtClean="0"/>
              <a:t>Join</a:t>
            </a:r>
            <a:r>
              <a:rPr lang="en-US" baseline="0" dirty="0" smtClean="0"/>
              <a:t> —</a:t>
            </a:r>
            <a:r>
              <a:rPr lang="ru-RU" baseline="0" dirty="0" smtClean="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smtClean="0"/>
              <a:t>NoSQL</a:t>
            </a:r>
            <a:r>
              <a:rPr lang="ru-RU" baseline="0" dirty="0" smtClean="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smtClean="0"/>
              <a:t>шардирования</a:t>
            </a:r>
            <a:r>
              <a:rPr lang="ru-RU" baseline="0" dirty="0" smtClean="0"/>
              <a:t>.</a:t>
            </a:r>
          </a:p>
          <a:p>
            <a:endParaRPr lang="ru-RU" baseline="0" dirty="0" smtClean="0"/>
          </a:p>
          <a:p>
            <a:r>
              <a:rPr lang="en-US" baseline="0" dirty="0" smtClean="0"/>
              <a:t>NoSQL - </a:t>
            </a:r>
            <a:r>
              <a:rPr lang="ru-RU" baseline="0" dirty="0" err="1" smtClean="0"/>
              <a:t>NoSQL</a:t>
            </a:r>
            <a:r>
              <a:rPr lang="ru-RU" baseline="0" dirty="0" smtClean="0"/>
              <a:t> </a:t>
            </a:r>
            <a:r>
              <a:rPr lang="ru-RU" baseline="0" dirty="0" err="1" smtClean="0"/>
              <a:t>обзначает</a:t>
            </a:r>
            <a:r>
              <a:rPr lang="ru-RU" baseline="0" dirty="0" smtClean="0"/>
              <a:t> не «Не SQL», а «</a:t>
            </a:r>
            <a:r>
              <a:rPr lang="ru-RU" baseline="0" dirty="0" err="1" smtClean="0"/>
              <a:t>Not</a:t>
            </a:r>
            <a:r>
              <a:rPr lang="ru-RU" baseline="0" dirty="0" smtClean="0"/>
              <a:t> </a:t>
            </a:r>
            <a:r>
              <a:rPr lang="ru-RU" baseline="0" dirty="0" err="1" smtClean="0"/>
              <a:t>only</a:t>
            </a:r>
            <a:r>
              <a:rPr lang="ru-RU" baseline="0" dirty="0" smtClean="0"/>
              <a:t> SQL»</a:t>
            </a:r>
            <a:r>
              <a:rPr lang="en-US" baseline="0" dirty="0" smtClean="0"/>
              <a:t> </a:t>
            </a:r>
            <a:r>
              <a:rPr lang="ru-RU" baseline="0" dirty="0" smtClean="0"/>
              <a:t>или на русском: «Не </a:t>
            </a:r>
            <a:r>
              <a:rPr lang="en-US" baseline="0" dirty="0" smtClean="0"/>
              <a:t>SQL</a:t>
            </a:r>
            <a:r>
              <a:rPr lang="ru-RU" baseline="0" dirty="0" smtClean="0"/>
              <a:t>-ем единым»! Если следовать определению из Википедии, то: </a:t>
            </a:r>
            <a:r>
              <a:rPr lang="en-US" baseline="0" dirty="0" smtClean="0"/>
              <a:t>NoSQL - </a:t>
            </a:r>
            <a:r>
              <a:rPr lang="ru-RU" baseline="0" dirty="0" smtClean="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smtClean="0"/>
              <a:t>atomicity</a:t>
            </a:r>
            <a:r>
              <a:rPr lang="ru-RU" baseline="0" dirty="0" smtClean="0"/>
              <a:t>) и согласованности данных (англ. </a:t>
            </a:r>
            <a:r>
              <a:rPr lang="ru-RU" baseline="0" dirty="0" err="1" smtClean="0"/>
              <a:t>consistency</a:t>
            </a:r>
            <a:r>
              <a:rPr lang="ru-RU" baseline="0" dirty="0" smtClean="0"/>
              <a:t>). </a:t>
            </a:r>
          </a:p>
          <a:p>
            <a:endParaRPr lang="ru-RU" baseline="0" dirty="0" smtClean="0"/>
          </a:p>
          <a:p>
            <a:r>
              <a:rPr lang="ru-RU" baseline="0" dirty="0" smtClean="0"/>
              <a:t>На сегодняшний день и реляционные и </a:t>
            </a:r>
            <a:r>
              <a:rPr lang="en-US" baseline="0" dirty="0" smtClean="0"/>
              <a:t>NoSQL </a:t>
            </a:r>
            <a:r>
              <a:rPr lang="ru-RU" baseline="0" dirty="0" smtClean="0"/>
              <a:t>базы данных широко используются по всему миру. Мы в нашем курсе будем работать с одним конкретным типом </a:t>
            </a:r>
            <a:r>
              <a:rPr lang="en-US" baseline="0" dirty="0" smtClean="0"/>
              <a:t>NoSQL</a:t>
            </a:r>
            <a:r>
              <a:rPr lang="ru-RU" baseline="0" dirty="0" smtClean="0"/>
              <a:t> БД </a:t>
            </a:r>
            <a:r>
              <a:rPr lang="en-US" baseline="0" dirty="0" smtClean="0"/>
              <a:t>— </a:t>
            </a:r>
            <a:r>
              <a:rPr lang="ru-RU" baseline="0" dirty="0" smtClean="0"/>
              <a:t>документной СУБД</a:t>
            </a:r>
            <a:r>
              <a:rPr lang="en-US" baseline="0" dirty="0" smtClean="0"/>
              <a:t>. </a:t>
            </a:r>
            <a:r>
              <a:rPr lang="ru-RU" baseline="0" dirty="0" smtClean="0"/>
              <a:t>Этому есть несколько причин.</a:t>
            </a:r>
          </a:p>
          <a:p>
            <a:pPr marL="228600" indent="-228600">
              <a:buAutoNum type="arabicPeriod"/>
            </a:pPr>
            <a:r>
              <a:rPr lang="ru-RU" baseline="0" dirty="0" smtClean="0"/>
              <a:t>Они интуитивно понятны. Не нужно вникать в реляционную алгебру, чтобы хранить данные. Документные базы</a:t>
            </a:r>
            <a:r>
              <a:rPr lang="en-US" baseline="0" dirty="0" smtClean="0"/>
              <a:t> </a:t>
            </a:r>
            <a:r>
              <a:rPr lang="ru-RU" baseline="0" dirty="0" smtClean="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smtClean="0"/>
              <a:t>Реляционные БД (</a:t>
            </a:r>
            <a:r>
              <a:rPr lang="en-US" baseline="0" dirty="0" smtClean="0"/>
              <a:t>MySQL, </a:t>
            </a:r>
            <a:r>
              <a:rPr lang="ru-RU" baseline="0" dirty="0" smtClean="0"/>
              <a:t>например</a:t>
            </a:r>
            <a:r>
              <a:rPr lang="en-US" baseline="0" dirty="0" smtClean="0"/>
              <a:t>) </a:t>
            </a:r>
            <a:r>
              <a:rPr lang="ru-RU" baseline="0" dirty="0" smtClean="0"/>
              <a:t>обычно в каком-то виде рассматриваются на традиционных курсах по БД в университете.</a:t>
            </a:r>
          </a:p>
          <a:p>
            <a:endParaRPr lang="ru-RU"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mod="1">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mod="1">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mod="1">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mod="1">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mod="1">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courses/web-ga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github.com/kontur-courses/web-game/blob/master/Db.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Проектирование структуры </a:t>
            </a:r>
            <a:r>
              <a:rPr lang="ru-RU" dirty="0" smtClean="0"/>
              <a:t>Базы</a:t>
            </a:r>
            <a:r>
              <a:rPr lang="en-US" dirty="0" smtClean="0"/>
              <a:t> </a:t>
            </a:r>
            <a:r>
              <a:rPr lang="ru-RU" dirty="0" smtClean="0"/>
              <a:t>данных</a:t>
            </a:r>
            <a:endParaRPr lang="en-US" dirty="0"/>
          </a:p>
        </p:txBody>
      </p:sp>
      <p:sp>
        <p:nvSpPr>
          <p:cNvPr id="7" name="Подзаголовок 6"/>
          <p:cNvSpPr>
            <a:spLocks noGrp="1"/>
          </p:cNvSpPr>
          <p:nvPr>
            <p:ph type="subTitle" idx="1"/>
          </p:nvPr>
        </p:nvSpPr>
        <p:spPr/>
        <p:txBody>
          <a:bodyPr/>
          <a:lstStyle/>
          <a:p>
            <a:r>
              <a:rPr lang="en-US" dirty="0">
                <a:hlinkClick r:id="rId3"/>
              </a:rPr>
              <a:t>https://</a:t>
            </a:r>
            <a:r>
              <a:rPr lang="en-US" dirty="0" smtClean="0">
                <a:hlinkClick r:id="rId3"/>
              </a:rPr>
              <a:t>github.com/kontur-courses/web-game</a:t>
            </a:r>
            <a:r>
              <a:rPr lang="en-US" dirty="0" smtClean="0"/>
              <a:t> </a:t>
            </a:r>
            <a:endParaRPr lang="en-US" b="1" dirty="0" smtClean="0"/>
          </a:p>
          <a:p>
            <a:endParaRPr lang="en-US"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1. Данные </a:t>
            </a:r>
            <a:r>
              <a:rPr lang="ru-RU" dirty="0"/>
              <a:t>не должны </a:t>
            </a:r>
            <a:r>
              <a:rPr lang="ru-RU" dirty="0" smtClean="0"/>
              <a:t>теряться: </a:t>
            </a:r>
            <a:br>
              <a:rPr lang="ru-RU" dirty="0" smtClean="0"/>
            </a:br>
            <a:r>
              <a:rPr lang="ru-RU" dirty="0" smtClean="0"/>
              <a:t>репликация / рейд дисков</a:t>
            </a:r>
            <a:endParaRPr lang="ru-RU" dirty="0"/>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85021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2. Данные </a:t>
            </a:r>
            <a:r>
              <a:rPr lang="ru-RU" dirty="0"/>
              <a:t>должны быть согласованы:</a:t>
            </a:r>
          </a:p>
          <a:p>
            <a:pPr lvl="1" fontAlgn="base"/>
            <a:r>
              <a:rPr lang="ru-RU" dirty="0" smtClean="0"/>
              <a:t>нельзя </a:t>
            </a:r>
            <a:r>
              <a:rPr lang="ru-RU" dirty="0"/>
              <a:t>случайно записать половину </a:t>
            </a:r>
            <a:r>
              <a:rPr lang="ru-RU" dirty="0" smtClean="0"/>
              <a:t>записи</a:t>
            </a:r>
            <a:endParaRPr lang="ru-RU" dirty="0"/>
          </a:p>
          <a:p>
            <a:pPr lvl="1" fontAlgn="base"/>
            <a:r>
              <a:rPr lang="ru-RU" dirty="0"/>
              <a:t>получить ОК, но </a:t>
            </a:r>
            <a:r>
              <a:rPr lang="ru-RU" dirty="0" smtClean="0"/>
              <a:t>не сохранить данные</a:t>
            </a:r>
            <a:endParaRPr lang="ru-RU" dirty="0"/>
          </a:p>
          <a:p>
            <a:pPr lvl="1" fontAlgn="base"/>
            <a:r>
              <a:rPr lang="ru-RU" dirty="0"/>
              <a:t>зачитать данные не </a:t>
            </a:r>
            <a:r>
              <a:rPr lang="ru-RU" dirty="0" smtClean="0"/>
              <a:t>целиком («мама мыла </a:t>
            </a:r>
            <a:r>
              <a:rPr lang="ru-RU" dirty="0" err="1" smtClean="0"/>
              <a:t>ра</a:t>
            </a:r>
            <a:r>
              <a:rPr lang="ru-RU" dirty="0" smtClean="0"/>
              <a: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3. Распределенная БД </a:t>
            </a:r>
            <a:r>
              <a:rPr lang="ru-RU" dirty="0"/>
              <a:t>должна быть устойчива </a:t>
            </a:r>
            <a:r>
              <a:rPr lang="ru-RU" dirty="0" smtClean="0"/>
              <a:t>к</a:t>
            </a:r>
            <a:r>
              <a:rPr lang="en-US" dirty="0" smtClean="0"/>
              <a:t> </a:t>
            </a:r>
            <a:r>
              <a:rPr lang="ru-RU" dirty="0" err="1" smtClean="0"/>
              <a:t>brain-split</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4. БД </a:t>
            </a:r>
            <a:r>
              <a:rPr lang="ru-RU" dirty="0"/>
              <a:t>должна быть доступна 99.(9)% времени</a:t>
            </a:r>
          </a:p>
          <a:p>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Обычно, самое важное:</a:t>
            </a:r>
          </a:p>
          <a:p>
            <a:pPr marL="514350" indent="-514350" fontAlgn="base">
              <a:buFont typeface="+mj-lt"/>
              <a:buAutoNum type="arabicPeriod"/>
            </a:pPr>
            <a:r>
              <a:rPr lang="ru-RU" dirty="0" smtClean="0"/>
              <a:t>Данные </a:t>
            </a:r>
            <a:r>
              <a:rPr lang="ru-RU" dirty="0"/>
              <a:t>не должны теряться </a:t>
            </a:r>
            <a:endParaRPr lang="ru-RU" dirty="0" smtClean="0"/>
          </a:p>
          <a:p>
            <a:pPr marL="514350" indent="-514350" fontAlgn="base">
              <a:buFont typeface="+mj-lt"/>
              <a:buAutoNum type="arabicPeriod"/>
            </a:pPr>
            <a:r>
              <a:rPr lang="ru-RU" dirty="0"/>
              <a:t>Д</a:t>
            </a:r>
            <a:r>
              <a:rPr lang="ru-RU" dirty="0" smtClean="0"/>
              <a:t>анные </a:t>
            </a:r>
            <a:r>
              <a:rPr lang="ru-RU" dirty="0"/>
              <a:t>должны быть </a:t>
            </a:r>
            <a:r>
              <a:rPr lang="ru-RU" dirty="0" smtClean="0"/>
              <a:t>согласованы</a:t>
            </a:r>
          </a:p>
          <a:p>
            <a:pPr marL="514350" indent="-514350" fontAlgn="base">
              <a:buFont typeface="+mj-lt"/>
              <a:buAutoNum type="arabicPeriod"/>
            </a:pPr>
            <a:r>
              <a:rPr lang="ru-RU" dirty="0" smtClean="0"/>
              <a:t>Устойчива </a:t>
            </a:r>
            <a:r>
              <a:rPr lang="ru-RU" dirty="0"/>
              <a:t>к </a:t>
            </a:r>
            <a:r>
              <a:rPr lang="ru-RU" dirty="0" err="1" smtClean="0"/>
              <a:t>brain-split</a:t>
            </a:r>
            <a:endParaRPr lang="ru-RU" dirty="0" smtClean="0"/>
          </a:p>
          <a:p>
            <a:pPr fontAlgn="base"/>
            <a:endParaRPr lang="ru-RU" dirty="0" smtClean="0"/>
          </a:p>
          <a:p>
            <a:pPr fontAlgn="base"/>
            <a:r>
              <a:rPr lang="ru-RU" dirty="0" smtClean="0"/>
              <a:t>Как это достигается </a:t>
            </a:r>
            <a:r>
              <a:rPr lang="en-US" dirty="0" smtClean="0"/>
              <a:t>—</a:t>
            </a:r>
            <a:r>
              <a:rPr lang="ru-RU" dirty="0" smtClean="0"/>
              <a:t> за рамками этого блока.</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smtClean="0"/>
              <a:t>5. БД </a:t>
            </a:r>
            <a:r>
              <a:rPr lang="ru-RU" dirty="0"/>
              <a:t>должна работать быстро. </a:t>
            </a:r>
            <a:endParaRPr lang="ru-RU" dirty="0" smtClean="0"/>
          </a:p>
          <a:p>
            <a:pPr fontAlgn="base"/>
            <a:endParaRPr lang="ru-RU" dirty="0"/>
          </a:p>
          <a:p>
            <a:pPr fontAlgn="base"/>
            <a:r>
              <a:rPr lang="ru-RU" dirty="0" smtClean="0"/>
              <a:t>Это </a:t>
            </a:r>
            <a:r>
              <a:rPr lang="ru-RU" dirty="0"/>
              <a:t>сильно зависит в том числе и от того, как ей пользоваться и как спроектировать данные в ней. </a:t>
            </a:r>
            <a:endParaRPr lang="ru-RU" dirty="0" smtClean="0"/>
          </a:p>
          <a:p>
            <a:pPr fontAlgn="base"/>
            <a:endParaRPr lang="ru-RU" dirty="0" smtClean="0"/>
          </a:p>
          <a:p>
            <a:pPr fontAlgn="base"/>
            <a:r>
              <a:rPr lang="ru-RU" dirty="0" smtClean="0">
                <a:solidFill>
                  <a:schemeClr val="accent1"/>
                </a:solidFill>
              </a:rPr>
              <a:t>Об этом наш курс!</a:t>
            </a:r>
            <a:endParaRPr lang="ru-RU" dirty="0"/>
          </a:p>
        </p:txBody>
      </p:sp>
      <p:sp>
        <p:nvSpPr>
          <p:cNvPr id="3" name="Заголовок 2"/>
          <p:cNvSpPr>
            <a:spLocks noGrp="1"/>
          </p:cNvSpPr>
          <p:nvPr>
            <p:ph type="title"/>
          </p:nvPr>
        </p:nvSpPr>
        <p:spPr/>
        <p:txBody>
          <a:bodyPr/>
          <a:lstStyle/>
          <a:p>
            <a:r>
              <a:rPr lang="ru-RU" dirty="0" smtClean="0"/>
              <a:t>Требования к </a:t>
            </a:r>
            <a:r>
              <a:rPr lang="ru-RU" dirty="0" err="1" smtClean="0"/>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t>О чём поговорим:</a:t>
            </a:r>
          </a:p>
          <a:p>
            <a:pPr marL="457200" indent="-457200">
              <a:buFont typeface="Arial" panose="020B0604020202020204" pitchFamily="34" charset="0"/>
              <a:buChar char="•"/>
            </a:pPr>
            <a:r>
              <a:rPr lang="ru-RU" dirty="0" smtClean="0"/>
              <a:t>Базовые подходы</a:t>
            </a:r>
          </a:p>
          <a:p>
            <a:pPr marL="457200" indent="-457200">
              <a:buFont typeface="Arial" panose="020B0604020202020204" pitchFamily="34" charset="0"/>
              <a:buChar char="•"/>
            </a:pPr>
            <a:r>
              <a:rPr lang="ru-RU" dirty="0" smtClean="0"/>
              <a:t>Логика работы с БД</a:t>
            </a:r>
          </a:p>
          <a:p>
            <a:pPr marL="457200" indent="-457200">
              <a:buFont typeface="Arial" panose="020B0604020202020204" pitchFamily="34" charset="0"/>
              <a:buChar char="•"/>
            </a:pPr>
            <a:r>
              <a:rPr lang="ru-RU" dirty="0" smtClean="0"/>
              <a:t>Примеры на БД </a:t>
            </a:r>
            <a:r>
              <a:rPr lang="en-US" dirty="0" smtClean="0"/>
              <a:t>“MongoDB”</a:t>
            </a:r>
          </a:p>
          <a:p>
            <a:endParaRPr lang="en-US" dirty="0"/>
          </a:p>
        </p:txBody>
      </p:sp>
      <p:sp>
        <p:nvSpPr>
          <p:cNvPr id="3" name="Заголовок 2"/>
          <p:cNvSpPr>
            <a:spLocks noGrp="1"/>
          </p:cNvSpPr>
          <p:nvPr>
            <p:ph type="title"/>
          </p:nvPr>
        </p:nvSpPr>
        <p:spPr/>
        <p:txBody>
          <a:bodyPr/>
          <a:lstStyle/>
          <a:p>
            <a:r>
              <a:rPr lang="ru-RU" dirty="0" smtClean="0"/>
              <a:t>Проектирование структуры БД</a:t>
            </a:r>
            <a:endParaRPr lang="ru-RU" dirty="0"/>
          </a:p>
        </p:txBody>
      </p:sp>
    </p:spTree>
    <p:extLst>
      <p:ext uri="{BB962C8B-B14F-4D97-AF65-F5344CB8AC3E}">
        <p14:creationId xmlns:p14="http://schemas.microsoft.com/office/powerpoint/2010/main" val="113573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a:t>Немного о </a:t>
            </a:r>
            <a:r>
              <a:rPr lang="en-US" sz="4800" dirty="0"/>
              <a:t>“</a:t>
            </a:r>
            <a:r>
              <a:rPr lang="en-US" sz="4800" dirty="0" err="1"/>
              <a:t>MONGOdb</a:t>
            </a:r>
            <a:r>
              <a:rPr lang="en-US" sz="4800" dirty="0"/>
              <a:t>”</a:t>
            </a:r>
            <a:endParaRPr lang="en-US" sz="4600" dirty="0"/>
          </a:p>
        </p:txBody>
      </p:sp>
    </p:spTree>
    <p:extLst>
      <p:ext uri="{BB962C8B-B14F-4D97-AF65-F5344CB8AC3E}">
        <p14:creationId xmlns:p14="http://schemas.microsoft.com/office/powerpoint/2010/main" val="1275032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err="1" smtClean="0"/>
              <a:t>докумет</a:t>
            </a:r>
            <a:r>
              <a:rPr lang="ru-RU" sz="4800" dirty="0" smtClean="0"/>
              <a:t>-ориентированная БД</a:t>
            </a:r>
            <a:endParaRPr lang="en-US" sz="4600" dirty="0"/>
          </a:p>
        </p:txBody>
      </p:sp>
    </p:spTree>
    <p:extLst>
      <p:ext uri="{BB962C8B-B14F-4D97-AF65-F5344CB8AC3E}">
        <p14:creationId xmlns:p14="http://schemas.microsoft.com/office/powerpoint/2010/main" val="883115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841160" cy="4679951"/>
          </a:xfrm>
        </p:spPr>
        <p:txBody>
          <a:bodyPr>
            <a:normAutofit/>
          </a:bodyPr>
          <a:lstStyle/>
          <a:p>
            <a:r>
              <a:rPr lang="en-US" dirty="0" smtClean="0"/>
              <a:t>Users:</a:t>
            </a:r>
          </a:p>
          <a:p>
            <a:pPr marL="457200" indent="-457200">
              <a:buFont typeface="Arial" panose="020B0604020202020204" pitchFamily="34" charset="0"/>
              <a:buChar char="•"/>
            </a:pPr>
            <a:r>
              <a:rPr lang="en-US" sz="2800" dirty="0" smtClean="0"/>
              <a:t>{</a:t>
            </a:r>
            <a:r>
              <a:rPr lang="en-US" sz="2800" i="1" dirty="0">
                <a:solidFill>
                  <a:schemeClr val="accent1"/>
                </a:solidFill>
              </a:rPr>
              <a:t>”Login</a:t>
            </a:r>
            <a:r>
              <a:rPr lang="en-US" sz="2800" i="1" dirty="0" smtClean="0">
                <a:solidFill>
                  <a:schemeClr val="accent1"/>
                </a:solidFill>
              </a:rPr>
              <a:t>”: </a:t>
            </a:r>
            <a:r>
              <a:rPr lang="en-US" sz="2800" dirty="0"/>
              <a:t>”</a:t>
            </a:r>
            <a:r>
              <a:rPr lang="en-US" sz="2800" dirty="0" err="1"/>
              <a:t>Ciceron</a:t>
            </a:r>
            <a:r>
              <a:rPr lang="en-US" sz="2800" dirty="0" smtClean="0"/>
              <a:t>”, </a:t>
            </a:r>
            <a:r>
              <a:rPr lang="en-US" sz="2800" i="1" dirty="0">
                <a:solidFill>
                  <a:schemeClr val="accent1"/>
                </a:solidFill>
              </a:rPr>
              <a:t>”Role</a:t>
            </a:r>
            <a:r>
              <a:rPr lang="en-US" sz="2800" i="1" dirty="0" smtClean="0">
                <a:solidFill>
                  <a:schemeClr val="accent1"/>
                </a:solidFill>
              </a:rPr>
              <a:t>”</a:t>
            </a:r>
            <a:r>
              <a:rPr lang="en-US" sz="2800" dirty="0" smtClean="0">
                <a:solidFill>
                  <a:schemeClr val="accent1"/>
                </a:solidFill>
              </a:rPr>
              <a:t>: </a:t>
            </a:r>
            <a:r>
              <a:rPr lang="en-US" sz="2800" dirty="0"/>
              <a:t>”Owner</a:t>
            </a:r>
            <a:r>
              <a:rPr lang="en-US" sz="2800" dirty="0" smtClean="0"/>
              <a:t>”}</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ru-RU" sz="2800" i="1" dirty="0" smtClean="0">
                <a:solidFill>
                  <a:schemeClr val="accent1"/>
                </a:solidFill>
              </a:rPr>
              <a:t> </a:t>
            </a:r>
            <a:r>
              <a:rPr lang="en-US" sz="2800" dirty="0"/>
              <a:t>”</a:t>
            </a:r>
            <a:r>
              <a:rPr lang="en-US" sz="2800" dirty="0" smtClean="0"/>
              <a:t>Popper”,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Admin”, </a:t>
            </a:r>
            <a:r>
              <a:rPr lang="en-US" sz="2800" i="1" dirty="0">
                <a:solidFill>
                  <a:schemeClr val="accent1"/>
                </a:solidFill>
              </a:rPr>
              <a:t>”</a:t>
            </a:r>
            <a:r>
              <a:rPr lang="en-US" sz="2800" i="1" dirty="0" err="1" smtClean="0">
                <a:solidFill>
                  <a:schemeClr val="accent1"/>
                </a:solidFill>
              </a:rPr>
              <a:t>BanHammer</a:t>
            </a:r>
            <a:r>
              <a:rPr lang="en-US" sz="2800" i="1" dirty="0">
                <a:solidFill>
                  <a:schemeClr val="accent1"/>
                </a:solidFill>
              </a:rPr>
              <a:t>”:</a:t>
            </a:r>
            <a:r>
              <a:rPr lang="en-US" sz="2800" dirty="0"/>
              <a:t> ”</a:t>
            </a:r>
            <a:r>
              <a:rPr lang="en-US" sz="2800" dirty="0" smtClean="0"/>
              <a:t>true”}</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smtClean="0"/>
              <a:t>”</a:t>
            </a:r>
            <a:r>
              <a:rPr lang="en-US" sz="2800" dirty="0" err="1" smtClean="0"/>
              <a:t>Freid</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 </a:t>
            </a:r>
            <a:r>
              <a:rPr lang="en-US" sz="2800" i="1" dirty="0">
                <a:solidFill>
                  <a:schemeClr val="accent1"/>
                </a:solidFill>
              </a:rPr>
              <a:t>”</a:t>
            </a:r>
            <a:r>
              <a:rPr lang="en-US" sz="2800" i="1" dirty="0" smtClean="0">
                <a:solidFill>
                  <a:schemeClr val="accent1"/>
                </a:solidFill>
              </a:rPr>
              <a:t>Status</a:t>
            </a:r>
            <a:r>
              <a:rPr lang="en-US" sz="2800" i="1" dirty="0">
                <a:solidFill>
                  <a:schemeClr val="accent1"/>
                </a:solidFill>
              </a:rPr>
              <a:t>”:</a:t>
            </a:r>
            <a:r>
              <a:rPr lang="en-US" sz="2800" dirty="0"/>
              <a:t> ”</a:t>
            </a:r>
            <a:r>
              <a:rPr lang="en-US" sz="2800" dirty="0" smtClean="0"/>
              <a:t>Ban”}</a:t>
            </a:r>
          </a:p>
          <a:p>
            <a:pPr marL="457200" indent="-457200">
              <a:buFont typeface="Arial" panose="020B0604020202020204" pitchFamily="34" charset="0"/>
              <a:buChar char="•"/>
            </a:pPr>
            <a:r>
              <a:rPr lang="en-US" sz="2800" dirty="0" smtClean="0"/>
              <a:t>{</a:t>
            </a:r>
            <a:r>
              <a:rPr lang="en-US" sz="2800" i="1" dirty="0">
                <a:solidFill>
                  <a:schemeClr val="accent1"/>
                </a:solidFill>
              </a:rPr>
              <a:t>”</a:t>
            </a:r>
            <a:r>
              <a:rPr lang="en-US" sz="2800" i="1" dirty="0" smtClean="0">
                <a:solidFill>
                  <a:schemeClr val="accent1"/>
                </a:solidFill>
              </a:rPr>
              <a:t>Login</a:t>
            </a:r>
            <a:r>
              <a:rPr lang="en-US" sz="2800" i="1" dirty="0">
                <a:solidFill>
                  <a:schemeClr val="accent1"/>
                </a:solidFill>
              </a:rPr>
              <a:t>”:</a:t>
            </a:r>
            <a:r>
              <a:rPr lang="en-US" sz="2800" dirty="0" smtClean="0">
                <a:solidFill>
                  <a:schemeClr val="accent1"/>
                </a:solidFill>
              </a:rPr>
              <a:t> </a:t>
            </a:r>
            <a:r>
              <a:rPr lang="en-US" sz="2800" dirty="0"/>
              <a:t>”</a:t>
            </a:r>
            <a:r>
              <a:rPr lang="en-US" sz="2800" dirty="0" err="1" smtClean="0"/>
              <a:t>ImmanuelKant</a:t>
            </a:r>
            <a:r>
              <a:rPr lang="en-US" sz="2800" dirty="0" smtClean="0"/>
              <a:t>”, </a:t>
            </a:r>
            <a:r>
              <a:rPr lang="en-US" sz="2800" i="1" dirty="0">
                <a:solidFill>
                  <a:schemeClr val="accent1"/>
                </a:solidFill>
              </a:rPr>
              <a:t>”</a:t>
            </a:r>
            <a:r>
              <a:rPr lang="en-US" sz="2800" i="1" dirty="0" smtClean="0">
                <a:solidFill>
                  <a:schemeClr val="accent1"/>
                </a:solidFill>
              </a:rPr>
              <a:t>Role</a:t>
            </a:r>
            <a:r>
              <a:rPr lang="en-US" sz="2800" i="1" dirty="0">
                <a:solidFill>
                  <a:schemeClr val="accent1"/>
                </a:solidFill>
              </a:rPr>
              <a:t>”:</a:t>
            </a:r>
            <a:r>
              <a:rPr lang="en-US" sz="2800" dirty="0"/>
              <a:t> ”</a:t>
            </a:r>
            <a:r>
              <a:rPr lang="en-US" sz="2800" dirty="0" smtClean="0"/>
              <a:t>User”}</a:t>
            </a:r>
            <a:endParaRPr lang="en-US" sz="2800" dirty="0"/>
          </a:p>
          <a:p>
            <a:pPr marL="457200" indent="-457200">
              <a:buFont typeface="Arial" panose="020B0604020202020204" pitchFamily="34" charset="0"/>
              <a:buChar char="•"/>
            </a:pPr>
            <a:r>
              <a:rPr lang="en-US" sz="2800" dirty="0" smtClean="0"/>
              <a:t>…</a:t>
            </a:r>
            <a:endParaRPr lang="ru-RU" sz="2800" dirty="0"/>
          </a:p>
        </p:txBody>
      </p:sp>
      <p:sp>
        <p:nvSpPr>
          <p:cNvPr id="3" name="Заголовок 2"/>
          <p:cNvSpPr>
            <a:spLocks noGrp="1"/>
          </p:cNvSpPr>
          <p:nvPr>
            <p:ph type="title"/>
          </p:nvPr>
        </p:nvSpPr>
        <p:spPr/>
        <p:txBody>
          <a:bodyPr/>
          <a:lstStyle/>
          <a:p>
            <a:r>
              <a:rPr lang="ru-RU" dirty="0" smtClean="0"/>
              <a:t>коллекции</a:t>
            </a:r>
            <a:endParaRPr lang="ru-RU" dirty="0"/>
          </a:p>
        </p:txBody>
      </p:sp>
    </p:spTree>
    <p:extLst>
      <p:ext uri="{BB962C8B-B14F-4D97-AF65-F5344CB8AC3E}">
        <p14:creationId xmlns:p14="http://schemas.microsoft.com/office/powerpoint/2010/main" val="306116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Правильно называть – СУБД. В разговорной речи часто СУБД = БД (</a:t>
            </a:r>
            <a:r>
              <a:rPr lang="en-US" dirty="0" smtClean="0"/>
              <a:t>DB)</a:t>
            </a:r>
            <a:r>
              <a:rPr lang="ru-RU" dirty="0" smtClean="0"/>
              <a:t>.</a:t>
            </a:r>
          </a:p>
          <a:p>
            <a:pPr marL="457200" indent="-457200">
              <a:buFont typeface="Arial" panose="020B0604020202020204" pitchFamily="34" charset="0"/>
              <a:buChar char="•"/>
            </a:pPr>
            <a:r>
              <a:rPr lang="ru-RU" dirty="0" smtClean="0"/>
              <a:t>БД </a:t>
            </a:r>
            <a:r>
              <a:rPr lang="ru-RU" dirty="0"/>
              <a:t>это почти всегда </a:t>
            </a:r>
            <a:r>
              <a:rPr lang="ru-RU" dirty="0" smtClean="0"/>
              <a:t>– сервис.</a:t>
            </a:r>
          </a:p>
          <a:p>
            <a:pPr marL="457200" indent="-457200">
              <a:buFont typeface="Arial" panose="020B0604020202020204" pitchFamily="34" charset="0"/>
              <a:buChar char="•"/>
            </a:pPr>
            <a:r>
              <a:rPr lang="ru-RU" dirty="0" smtClean="0"/>
              <a:t>БД </a:t>
            </a:r>
            <a:r>
              <a:rPr lang="ru-RU" dirty="0"/>
              <a:t>- это очень сложная штука в своих внутренностях. Но обычно не сложная </a:t>
            </a:r>
            <a:r>
              <a:rPr lang="ru-RU" dirty="0" smtClean="0"/>
              <a:t>в</a:t>
            </a:r>
            <a:r>
              <a:rPr lang="en-US" dirty="0" smtClean="0"/>
              <a:t> </a:t>
            </a:r>
            <a:r>
              <a:rPr lang="ru-RU" dirty="0" smtClean="0"/>
              <a:t>использовании</a:t>
            </a:r>
            <a:r>
              <a:rPr lang="ru-RU" dirty="0"/>
              <a:t>.</a:t>
            </a:r>
          </a:p>
          <a:p>
            <a:r>
              <a:rPr lang="ru-RU" dirty="0"/>
              <a:t/>
            </a:r>
            <a:br>
              <a:rPr lang="ru-RU" dirty="0"/>
            </a:br>
            <a:endParaRPr lang="ru-RU" dirty="0"/>
          </a:p>
        </p:txBody>
      </p:sp>
      <p:sp>
        <p:nvSpPr>
          <p:cNvPr id="3" name="Заголовок 2"/>
          <p:cNvSpPr>
            <a:spLocks noGrp="1"/>
          </p:cNvSpPr>
          <p:nvPr>
            <p:ph type="title"/>
          </p:nvPr>
        </p:nvSpPr>
        <p:spPr/>
        <p:txBody>
          <a:bodyPr/>
          <a:lstStyle/>
          <a:p>
            <a:r>
              <a:rPr lang="ru-RU" dirty="0" smtClean="0"/>
              <a:t>Что такое база данных</a:t>
            </a:r>
            <a:endParaRPr lang="ru-RU" dirty="0"/>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Тривиально – сложить все документы в файл друг за дружкой.</a:t>
            </a:r>
          </a:p>
          <a:p>
            <a:r>
              <a:rPr lang="ru-RU" dirty="0" smtClean="0"/>
              <a:t>Искать в файле с линейной сложностью, перебирая все документы, проверяя соответствие запросу.</a:t>
            </a:r>
            <a:endParaRPr lang="ru-RU" dirty="0"/>
          </a:p>
        </p:txBody>
      </p:sp>
      <p:sp>
        <p:nvSpPr>
          <p:cNvPr id="3" name="Заголовок 2"/>
          <p:cNvSpPr>
            <a:spLocks noGrp="1"/>
          </p:cNvSpPr>
          <p:nvPr>
            <p:ph type="title"/>
          </p:nvPr>
        </p:nvSpPr>
        <p:spPr/>
        <p:txBody>
          <a:bodyPr/>
          <a:lstStyle/>
          <a:p>
            <a:r>
              <a:rPr lang="ru-RU" dirty="0" smtClean="0"/>
              <a:t>Как искать документы?</a:t>
            </a:r>
            <a:endParaRPr lang="ru-RU" dirty="0"/>
          </a:p>
        </p:txBody>
      </p:sp>
    </p:spTree>
    <p:extLst>
      <p:ext uri="{BB962C8B-B14F-4D97-AF65-F5344CB8AC3E}">
        <p14:creationId xmlns:p14="http://schemas.microsoft.com/office/powerpoint/2010/main" val="52163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Построить структуру данных поверх этого файла, которая поможет нам искать.</a:t>
            </a:r>
            <a:endParaRPr lang="en-US" dirty="0" smtClean="0"/>
          </a:p>
          <a:p>
            <a:r>
              <a:rPr lang="ru-RU" dirty="0" smtClean="0"/>
              <a:t>Например, </a:t>
            </a:r>
            <a:r>
              <a:rPr lang="en-US" dirty="0" err="1" smtClean="0"/>
              <a:t>HashTable</a:t>
            </a:r>
            <a:r>
              <a:rPr lang="en-US" dirty="0" smtClean="0"/>
              <a:t>.</a:t>
            </a:r>
            <a:endParaRPr lang="ru-RU" dirty="0"/>
          </a:p>
        </p:txBody>
      </p:sp>
      <p:sp>
        <p:nvSpPr>
          <p:cNvPr id="3" name="Заголовок 2"/>
          <p:cNvSpPr>
            <a:spLocks noGrp="1"/>
          </p:cNvSpPr>
          <p:nvPr>
            <p:ph type="title"/>
          </p:nvPr>
        </p:nvSpPr>
        <p:spPr/>
        <p:txBody>
          <a:bodyPr/>
          <a:lstStyle/>
          <a:p>
            <a:r>
              <a:rPr lang="ru-RU" dirty="0" smtClean="0"/>
              <a:t>Как искать документы быстро?</a:t>
            </a:r>
            <a:endParaRPr lang="ru-RU" dirty="0"/>
          </a:p>
        </p:txBody>
      </p:sp>
    </p:spTree>
    <p:extLst>
      <p:ext uri="{BB962C8B-B14F-4D97-AF65-F5344CB8AC3E}">
        <p14:creationId xmlns:p14="http://schemas.microsoft.com/office/powerpoint/2010/main" val="346477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Построить сложную структуру данных поверх этого файла, которая поможет нам искать.</a:t>
            </a:r>
            <a:endParaRPr lang="en-US" dirty="0" smtClean="0"/>
          </a:p>
          <a:p>
            <a:r>
              <a:rPr lang="ru-RU" dirty="0" smtClean="0"/>
              <a:t>Например, любая </a:t>
            </a:r>
            <a:r>
              <a:rPr lang="en-US" dirty="0" smtClean="0"/>
              <a:t>ordered </a:t>
            </a:r>
            <a:r>
              <a:rPr lang="ru-RU" dirty="0" smtClean="0"/>
              <a:t>структура</a:t>
            </a:r>
            <a:r>
              <a:rPr lang="en-US" dirty="0" smtClean="0"/>
              <a:t>.</a:t>
            </a:r>
            <a:endParaRPr lang="ru-RU" dirty="0"/>
          </a:p>
        </p:txBody>
      </p:sp>
      <p:sp>
        <p:nvSpPr>
          <p:cNvPr id="3" name="Заголовок 2"/>
          <p:cNvSpPr>
            <a:spLocks noGrp="1"/>
          </p:cNvSpPr>
          <p:nvPr>
            <p:ph type="title"/>
          </p:nvPr>
        </p:nvSpPr>
        <p:spPr/>
        <p:txBody>
          <a:bodyPr/>
          <a:lstStyle/>
          <a:p>
            <a:r>
              <a:rPr lang="ru-RU" dirty="0" smtClean="0"/>
              <a:t>Сложные поиски документов</a:t>
            </a:r>
            <a:endParaRPr lang="ru-RU" dirty="0"/>
          </a:p>
        </p:txBody>
      </p:sp>
    </p:spTree>
    <p:extLst>
      <p:ext uri="{BB962C8B-B14F-4D97-AF65-F5344CB8AC3E}">
        <p14:creationId xmlns:p14="http://schemas.microsoft.com/office/powerpoint/2010/main" val="33738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dirty="0" smtClean="0"/>
              <a:t>Index on </a:t>
            </a:r>
            <a:r>
              <a:rPr lang="en-US" dirty="0" smtClean="0">
                <a:solidFill>
                  <a:schemeClr val="accent1"/>
                </a:solidFill>
              </a:rPr>
              <a:t>Login</a:t>
            </a:r>
            <a:r>
              <a:rPr lang="ru-RU" dirty="0" smtClean="0">
                <a:solidFill>
                  <a:schemeClr val="accent1"/>
                </a:solidFill>
              </a:rPr>
              <a:t> </a:t>
            </a:r>
            <a:r>
              <a:rPr lang="en-US" dirty="0"/>
              <a:t>(</a:t>
            </a:r>
            <a:r>
              <a:rPr lang="ru-RU" dirty="0"/>
              <a:t>пользователь </a:t>
            </a:r>
            <a:r>
              <a:rPr lang="ru-RU" dirty="0" err="1"/>
              <a:t>залогинился</a:t>
            </a:r>
            <a:r>
              <a:rPr lang="ru-RU" dirty="0"/>
              <a:t>)</a:t>
            </a:r>
            <a:endParaRPr lang="ru-RU" dirty="0" smtClean="0">
              <a:solidFill>
                <a:schemeClr val="accent1"/>
              </a:solidFill>
            </a:endParaRPr>
          </a:p>
          <a:p>
            <a:pPr marL="457200" indent="-457200">
              <a:buFont typeface="Arial" panose="020B0604020202020204" pitchFamily="34" charset="0"/>
              <a:buChar char="•"/>
            </a:pPr>
            <a:r>
              <a:rPr lang="en-US" dirty="0" smtClean="0"/>
              <a:t>Messages</a:t>
            </a:r>
            <a:r>
              <a:rPr lang="ru-RU" dirty="0"/>
              <a:t>:</a:t>
            </a:r>
            <a:endParaRPr lang="en-US" dirty="0" smtClean="0"/>
          </a:p>
          <a:p>
            <a:pPr marL="1200095" lvl="1" indent="-457200"/>
            <a:r>
              <a:rPr lang="en-US" dirty="0" smtClean="0"/>
              <a:t>Index on </a:t>
            </a:r>
            <a:r>
              <a:rPr lang="en-US" dirty="0" err="1" smtClean="0">
                <a:solidFill>
                  <a:schemeClr val="accent1"/>
                </a:solidFill>
              </a:rPr>
              <a:t>MessageID</a:t>
            </a:r>
            <a:r>
              <a:rPr lang="ru-RU" dirty="0" smtClean="0">
                <a:solidFill>
                  <a:schemeClr val="accent1"/>
                </a:solidFill>
              </a:rPr>
              <a:t> </a:t>
            </a:r>
            <a:r>
              <a:rPr lang="ru-RU" dirty="0"/>
              <a:t>(отобразить сообщение)</a:t>
            </a:r>
            <a:endParaRPr lang="en-US"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123501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fontScale="92500" lnSpcReduction="10000"/>
          </a:bodyPr>
          <a:lstStyle/>
          <a:p>
            <a:r>
              <a:rPr lang="en-US" dirty="0" smtClean="0"/>
              <a:t>Unordered:</a:t>
            </a:r>
          </a:p>
          <a:p>
            <a:pPr marL="457200" indent="-457200">
              <a:buFont typeface="Arial" panose="020B0604020202020204" pitchFamily="34" charset="0"/>
              <a:buChar char="•"/>
            </a:pPr>
            <a:r>
              <a:rPr lang="en-US" dirty="0" err="1" smtClean="0"/>
              <a:t>HashTable</a:t>
            </a:r>
            <a:endParaRPr lang="en-US" dirty="0" smtClean="0"/>
          </a:p>
          <a:p>
            <a:pPr marL="457200" indent="-457200">
              <a:buFont typeface="Arial" panose="020B0604020202020204" pitchFamily="34" charset="0"/>
              <a:buChar char="•"/>
            </a:pPr>
            <a:endParaRPr lang="en-US" dirty="0"/>
          </a:p>
          <a:p>
            <a:r>
              <a:rPr lang="en-US" dirty="0" smtClean="0"/>
              <a:t>Ordered:</a:t>
            </a:r>
          </a:p>
          <a:p>
            <a:pPr marL="457200" indent="-457200">
              <a:buFont typeface="Arial" panose="020B0604020202020204" pitchFamily="34" charset="0"/>
              <a:buChar char="•"/>
            </a:pPr>
            <a:r>
              <a:rPr lang="en-US" dirty="0" smtClean="0"/>
              <a:t>B-Tree</a:t>
            </a:r>
          </a:p>
          <a:p>
            <a:pPr marL="457200" indent="-457200">
              <a:buFont typeface="Arial" panose="020B0604020202020204" pitchFamily="34" charset="0"/>
              <a:buChar char="•"/>
            </a:pPr>
            <a:r>
              <a:rPr lang="en-US" dirty="0" err="1" smtClean="0"/>
              <a:t>Trie</a:t>
            </a:r>
            <a:r>
              <a:rPr lang="en-US" dirty="0" smtClean="0"/>
              <a:t> (prefix tree, radix tree)</a:t>
            </a:r>
          </a:p>
          <a:p>
            <a:pPr marL="457200" indent="-457200">
              <a:buFont typeface="Arial" panose="020B0604020202020204" pitchFamily="34" charset="0"/>
              <a:buChar char="•"/>
            </a:pPr>
            <a:r>
              <a:rPr lang="en-US" dirty="0" smtClean="0"/>
              <a:t>Red-black tree</a:t>
            </a:r>
          </a:p>
          <a:p>
            <a:pPr marL="457200" indent="-457200">
              <a:buFont typeface="Arial" panose="020B0604020202020204" pitchFamily="34" charset="0"/>
              <a:buChar char="•"/>
            </a:pPr>
            <a:r>
              <a:rPr lang="en-US" dirty="0" smtClean="0"/>
              <a:t>Ordered array</a:t>
            </a:r>
            <a:endParaRPr lang="ru-RU" dirty="0" smtClean="0"/>
          </a:p>
          <a:p>
            <a:pPr marL="457200" indent="-457200">
              <a:buFont typeface="Arial" panose="020B0604020202020204" pitchFamily="34" charset="0"/>
              <a:buChar char="•"/>
            </a:pPr>
            <a:r>
              <a:rPr lang="en-US" dirty="0" smtClean="0"/>
              <a:t>Suffix tree</a:t>
            </a: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2485318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r>
              <a:rPr lang="ru-RU" dirty="0"/>
              <a:t>:</a:t>
            </a:r>
            <a:endParaRPr lang="en-US" dirty="0" smtClean="0"/>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r>
              <a:rPr lang="ru-RU" dirty="0"/>
              <a:t> </a:t>
            </a:r>
            <a:r>
              <a:rPr lang="ru-RU" dirty="0" smtClean="0"/>
              <a:t/>
            </a:r>
            <a:br>
              <a:rPr lang="ru-RU" dirty="0" smtClean="0"/>
            </a:br>
            <a:r>
              <a:rPr lang="ru-RU" dirty="0" smtClean="0"/>
              <a:t>(</a:t>
            </a:r>
            <a:r>
              <a:rPr lang="ru-RU" dirty="0"/>
              <a:t>показать список самых </a:t>
            </a:r>
            <a:r>
              <a:rPr lang="ru-RU" dirty="0" err="1"/>
              <a:t>залайканных</a:t>
            </a:r>
            <a:r>
              <a:rPr lang="ru-RU" dirty="0"/>
              <a:t>)</a:t>
            </a:r>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smtClean="0"/>
              <a:t>Индексы</a:t>
            </a:r>
            <a:endParaRPr lang="ru-RU" dirty="0"/>
          </a:p>
        </p:txBody>
      </p:sp>
    </p:spTree>
    <p:extLst>
      <p:ext uri="{BB962C8B-B14F-4D97-AF65-F5344CB8AC3E}">
        <p14:creationId xmlns:p14="http://schemas.microsoft.com/office/powerpoint/2010/main" val="2428088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a:t>
            </a:r>
            <a:r>
              <a:rPr lang="ru-RU" dirty="0" smtClean="0"/>
              <a:t>. </a:t>
            </a:r>
            <a:r>
              <a:rPr lang="en-US" dirty="0" smtClean="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429731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Filtration</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6, 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ru-RU" dirty="0"/>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ru-RU" dirty="0"/>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 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ru-RU" dirty="0"/>
          </a:p>
        </p:txBody>
      </p:sp>
      <p:sp>
        <p:nvSpPr>
          <p:cNvPr id="32" name="Овал 31"/>
          <p:cNvSpPr/>
          <p:nvPr/>
        </p:nvSpPr>
        <p:spPr>
          <a:xfrm>
            <a:off x="9030309"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Ordered index + filtration</a:t>
            </a:r>
            <a:endParaRPr lang="ru-RU" dirty="0"/>
          </a:p>
        </p:txBody>
      </p:sp>
      <p:sp>
        <p:nvSpPr>
          <p:cNvPr id="4" name="Объект 3"/>
          <p:cNvSpPr txBox="1">
            <a:spLocks noGrp="1"/>
          </p:cNvSpPr>
          <p:nvPr>
            <p:ph sz="quarter" idx="13"/>
          </p:nvPr>
        </p:nvSpPr>
        <p:spPr>
          <a:xfrm>
            <a:off x="1295400" y="1628779"/>
            <a:ext cx="9601133" cy="5004447"/>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accent1"/>
                </a:solidFill>
              </a:rPr>
              <a:t>Take top M messages</a:t>
            </a:r>
            <a:r>
              <a:rPr lang="ru-RU" sz="2800" dirty="0">
                <a:solidFill>
                  <a:schemeClr val="accent1"/>
                </a:solidFill>
              </a:rPr>
              <a:t> = </a:t>
            </a:r>
            <a:r>
              <a:rPr lang="en-US" sz="2800" dirty="0">
                <a:solidFill>
                  <a:schemeClr val="accent1"/>
                </a:solidFill>
              </a:rPr>
              <a:t>take M skip 0 from ordered index.</a:t>
            </a:r>
            <a:br>
              <a:rPr lang="en-US" sz="2800" dirty="0">
                <a:solidFill>
                  <a:schemeClr val="accent1"/>
                </a:solidFill>
              </a:rPr>
            </a:br>
            <a:r>
              <a:rPr lang="en-US" sz="2800" dirty="0" smtClean="0"/>
              <a:t>O(M + log(N))</a:t>
            </a:r>
            <a:r>
              <a:rPr lang="ru-RU" sz="2800" dirty="0" smtClean="0"/>
              <a:t>,</a:t>
            </a:r>
            <a:r>
              <a:rPr lang="en-US" sz="2800" dirty="0" smtClean="0"/>
              <a:t> </a:t>
            </a:r>
            <a:r>
              <a:rPr lang="ru-RU" sz="2800" dirty="0" smtClean="0"/>
              <a:t>где </a:t>
            </a:r>
            <a:r>
              <a:rPr lang="en-US" sz="2800" dirty="0" smtClean="0"/>
              <a:t>N</a:t>
            </a:r>
            <a:r>
              <a:rPr lang="ru-RU" sz="2800" dirty="0" smtClean="0"/>
              <a:t> – размер дерева</a:t>
            </a:r>
            <a:r>
              <a:rPr lang="en-US" sz="2800" dirty="0" smtClean="0"/>
              <a:t>.</a:t>
            </a:r>
            <a:endParaRPr lang="ru-RU" sz="2800" dirty="0" smtClean="0"/>
          </a:p>
          <a:p>
            <a:pPr marL="457200" indent="-457200">
              <a:buFont typeface="Arial" panose="020B0604020202020204" pitchFamily="34" charset="0"/>
              <a:buChar char="•"/>
            </a:pPr>
            <a:r>
              <a:rPr lang="en-US" sz="2800" dirty="0">
                <a:solidFill>
                  <a:schemeClr val="accent1"/>
                </a:solidFill>
              </a:rPr>
              <a:t>Take top M </a:t>
            </a:r>
            <a:r>
              <a:rPr lang="en-US" sz="2800" dirty="0" smtClean="0">
                <a:solidFill>
                  <a:schemeClr val="accent1"/>
                </a:solidFill>
              </a:rPr>
              <a:t>messages without pictures</a:t>
            </a:r>
            <a:r>
              <a:rPr lang="ru-RU" sz="2800" dirty="0" smtClean="0">
                <a:solidFill>
                  <a:schemeClr val="accent1"/>
                </a:solidFill>
              </a:rPr>
              <a:t> </a:t>
            </a:r>
            <a:r>
              <a:rPr lang="ru-RU" sz="2800" dirty="0">
                <a:solidFill>
                  <a:schemeClr val="accent1"/>
                </a:solidFill>
              </a:rPr>
              <a:t>= </a:t>
            </a:r>
            <a:r>
              <a:rPr lang="en-US" sz="2800" dirty="0">
                <a:solidFill>
                  <a:schemeClr val="accent1"/>
                </a:solidFill>
              </a:rPr>
              <a:t>take M skip 0 from ordered </a:t>
            </a:r>
            <a:r>
              <a:rPr lang="en-US" sz="2800" dirty="0" smtClean="0">
                <a:solidFill>
                  <a:schemeClr val="accent1"/>
                </a:solidFill>
              </a:rPr>
              <a:t>index where picture does not exist. </a:t>
            </a:r>
            <a:br>
              <a:rPr lang="en-US" sz="2800" dirty="0" smtClean="0">
                <a:solidFill>
                  <a:schemeClr val="accent1"/>
                </a:solidFill>
              </a:rPr>
            </a:br>
            <a:r>
              <a:rPr lang="en-US" sz="2800" dirty="0" smtClean="0"/>
              <a:t>O(M + K </a:t>
            </a:r>
            <a:r>
              <a:rPr lang="en-US" sz="2800" dirty="0"/>
              <a:t>+ log(N))</a:t>
            </a:r>
            <a:r>
              <a:rPr lang="ru-RU" sz="2800" dirty="0"/>
              <a:t>, </a:t>
            </a:r>
            <a:r>
              <a:rPr lang="ru-RU" sz="2800" dirty="0" smtClean="0"/>
              <a:t>где </a:t>
            </a:r>
            <a:r>
              <a:rPr lang="en-US" sz="2800" dirty="0" smtClean="0"/>
              <a:t>N </a:t>
            </a:r>
            <a:r>
              <a:rPr lang="ru-RU" sz="2800" dirty="0" smtClean="0"/>
              <a:t>– размер дерева,</a:t>
            </a:r>
            <a:r>
              <a:rPr lang="en-US" sz="2800" dirty="0" smtClean="0"/>
              <a:t> K –</a:t>
            </a:r>
            <a:r>
              <a:rPr lang="ru-RU" sz="2800" dirty="0" smtClean="0"/>
              <a:t> количество сообщений с картинками в первых </a:t>
            </a:r>
            <a:r>
              <a:rPr lang="en-US" sz="2800" dirty="0" smtClean="0"/>
              <a:t>M + K </a:t>
            </a:r>
            <a:r>
              <a:rPr lang="ru-RU" sz="2800" dirty="0" smtClean="0"/>
              <a:t>сообщениях, упорядоченных по количеству </a:t>
            </a:r>
            <a:r>
              <a:rPr lang="ru-RU" sz="2800" dirty="0" err="1" smtClean="0"/>
              <a:t>лайков</a:t>
            </a:r>
            <a:r>
              <a:rPr lang="ru-RU" sz="2800" dirty="0" smtClean="0"/>
              <a:t>.</a:t>
            </a:r>
            <a:r>
              <a:rPr lang="en-US" sz="2800" dirty="0" smtClean="0"/>
              <a:t> </a:t>
            </a:r>
            <a:r>
              <a:rPr lang="ru-RU" sz="2800" dirty="0" smtClean="0"/>
              <a:t>Если К обычно мало (например, мы знаем, что картинки редко </a:t>
            </a:r>
            <a:r>
              <a:rPr lang="ru-RU" sz="2800" dirty="0" err="1" smtClean="0"/>
              <a:t>постят</a:t>
            </a:r>
            <a:r>
              <a:rPr lang="ru-RU" sz="2800" dirty="0" smtClean="0"/>
              <a:t>), то нас это устроит.</a:t>
            </a:r>
            <a:endParaRPr lang="ru-RU" sz="2800" dirty="0"/>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1220082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smtClean="0"/>
              <a:t>ForumDB</a:t>
            </a:r>
            <a:r>
              <a:rPr lang="en-US" dirty="0" smtClean="0"/>
              <a:t>:</a:t>
            </a:r>
          </a:p>
          <a:p>
            <a:pPr marL="457200" indent="-457200">
              <a:buFont typeface="Arial" panose="020B0604020202020204" pitchFamily="34" charset="0"/>
              <a:buChar char="•"/>
            </a:pPr>
            <a:r>
              <a:rPr lang="en-US" dirty="0" smtClean="0"/>
              <a:t>Users:</a:t>
            </a:r>
          </a:p>
          <a:p>
            <a:pPr marL="1200095" lvl="1" indent="-457200"/>
            <a:r>
              <a:rPr lang="en-US" u="sng" dirty="0" smtClean="0"/>
              <a:t>Unordered</a:t>
            </a:r>
            <a:r>
              <a:rPr lang="en-US" dirty="0" smtClean="0"/>
              <a:t> index on </a:t>
            </a:r>
            <a:r>
              <a:rPr lang="en-US" dirty="0" smtClean="0">
                <a:solidFill>
                  <a:schemeClr val="accent1"/>
                </a:solidFill>
              </a:rPr>
              <a:t>Login</a:t>
            </a:r>
            <a:endParaRPr lang="ru-RU" dirty="0" smtClean="0">
              <a:solidFill>
                <a:schemeClr val="accent1"/>
              </a:solidFill>
            </a:endParaRPr>
          </a:p>
          <a:p>
            <a:pPr marL="457200" indent="-457200">
              <a:buFont typeface="Arial" panose="020B0604020202020204" pitchFamily="34" charset="0"/>
              <a:buChar char="•"/>
            </a:pPr>
            <a:r>
              <a:rPr lang="en-US" dirty="0" smtClean="0"/>
              <a:t>Messages:</a:t>
            </a:r>
          </a:p>
          <a:p>
            <a:pPr marL="1200095" lvl="1" indent="-457200"/>
            <a:r>
              <a:rPr lang="en-US" u="sng" dirty="0" smtClean="0"/>
              <a:t>Unordered</a:t>
            </a:r>
            <a:r>
              <a:rPr lang="en-US" dirty="0" smtClean="0"/>
              <a:t> index on </a:t>
            </a:r>
            <a:r>
              <a:rPr lang="en-US" dirty="0" err="1" smtClean="0">
                <a:solidFill>
                  <a:schemeClr val="accent1"/>
                </a:solidFill>
              </a:rPr>
              <a:t>MessageID</a:t>
            </a:r>
            <a:endParaRPr lang="en-US" dirty="0" smtClean="0">
              <a:solidFill>
                <a:schemeClr val="accent1"/>
              </a:solidFill>
            </a:endParaRPr>
          </a:p>
          <a:p>
            <a:pPr marL="1200095" lvl="1" indent="-457200"/>
            <a:r>
              <a:rPr lang="en-US" u="sng" dirty="0"/>
              <a:t>O</a:t>
            </a:r>
            <a:r>
              <a:rPr lang="en-US" u="sng" dirty="0" smtClean="0"/>
              <a:t>rdered</a:t>
            </a:r>
            <a:r>
              <a:rPr lang="en-US" dirty="0" smtClean="0"/>
              <a:t> </a:t>
            </a:r>
            <a:r>
              <a:rPr lang="en-US" dirty="0"/>
              <a:t>index on </a:t>
            </a:r>
            <a:r>
              <a:rPr lang="en-US" dirty="0" smtClean="0">
                <a:solidFill>
                  <a:schemeClr val="accent1"/>
                </a:solidFill>
              </a:rPr>
              <a:t>Likes</a:t>
            </a:r>
            <a:endParaRPr lang="en-US" dirty="0">
              <a:solidFill>
                <a:schemeClr val="accent1"/>
              </a:solidFill>
            </a:endParaRPr>
          </a:p>
          <a:p>
            <a:pPr marL="1200095" lvl="1" indent="-457200"/>
            <a:r>
              <a:rPr lang="en-US" u="sng" dirty="0"/>
              <a:t>Ordered</a:t>
            </a:r>
            <a:r>
              <a:rPr lang="en-US" dirty="0"/>
              <a:t> index on </a:t>
            </a:r>
            <a:r>
              <a:rPr lang="en-US" dirty="0" err="1" smtClean="0">
                <a:solidFill>
                  <a:schemeClr val="accent1"/>
                </a:solidFill>
              </a:rPr>
              <a:t>TopicID</a:t>
            </a:r>
            <a:r>
              <a:rPr lang="en-US" dirty="0" smtClean="0">
                <a:solidFill>
                  <a:schemeClr val="accent1"/>
                </a:solidFill>
              </a:rPr>
              <a:t> + </a:t>
            </a:r>
            <a:r>
              <a:rPr lang="en-US" dirty="0" err="1" smtClean="0">
                <a:solidFill>
                  <a:schemeClr val="accent1"/>
                </a:solidFill>
              </a:rPr>
              <a:t>MessageTime</a:t>
            </a:r>
            <a:r>
              <a:rPr lang="ru-RU" dirty="0" smtClean="0">
                <a:solidFill>
                  <a:schemeClr val="accent1"/>
                </a:solidFill>
              </a:rPr>
              <a:t/>
            </a:r>
            <a:br>
              <a:rPr lang="ru-RU" dirty="0" smtClean="0">
                <a:solidFill>
                  <a:schemeClr val="accent1"/>
                </a:solidFill>
              </a:rPr>
            </a:br>
            <a:r>
              <a:rPr lang="ru-RU" dirty="0"/>
              <a:t>(показать последние сообщения в теме)</a:t>
            </a:r>
            <a:endParaRPr lang="en-US" dirty="0">
              <a:solidFill>
                <a:schemeClr val="accent1"/>
              </a:solidFill>
            </a:endParaRPr>
          </a:p>
          <a:p>
            <a:pPr marL="1200095" lvl="1" indent="-457200"/>
            <a:endParaRPr lang="en-US" dirty="0">
              <a:solidFill>
                <a:schemeClr val="accent1"/>
              </a:solidFill>
            </a:endParaRPr>
          </a:p>
          <a:p>
            <a:pPr lvl="1" indent="0">
              <a:buNone/>
            </a:pPr>
            <a:endParaRPr lang="en-US" u="sng" dirty="0" smtClean="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en-US" dirty="0" smtClean="0"/>
              <a:t>Combined index</a:t>
            </a:r>
            <a:endParaRPr lang="ru-RU" dirty="0"/>
          </a:p>
        </p:txBody>
      </p:sp>
    </p:spTree>
    <p:extLst>
      <p:ext uri="{BB962C8B-B14F-4D97-AF65-F5344CB8AC3E}">
        <p14:creationId xmlns:p14="http://schemas.microsoft.com/office/powerpoint/2010/main" val="128318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smtClean="0"/>
          </a:p>
          <a:p>
            <a:endParaRPr lang="ru-RU" dirty="0"/>
          </a:p>
          <a:p>
            <a:r>
              <a:rPr lang="ru-RU" dirty="0" smtClean="0"/>
              <a:t>Администрирование БД != использование БД</a:t>
            </a:r>
            <a:r>
              <a:rPr lang="ru-RU" dirty="0"/>
              <a:t/>
            </a:r>
            <a:br>
              <a:rPr lang="ru-RU" dirty="0"/>
            </a:br>
            <a:endParaRPr lang="ru-RU" dirty="0"/>
          </a:p>
        </p:txBody>
      </p:sp>
      <p:sp>
        <p:nvSpPr>
          <p:cNvPr id="3" name="Заголовок 2"/>
          <p:cNvSpPr>
            <a:spLocks noGrp="1"/>
          </p:cNvSpPr>
          <p:nvPr>
            <p:ph type="title"/>
          </p:nvPr>
        </p:nvSpPr>
        <p:spPr/>
        <p:txBody>
          <a:bodyPr/>
          <a:lstStyle/>
          <a:p>
            <a:r>
              <a:rPr lang="ru-RU" dirty="0" smtClean="0"/>
              <a:t>Только про использование</a:t>
            </a:r>
            <a:endParaRPr lang="ru-RU" dirty="0"/>
          </a:p>
        </p:txBody>
      </p:sp>
    </p:spTree>
    <p:extLst>
      <p:ext uri="{BB962C8B-B14F-4D97-AF65-F5344CB8AC3E}">
        <p14:creationId xmlns:p14="http://schemas.microsoft.com/office/powerpoint/2010/main" val="16499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smtClean="0">
                <a:solidFill>
                  <a:schemeClr val="accent1"/>
                </a:solidFill>
              </a:rPr>
              <a:t>Поиск:</a:t>
            </a:r>
          </a:p>
          <a:p>
            <a:pPr marL="514350" indent="-514350">
              <a:buFont typeface="+mj-lt"/>
              <a:buAutoNum type="arabicPeriod"/>
            </a:pPr>
            <a:r>
              <a:rPr lang="ru-RU" dirty="0" smtClean="0"/>
              <a:t>Максимально сильно сузить выборку с помощью поиска по индексу до очень небольшого числа документов.</a:t>
            </a:r>
          </a:p>
          <a:p>
            <a:pPr marL="514350" indent="-514350">
              <a:buFont typeface="+mj-lt"/>
              <a:buAutoNum type="arabicPeriod"/>
            </a:pPr>
            <a:r>
              <a:rPr lang="ru-RU" dirty="0" smtClean="0"/>
              <a:t>Отфильтровать небольшое оставшееся число документов с помощью фильтра.</a:t>
            </a:r>
          </a:p>
          <a:p>
            <a:endParaRPr lang="ru-RU" dirty="0" smtClean="0"/>
          </a:p>
          <a:p>
            <a:r>
              <a:rPr lang="ru-RU" dirty="0" smtClean="0"/>
              <a:t>Идеально, если поиски будут происходить по</a:t>
            </a:r>
            <a:r>
              <a:rPr lang="en-US" dirty="0" smtClean="0"/>
              <a:t> </a:t>
            </a:r>
            <a:r>
              <a:rPr lang="ru-RU" dirty="0" smtClean="0"/>
              <a:t>точечному, известному ключу.</a:t>
            </a:r>
            <a:endParaRPr lang="ru-RU" dirty="0"/>
          </a:p>
        </p:txBody>
      </p:sp>
      <p:sp>
        <p:nvSpPr>
          <p:cNvPr id="3" name="Заголовок 2"/>
          <p:cNvSpPr>
            <a:spLocks noGrp="1"/>
          </p:cNvSpPr>
          <p:nvPr>
            <p:ph type="title"/>
          </p:nvPr>
        </p:nvSpPr>
        <p:spPr/>
        <p:txBody>
          <a:bodyPr/>
          <a:lstStyle/>
          <a:p>
            <a:r>
              <a:rPr lang="ru-RU" dirty="0" smtClean="0"/>
              <a:t>Стратегия использования 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solidFill>
                  <a:schemeClr val="accent1"/>
                </a:solidFill>
              </a:rPr>
              <a:t>Проектирование:</a:t>
            </a:r>
          </a:p>
          <a:p>
            <a:pPr marL="514350" indent="-514350">
              <a:buFont typeface="+mj-lt"/>
              <a:buAutoNum type="arabicPeriod"/>
            </a:pPr>
            <a:r>
              <a:rPr lang="ru-RU" dirty="0" smtClean="0"/>
              <a:t>Заранее выяснить какие запросы БД должна уметь обрабатывать эффективно.</a:t>
            </a:r>
          </a:p>
          <a:p>
            <a:pPr marL="514350" indent="-514350">
              <a:buFont typeface="+mj-lt"/>
              <a:buAutoNum type="arabicPeriod"/>
            </a:pPr>
            <a:r>
              <a:rPr lang="ru-RU" dirty="0" smtClean="0"/>
              <a:t>Понять, какие будут коллекции.</a:t>
            </a:r>
          </a:p>
          <a:p>
            <a:pPr marL="514350" indent="-514350">
              <a:buFont typeface="+mj-lt"/>
              <a:buAutoNum type="arabicPeriod"/>
            </a:pPr>
            <a:r>
              <a:rPr lang="ru-RU" dirty="0" smtClean="0"/>
              <a:t>Спланировать, где нужны индексы.</a:t>
            </a:r>
          </a:p>
          <a:p>
            <a:pPr marL="514350" indent="-514350">
              <a:buFont typeface="+mj-lt"/>
              <a:buAutoNum type="arabicPeriod"/>
            </a:pPr>
            <a:r>
              <a:rPr lang="ru-RU" dirty="0" smtClean="0"/>
              <a:t>А где можно просто отфильтровать, опираясь на знание природы данных и сэкономить на</a:t>
            </a:r>
            <a:r>
              <a:rPr lang="en-US" dirty="0" smtClean="0"/>
              <a:t> </a:t>
            </a:r>
            <a:r>
              <a:rPr lang="ru-RU" dirty="0" smtClean="0"/>
              <a:t>индексах</a:t>
            </a:r>
            <a:r>
              <a:rPr lang="en-US" dirty="0"/>
              <a:t>.</a:t>
            </a:r>
            <a:endParaRPr lang="ru-RU" dirty="0" smtClean="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952539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smtClean="0">
                <a:solidFill>
                  <a:schemeClr val="accent1"/>
                </a:solidFill>
              </a:rPr>
              <a:t>Выбор самой БД:</a:t>
            </a:r>
            <a:endParaRPr lang="en-US" dirty="0" smtClean="0">
              <a:solidFill>
                <a:schemeClr val="accent1"/>
              </a:solidFill>
            </a:endParaRPr>
          </a:p>
          <a:p>
            <a:pPr marL="457200" indent="-457200">
              <a:buFont typeface="Arial" panose="020B0604020202020204" pitchFamily="34" charset="0"/>
              <a:buChar char="•"/>
            </a:pPr>
            <a:r>
              <a:rPr lang="ru-RU" dirty="0"/>
              <a:t>Понимать специфику своих </a:t>
            </a:r>
            <a:r>
              <a:rPr lang="ru-RU" dirty="0" smtClean="0"/>
              <a:t>потребностей</a:t>
            </a:r>
            <a:endParaRPr lang="ru-RU" dirty="0"/>
          </a:p>
          <a:p>
            <a:pPr marL="457200" indent="-457200">
              <a:buFont typeface="Arial" panose="020B0604020202020204" pitchFamily="34" charset="0"/>
              <a:buChar char="•"/>
            </a:pPr>
            <a:r>
              <a:rPr lang="ru-RU" dirty="0"/>
              <a:t>Понимать ограничения и сильные стороны разных </a:t>
            </a:r>
            <a:r>
              <a:rPr lang="ru-RU" dirty="0" smtClean="0"/>
              <a:t>СУБД</a:t>
            </a:r>
          </a:p>
          <a:p>
            <a:pPr marL="457200" indent="-457200">
              <a:buFont typeface="Arial" panose="020B0604020202020204" pitchFamily="34" charset="0"/>
              <a:buChar char="•"/>
            </a:pPr>
            <a:r>
              <a:rPr lang="ru-RU" dirty="0" smtClean="0"/>
              <a:t>Возможно, даже </a:t>
            </a:r>
            <a:r>
              <a:rPr lang="ru-RU" dirty="0"/>
              <a:t>и</a:t>
            </a:r>
            <a:r>
              <a:rPr lang="ru-RU" dirty="0" smtClean="0"/>
              <a:t>спользовать несколько СУБД в одном проекте</a:t>
            </a:r>
            <a:endParaRPr lang="ru-RU" dirty="0"/>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a:t>Стратегия использования БД</a:t>
            </a:r>
          </a:p>
        </p:txBody>
      </p:sp>
    </p:spTree>
    <p:extLst>
      <p:ext uri="{BB962C8B-B14F-4D97-AF65-F5344CB8AC3E}">
        <p14:creationId xmlns:p14="http://schemas.microsoft.com/office/powerpoint/2010/main" val="1489950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Сервис для отелей</a:t>
            </a:r>
            <a:endParaRPr lang="ru-RU" dirty="0"/>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smtClean="0">
                <a:solidFill>
                  <a:srgbClr val="0000FF"/>
                </a:solidFill>
                <a:latin typeface="Consolas" panose="020B0609020204030204" pitchFamily="49" charset="0"/>
              </a:rPr>
              <a:t>public interface </a:t>
            </a:r>
            <a:r>
              <a:rPr lang="en-US" sz="1800" dirty="0" err="1" smtClean="0">
                <a:solidFill>
                  <a:srgbClr val="0000FF"/>
                </a:solidFill>
                <a:latin typeface="Consolas" panose="020B0609020204030204" pitchFamily="49" charset="0"/>
              </a:rPr>
              <a:t>IHotelRepository</a:t>
            </a:r>
            <a:endParaRPr lang="ru-RU" sz="1800" dirty="0" smtClean="0">
              <a:latin typeface="Consolas" panose="020B0609020204030204" pitchFamily="49" charset="0"/>
            </a:endParaRPr>
          </a:p>
          <a:p>
            <a:r>
              <a:rPr lang="en-US" sz="1800" dirty="0" smtClean="0">
                <a:latin typeface="Consolas" panose="020B0609020204030204" pitchFamily="49" charset="0"/>
              </a:rPr>
              <a:t>{</a:t>
            </a: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AddHotel</a:t>
            </a:r>
            <a:r>
              <a:rPr lang="en-US" sz="1800" dirty="0" smtClean="0">
                <a:latin typeface="Consolas" panose="020B0609020204030204" pitchFamily="49" charset="0"/>
              </a:rPr>
              <a:t>(</a:t>
            </a:r>
            <a:r>
              <a:rPr lang="en-US" sz="1800" dirty="0" smtClean="0">
                <a:solidFill>
                  <a:srgbClr val="0000FF"/>
                </a:solidFill>
                <a:latin typeface="Consolas" panose="020B0609020204030204" pitchFamily="49" charset="0"/>
              </a:rPr>
              <a:t>string</a:t>
            </a:r>
            <a:r>
              <a:rPr lang="en-US" sz="1800" dirty="0" smtClean="0">
                <a:latin typeface="Consolas" panose="020B0609020204030204" pitchFamily="49" charset="0"/>
              </a:rPr>
              <a:t> name);</a:t>
            </a: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RemoveHotel</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a:latin typeface="Consolas" panose="020B0609020204030204" pitchFamily="49" charset="0"/>
              </a:rPr>
              <a:t>);</a:t>
            </a:r>
            <a:r>
              <a:rPr lang="en-US" sz="1800" dirty="0" smtClean="0">
                <a:solidFill>
                  <a:srgbClr val="0000FF"/>
                </a:solidFill>
                <a:latin typeface="Consolas" panose="020B0609020204030204" pitchFamily="49" charset="0"/>
              </a:rPr>
              <a:t> </a:t>
            </a:r>
          </a:p>
          <a:p>
            <a:r>
              <a:rPr lang="en-US" sz="1800" dirty="0" smtClean="0">
                <a:solidFill>
                  <a:srgbClr val="0000FF"/>
                </a:solidFill>
                <a:latin typeface="Consolas" panose="020B0609020204030204" pitchFamily="49" charset="0"/>
              </a:rPr>
              <a:t>    </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solidFill>
                  <a:srgbClr val="2B91AF"/>
                </a:solidFill>
                <a:latin typeface="Consolas" panose="020B0609020204030204" pitchFamily="49" charset="0"/>
              </a:rPr>
              <a:t>AddRoom</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smtClean="0">
                <a:latin typeface="Consolas" panose="020B0609020204030204" pitchFamily="49" charset="0"/>
              </a:rPr>
              <a:t>hotelId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latin typeface="Consolas" panose="020B0609020204030204" pitchFamily="49" charset="0"/>
              </a:rPr>
              <a:t> </a:t>
            </a:r>
            <a:r>
              <a:rPr lang="en-US" sz="1800" dirty="0" err="1" smtClean="0">
                <a:latin typeface="Consolas" panose="020B0609020204030204" pitchFamily="49" charset="0"/>
              </a:rPr>
              <a:t>roomDescription</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RemoveRoom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a:t>
            </a:r>
            <a:endParaRPr lang="en-US" sz="1800" dirty="0">
              <a:latin typeface="Consolas" panose="020B0609020204030204" pitchFamily="49" charset="0"/>
            </a:endParaRPr>
          </a:p>
          <a:p>
            <a:r>
              <a:rPr lang="en-US" sz="1800" dirty="0" smtClean="0">
                <a:solidFill>
                  <a:srgbClr val="0000FF"/>
                </a:solidFill>
                <a:latin typeface="Consolas" panose="020B0609020204030204" pitchFamily="49" charset="0"/>
              </a:rPr>
              <a:t>    void</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RentRoom</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smtClean="0">
                <a:latin typeface="Consolas" panose="020B0609020204030204" pitchFamily="49" charset="0"/>
              </a:rPr>
              <a:t>roomId</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from,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a:t>
            </a:r>
            <a:r>
              <a:rPr lang="en-US" sz="1800" dirty="0" smtClean="0">
                <a:latin typeface="Consolas" panose="020B0609020204030204" pitchFamily="49" charset="0"/>
              </a:rPr>
              <a:t>uests);</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GetAllGuests</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HotelID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day);</a:t>
            </a:r>
            <a:endParaRPr lang="en-US" sz="1800" dirty="0">
              <a:latin typeface="Consolas" panose="020B0609020204030204" pitchFamily="49" charset="0"/>
            </a:endParaRPr>
          </a:p>
          <a:p>
            <a:r>
              <a:rPr lang="en-US" sz="1800" dirty="0">
                <a:latin typeface="Consolas" panose="020B0609020204030204" pitchFamily="49" charset="0"/>
              </a:rPr>
              <a:t> </a:t>
            </a:r>
            <a:r>
              <a:rPr lang="en-US" sz="1800" dirty="0" smtClean="0">
                <a:latin typeface="Consolas" panose="020B0609020204030204" pitchFamily="49" charset="0"/>
              </a:rPr>
              <a:t>   </a:t>
            </a:r>
            <a:r>
              <a:rPr lang="en-US" sz="1800" dirty="0" err="1" smtClean="0">
                <a:solidFill>
                  <a:srgbClr val="0000FF"/>
                </a:solidFill>
                <a:latin typeface="Consolas" panose="020B0609020204030204" pitchFamily="49" charset="0"/>
              </a:rPr>
              <a:t>RoomDescription</a:t>
            </a:r>
            <a:r>
              <a:rPr lang="en-US" sz="1800" dirty="0" smtClean="0">
                <a:solidFill>
                  <a:srgbClr val="0000FF"/>
                </a:solidFill>
                <a:latin typeface="Consolas" panose="020B0609020204030204" pitchFamily="49" charset="0"/>
              </a:rPr>
              <a: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GetFreeRooms</a:t>
            </a:r>
            <a:r>
              <a:rPr lang="en-US" sz="1800" dirty="0" smtClean="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smtClean="0">
                <a:solidFill>
                  <a:srgbClr val="0000FF"/>
                </a:solidFill>
                <a:latin typeface="Consolas" panose="020B0609020204030204" pitchFamily="49" charset="0"/>
              </a:rPr>
              <a:t>DateTime</a:t>
            </a:r>
            <a:r>
              <a:rPr lang="en-US" sz="1800" dirty="0" smtClean="0">
                <a:latin typeface="Consolas" panose="020B0609020204030204" pitchFamily="49" charset="0"/>
              </a:rPr>
              <a:t> </a:t>
            </a:r>
            <a:r>
              <a:rPr lang="en-US" sz="1800" dirty="0">
                <a:latin typeface="Consolas" panose="020B0609020204030204" pitchFamily="49" charset="0"/>
              </a:rPr>
              <a:t>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    </a:t>
            </a:r>
            <a:r>
              <a:rPr lang="en-US" sz="1800" dirty="0" smtClean="0">
                <a:solidFill>
                  <a:srgbClr val="0000FF"/>
                </a:solidFill>
                <a:latin typeface="Consolas" panose="020B0609020204030204" pitchFamily="49" charset="0"/>
              </a:rPr>
              <a:t>(From, To, </a:t>
            </a:r>
            <a:r>
              <a:rPr lang="en-US" sz="1800" dirty="0">
                <a:solidFill>
                  <a:srgbClr val="0000FF"/>
                </a:solidFill>
                <a:latin typeface="Consolas" panose="020B0609020204030204" pitchFamily="49" charset="0"/>
              </a:rPr>
              <a:t>Guest[])[]</a:t>
            </a:r>
            <a:r>
              <a:rPr lang="en-US" sz="1800" dirty="0" smtClean="0">
                <a:latin typeface="Consolas" panose="020B0609020204030204" pitchFamily="49" charset="0"/>
              </a:rPr>
              <a:t> </a:t>
            </a:r>
            <a:r>
              <a:rPr lang="en-US" sz="1800" dirty="0" err="1" smtClean="0">
                <a:solidFill>
                  <a:srgbClr val="2B91AF"/>
                </a:solidFill>
                <a:latin typeface="Consolas" panose="020B0609020204030204" pitchFamily="49" charset="0"/>
              </a:rPr>
              <a:t>GetRoomSchedule</a:t>
            </a:r>
            <a:endParaRPr lang="en-US" sz="1800" dirty="0" smtClean="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smtClean="0">
                <a:solidFill>
                  <a:srgbClr val="2B91AF"/>
                </a:solidFill>
                <a:latin typeface="Consolas" panose="020B0609020204030204" pitchFamily="49" charset="0"/>
              </a:rPr>
              <a:t>		</a:t>
            </a:r>
            <a:r>
              <a:rPr lang="en-US" sz="1800" dirty="0" smtClean="0">
                <a:latin typeface="Consolas" panose="020B0609020204030204" pitchFamily="49" charset="0"/>
              </a:rPr>
              <a:t>(</a:t>
            </a:r>
            <a:r>
              <a:rPr lang="en-US" sz="1800" dirty="0" err="1" smtClean="0">
                <a:solidFill>
                  <a:srgbClr val="0000FF"/>
                </a:solidFill>
                <a:latin typeface="Consolas" panose="020B0609020204030204" pitchFamily="49" charset="0"/>
              </a:rPr>
              <a:t>RoomID</a:t>
            </a:r>
            <a:r>
              <a:rPr lang="en-US" sz="1800" dirty="0" smtClean="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a:t>
            </a:r>
            <a:r>
              <a:rPr lang="en-US" sz="1800" dirty="0" smtClean="0">
                <a:latin typeface="Consolas" panose="020B0609020204030204" pitchFamily="49" charset="0"/>
              </a:rPr>
              <a:t>to);</a:t>
            </a:r>
          </a:p>
          <a:p>
            <a:r>
              <a:rPr lang="en-US" sz="1800" dirty="0" smtClean="0">
                <a:latin typeface="Consolas" panose="020B0609020204030204" pitchFamily="49" charset="0"/>
              </a:rPr>
              <a:t>}</a:t>
            </a:r>
          </a:p>
          <a:p>
            <a:r>
              <a:rPr lang="ru-RU" dirty="0" smtClean="0"/>
              <a:t>Проектировать будем тут: </a:t>
            </a:r>
            <a:r>
              <a:rPr lang="en-US" dirty="0" smtClean="0">
                <a:hlinkClick r:id="rId3"/>
              </a:rPr>
              <a:t>http://bit.ly/db-shpora</a:t>
            </a:r>
            <a:r>
              <a:rPr lang="ru-RU" dirty="0" smtClean="0"/>
              <a:t> </a:t>
            </a:r>
            <a:endParaRPr lang="ru-RU" dirty="0"/>
          </a:p>
        </p:txBody>
      </p:sp>
    </p:spTree>
    <p:extLst>
      <p:ext uri="{BB962C8B-B14F-4D97-AF65-F5344CB8AC3E}">
        <p14:creationId xmlns:p14="http://schemas.microsoft.com/office/powerpoint/2010/main" val="139299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smtClean="0"/>
              <a:t>Будем фиксировать результат проектирования в документе.</a:t>
            </a:r>
          </a:p>
          <a:p>
            <a:pPr marL="457200" indent="-457200">
              <a:buFont typeface="Arial" panose="020B0604020202020204" pitchFamily="34" charset="0"/>
              <a:buChar char="•"/>
            </a:pPr>
            <a:r>
              <a:rPr lang="ru-RU" dirty="0" smtClean="0"/>
              <a:t>Описываем коллекцию как набор полей.</a:t>
            </a:r>
          </a:p>
          <a:p>
            <a:pPr marL="457200" indent="-457200">
              <a:buFont typeface="Arial" panose="020B0604020202020204" pitchFamily="34" charset="0"/>
              <a:buChar char="•"/>
            </a:pPr>
            <a:r>
              <a:rPr lang="ru-RU" dirty="0" smtClean="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smtClean="0"/>
              <a:t>Указываем, какой индекс: </a:t>
            </a:r>
            <a:r>
              <a:rPr lang="en-US" dirty="0" smtClean="0"/>
              <a:t>ordered/unordered</a:t>
            </a:r>
            <a:r>
              <a:rPr lang="ru-RU" dirty="0" smtClean="0"/>
              <a:t>.</a:t>
            </a:r>
            <a:endParaRPr lang="en-US" dirty="0" smtClean="0"/>
          </a:p>
          <a:p>
            <a:pPr marL="457200" indent="-457200">
              <a:buFont typeface="Arial" panose="020B0604020202020204" pitchFamily="34" charset="0"/>
              <a:buChar char="•"/>
            </a:pPr>
            <a:r>
              <a:rPr lang="ru-RU" dirty="0" smtClean="0"/>
              <a:t>Отмечаем поле для первичного ключа.</a:t>
            </a:r>
          </a:p>
          <a:p>
            <a:pPr marL="457200" indent="-457200">
              <a:buFont typeface="Arial" panose="020B0604020202020204" pitchFamily="34" charset="0"/>
              <a:buChar char="•"/>
            </a:pPr>
            <a:r>
              <a:rPr lang="ru-RU" dirty="0" smtClean="0"/>
              <a:t>Запросы описываем словами. </a:t>
            </a:r>
            <a:br>
              <a:rPr lang="ru-RU" dirty="0" smtClean="0"/>
            </a:br>
            <a:r>
              <a:rPr lang="ru-RU" dirty="0" smtClean="0"/>
              <a:t>Коротко и ясно, как и где происходит запрос.</a:t>
            </a:r>
            <a:endParaRPr lang="ru-RU" dirty="0"/>
          </a:p>
        </p:txBody>
      </p:sp>
      <p:sp>
        <p:nvSpPr>
          <p:cNvPr id="3" name="Заголовок 2"/>
          <p:cNvSpPr>
            <a:spLocks noGrp="1"/>
          </p:cNvSpPr>
          <p:nvPr>
            <p:ph type="title"/>
          </p:nvPr>
        </p:nvSpPr>
        <p:spPr/>
        <p:txBody>
          <a:bodyPr/>
          <a:lstStyle/>
          <a:p>
            <a:r>
              <a:rPr lang="ru-RU" dirty="0" smtClean="0"/>
              <a:t>Как Проектировать БД?</a:t>
            </a:r>
            <a:endParaRPr lang="ru-RU" dirty="0"/>
          </a:p>
        </p:txBody>
      </p:sp>
    </p:spTree>
    <p:extLst>
      <p:ext uri="{BB962C8B-B14F-4D97-AF65-F5344CB8AC3E}">
        <p14:creationId xmlns:p14="http://schemas.microsoft.com/office/powerpoint/2010/main" val="19658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Нам понадобится коллекция отелей.</a:t>
            </a:r>
          </a:p>
        </p:txBody>
      </p:sp>
      <p:sp>
        <p:nvSpPr>
          <p:cNvPr id="3" name="Заголовок 2"/>
          <p:cNvSpPr>
            <a:spLocks noGrp="1"/>
          </p:cNvSpPr>
          <p:nvPr>
            <p:ph type="title"/>
          </p:nvPr>
        </p:nvSpPr>
        <p:spPr/>
        <p:txBody>
          <a:bodyPr/>
          <a:lstStyle/>
          <a:p>
            <a:r>
              <a:rPr lang="ru-RU" dirty="0" smtClean="0"/>
              <a:t>Первые коллекции</a:t>
            </a:r>
            <a:endParaRPr lang="ru-RU" dirty="0"/>
          </a:p>
        </p:txBody>
      </p:sp>
    </p:spTree>
    <p:extLst>
      <p:ext uri="{BB962C8B-B14F-4D97-AF65-F5344CB8AC3E}">
        <p14:creationId xmlns:p14="http://schemas.microsoft.com/office/powerpoint/2010/main" val="2305942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отелей</a:t>
            </a:r>
            <a:r>
              <a:rPr lang="ru-RU" dirty="0" smtClean="0"/>
              <a:t>.</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endParaRPr lang="ru-RU" dirty="0"/>
          </a:p>
        </p:txBody>
      </p:sp>
      <p:sp>
        <p:nvSpPr>
          <p:cNvPr id="3" name="Заголовок 2"/>
          <p:cNvSpPr>
            <a:spLocks noGrp="1"/>
          </p:cNvSpPr>
          <p:nvPr>
            <p:ph type="title"/>
          </p:nvPr>
        </p:nvSpPr>
        <p:spPr/>
        <p:txBody>
          <a:bodyPr/>
          <a:lstStyle/>
          <a:p>
            <a:r>
              <a:rPr lang="ru-RU" dirty="0" smtClean="0"/>
              <a:t>Коллекция отелей</a:t>
            </a:r>
            <a:endParaRPr lang="ru-RU" dirty="0"/>
          </a:p>
        </p:txBody>
      </p:sp>
    </p:spTree>
    <p:extLst>
      <p:ext uri="{BB962C8B-B14F-4D97-AF65-F5344CB8AC3E}">
        <p14:creationId xmlns:p14="http://schemas.microsoft.com/office/powerpoint/2010/main" val="39114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отелей</a:t>
            </a:r>
            <a:r>
              <a:rPr lang="ru-RU" dirty="0" smtClean="0"/>
              <a:t>.</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endParaRPr lang="ru-RU" dirty="0"/>
          </a:p>
        </p:txBody>
      </p:sp>
      <p:sp>
        <p:nvSpPr>
          <p:cNvPr id="3" name="Заголовок 2"/>
          <p:cNvSpPr>
            <a:spLocks noGrp="1"/>
          </p:cNvSpPr>
          <p:nvPr>
            <p:ph type="title"/>
          </p:nvPr>
        </p:nvSpPr>
        <p:spPr/>
        <p:txBody>
          <a:bodyPr/>
          <a:lstStyle/>
          <a:p>
            <a:r>
              <a:rPr lang="ru-RU" dirty="0"/>
              <a:t>Коллекция отелей</a:t>
            </a:r>
          </a:p>
        </p:txBody>
      </p:sp>
    </p:spTree>
    <p:extLst>
      <p:ext uri="{BB962C8B-B14F-4D97-AF65-F5344CB8AC3E}">
        <p14:creationId xmlns:p14="http://schemas.microsoft.com/office/powerpoint/2010/main" val="361288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Сделаем еще коллекцию «комнаты».</a:t>
            </a:r>
            <a:endParaRPr lang="ru-RU" dirty="0"/>
          </a:p>
        </p:txBody>
      </p:sp>
      <p:sp>
        <p:nvSpPr>
          <p:cNvPr id="3" name="Заголовок 2"/>
          <p:cNvSpPr>
            <a:spLocks noGrp="1"/>
          </p:cNvSpPr>
          <p:nvPr>
            <p:ph type="title"/>
          </p:nvPr>
        </p:nvSpPr>
        <p:spPr/>
        <p:txBody>
          <a:bodyPr/>
          <a:lstStyle/>
          <a:p>
            <a:r>
              <a:rPr lang="ru-RU" dirty="0" smtClean="0"/>
              <a:t>Коллекция комнат</a:t>
            </a:r>
            <a:endParaRPr lang="ru-RU" dirty="0"/>
          </a:p>
        </p:txBody>
      </p:sp>
    </p:spTree>
    <p:extLst>
      <p:ext uri="{BB962C8B-B14F-4D97-AF65-F5344CB8AC3E}">
        <p14:creationId xmlns:p14="http://schemas.microsoft.com/office/powerpoint/2010/main" val="2870146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a:t>
            </a:r>
            <a:r>
              <a:rPr lang="ru-RU" dirty="0" smtClean="0"/>
              <a:t>«отели».</a:t>
            </a:r>
          </a:p>
          <a:p>
            <a:pPr marL="457200" indent="-457200">
              <a:buFont typeface="Arial" panose="020B0604020202020204" pitchFamily="34" charset="0"/>
              <a:buChar char="•"/>
            </a:pPr>
            <a:r>
              <a:rPr lang="ru-RU" dirty="0"/>
              <a:t>Пусть у каждого отеля будет </a:t>
            </a:r>
            <a:r>
              <a:rPr lang="ru-RU" dirty="0" smtClean="0"/>
              <a:t>уникальный индекс</a:t>
            </a:r>
          </a:p>
          <a:p>
            <a:pPr marL="457200" indent="-457200">
              <a:buFont typeface="Arial" panose="020B0604020202020204" pitchFamily="34" charset="0"/>
              <a:buChar char="•"/>
            </a:pPr>
            <a:r>
              <a:rPr lang="ru-RU" dirty="0" smtClean="0"/>
              <a:t>Флаг «удалено»</a:t>
            </a:r>
          </a:p>
          <a:p>
            <a:pPr marL="457200" indent="-457200">
              <a:buFont typeface="Arial" panose="020B0604020202020204" pitchFamily="34" charset="0"/>
              <a:buChar char="•"/>
            </a:pPr>
            <a:r>
              <a:rPr lang="ru-RU" dirty="0" smtClean="0"/>
              <a:t>Сделаем еще коллекцию «комнаты».</a:t>
            </a:r>
          </a:p>
          <a:p>
            <a:pPr marL="457200" indent="-457200">
              <a:buFont typeface="Arial" panose="020B0604020202020204" pitchFamily="34" charset="0"/>
              <a:buChar char="•"/>
            </a:pPr>
            <a:r>
              <a:rPr lang="ru-RU" dirty="0" smtClean="0"/>
              <a:t>Флаг «доступности» комнаты</a:t>
            </a:r>
            <a:endParaRPr lang="ru-RU" dirty="0"/>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a:t>БД </a:t>
            </a:r>
            <a:r>
              <a:rPr lang="en-US" sz="4800" dirty="0" smtClean="0"/>
              <a:t>—</a:t>
            </a:r>
            <a:r>
              <a:rPr lang="ru-RU" sz="4800" dirty="0" smtClean="0"/>
              <a:t> </a:t>
            </a:r>
            <a:r>
              <a:rPr lang="ru-RU" sz="4800" dirty="0"/>
              <a:t>это не магия!</a:t>
            </a:r>
            <a:endParaRPr lang="en-US" sz="4600" dirty="0"/>
          </a:p>
        </p:txBody>
      </p:sp>
    </p:spTree>
    <p:extLst>
      <p:ext uri="{BB962C8B-B14F-4D97-AF65-F5344CB8AC3E}">
        <p14:creationId xmlns:p14="http://schemas.microsoft.com/office/powerpoint/2010/main" val="11136504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smtClean="0">
                <a:solidFill>
                  <a:srgbClr val="2B91AF"/>
                </a:solidFill>
                <a:latin typeface="Consolas" panose="020B0609020204030204" pitchFamily="49" charset="0"/>
              </a:rPr>
              <a:t>RentRoom</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Passport</a:t>
            </a:r>
            <a:r>
              <a:rPr lang="en-US" dirty="0">
                <a:solidFill>
                  <a:srgbClr val="0000FF"/>
                </a:solidFill>
                <a:latin typeface="Consolas" panose="020B0609020204030204" pitchFamily="49" charset="0"/>
              </a:rPr>
              <a:t>[]</a:t>
            </a:r>
            <a:r>
              <a:rPr lang="en-US" dirty="0">
                <a:latin typeface="Consolas" panose="020B0609020204030204" pitchFamily="49" charset="0"/>
              </a:rPr>
              <a:t> visitors</a:t>
            </a:r>
            <a:r>
              <a:rPr lang="en-US" dirty="0" smtClean="0">
                <a:latin typeface="Consolas" panose="020B0609020204030204" pitchFamily="49" charset="0"/>
              </a:rPr>
              <a:t>);</a:t>
            </a:r>
            <a:endParaRPr lang="ru-RU" dirty="0" smtClean="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smtClean="0"/>
              <a:t>Переименуйте </a:t>
            </a:r>
            <a:r>
              <a:rPr lang="ru-RU" dirty="0"/>
              <a:t>лист с номером вашей пары, </a:t>
            </a:r>
            <a:r>
              <a:rPr lang="ru-RU" dirty="0" smtClean="0"/>
              <a:t/>
            </a:r>
            <a:br>
              <a:rPr lang="ru-RU" dirty="0" smtClean="0"/>
            </a:br>
            <a:r>
              <a:rPr lang="ru-RU" dirty="0" smtClean="0"/>
              <a:t>добавив </a:t>
            </a:r>
            <a:r>
              <a:rPr lang="ru-RU" dirty="0"/>
              <a:t>туда ваши фамилии</a:t>
            </a:r>
            <a:endParaRPr lang="en-US" dirty="0"/>
          </a:p>
          <a:p>
            <a:endParaRPr lang="ru-RU" dirty="0"/>
          </a:p>
        </p:txBody>
      </p:sp>
      <p:sp>
        <p:nvSpPr>
          <p:cNvPr id="3" name="Заголовок 2"/>
          <p:cNvSpPr>
            <a:spLocks noGrp="1"/>
          </p:cNvSpPr>
          <p:nvPr>
            <p:ph type="title"/>
          </p:nvPr>
        </p:nvSpPr>
        <p:spPr/>
        <p:txBody>
          <a:bodyPr/>
          <a:lstStyle/>
          <a:p>
            <a:r>
              <a:rPr lang="ru-RU" dirty="0" smtClean="0"/>
              <a:t>Задача: Бронирование комнат</a:t>
            </a:r>
            <a:endParaRPr lang="ru-RU" dirty="0"/>
          </a:p>
        </p:txBody>
      </p:sp>
    </p:spTree>
    <p:extLst>
      <p:ext uri="{BB962C8B-B14F-4D97-AF65-F5344CB8AC3E}">
        <p14:creationId xmlns:p14="http://schemas.microsoft.com/office/powerpoint/2010/main" val="2685746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smtClean="0">
                <a:latin typeface="Consolas" panose="020B0609020204030204" pitchFamily="49" charset="0"/>
              </a:rPr>
              <a:t> </a:t>
            </a:r>
            <a:r>
              <a:rPr lang="en-US" dirty="0" err="1" smtClean="0">
                <a:solidFill>
                  <a:srgbClr val="2B91AF"/>
                </a:solidFill>
                <a:latin typeface="Consolas" panose="020B0609020204030204" pitchFamily="49" charset="0"/>
              </a:rPr>
              <a:t>GetAllGuests</a:t>
            </a:r>
            <a:r>
              <a:rPr lang="en-US" dirty="0" smtClean="0">
                <a:latin typeface="Consolas" panose="020B0609020204030204" pitchFamily="49" charset="0"/>
              </a:rPr>
              <a:t>(</a:t>
            </a: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HotelID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en-US" dirty="0" smtClean="0">
              <a:latin typeface="Consolas" panose="020B0609020204030204" pitchFamily="49" charset="0"/>
            </a:endParaRPr>
          </a:p>
          <a:p>
            <a:r>
              <a:rPr lang="en-US"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day);</a:t>
            </a:r>
          </a:p>
          <a:p>
            <a:endParaRPr lang="ru-RU" dirty="0"/>
          </a:p>
        </p:txBody>
      </p:sp>
      <p:sp>
        <p:nvSpPr>
          <p:cNvPr id="3" name="Заголовок 2"/>
          <p:cNvSpPr>
            <a:spLocks noGrp="1"/>
          </p:cNvSpPr>
          <p:nvPr>
            <p:ph type="title"/>
          </p:nvPr>
        </p:nvSpPr>
        <p:spPr/>
        <p:txBody>
          <a:bodyPr/>
          <a:lstStyle/>
          <a:p>
            <a:r>
              <a:rPr lang="ru-RU" dirty="0" smtClean="0"/>
              <a:t>Задача: Отчетность в МВД</a:t>
            </a:r>
            <a:endParaRPr lang="ru-RU" dirty="0"/>
          </a:p>
        </p:txBody>
      </p:sp>
    </p:spTree>
    <p:extLst>
      <p:ext uri="{BB962C8B-B14F-4D97-AF65-F5344CB8AC3E}">
        <p14:creationId xmlns:p14="http://schemas.microsoft.com/office/powerpoint/2010/main" val="35885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smtClean="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to);</a:t>
            </a:r>
          </a:p>
          <a:p>
            <a:endParaRPr lang="ru-RU" dirty="0"/>
          </a:p>
        </p:txBody>
      </p:sp>
      <p:sp>
        <p:nvSpPr>
          <p:cNvPr id="3" name="Заголовок 2"/>
          <p:cNvSpPr>
            <a:spLocks noGrp="1"/>
          </p:cNvSpPr>
          <p:nvPr>
            <p:ph type="title"/>
          </p:nvPr>
        </p:nvSpPr>
        <p:spPr/>
        <p:txBody>
          <a:bodyPr/>
          <a:lstStyle/>
          <a:p>
            <a:r>
              <a:rPr lang="ru-RU" dirty="0" smtClean="0"/>
              <a:t>Задача: свободные комнаты</a:t>
            </a:r>
            <a:endParaRPr lang="ru-RU" dirty="0"/>
          </a:p>
        </p:txBody>
      </p:sp>
    </p:spTree>
    <p:extLst>
      <p:ext uri="{BB962C8B-B14F-4D97-AF65-F5344CB8AC3E}">
        <p14:creationId xmlns:p14="http://schemas.microsoft.com/office/powerpoint/2010/main" val="2032495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a:t>
            </a:r>
            <a:r>
              <a:rPr lang="en-US" dirty="0" smtClean="0">
                <a:solidFill>
                  <a:srgbClr val="0000FF"/>
                </a:solidFill>
                <a:latin typeface="Consolas" panose="020B0609020204030204" pitchFamily="49" charset="0"/>
              </a:rPr>
              <a:t>Passport</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smtClean="0">
                <a:solidFill>
                  <a:srgbClr val="2B91AF"/>
                </a:solidFill>
                <a:latin typeface="Consolas" panose="020B0609020204030204" pitchFamily="49" charset="0"/>
              </a:rPr>
              <a:t>GetRoomSchedule</a:t>
            </a:r>
            <a:r>
              <a:rPr lang="en-US" dirty="0" smtClean="0">
                <a:latin typeface="Consolas" panose="020B0609020204030204" pitchFamily="49" charset="0"/>
              </a:rPr>
              <a:t>(</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RoomID</a:t>
            </a:r>
            <a:r>
              <a:rPr lang="en-US" dirty="0" smtClean="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a:t>
            </a:r>
            <a:r>
              <a:rPr lang="en-US" dirty="0">
                <a:latin typeface="Consolas" panose="020B0609020204030204" pitchFamily="49" charset="0"/>
              </a:rPr>
              <a:t>from, </a:t>
            </a:r>
            <a:endParaRPr lang="ru-RU" dirty="0" smtClean="0">
              <a:latin typeface="Consolas" panose="020B0609020204030204" pitchFamily="49" charset="0"/>
            </a:endParaRPr>
          </a:p>
          <a:p>
            <a:r>
              <a:rPr lang="ru-RU" dirty="0" smtClean="0">
                <a:solidFill>
                  <a:srgbClr val="0000FF"/>
                </a:solidFill>
                <a:latin typeface="Consolas" panose="020B0609020204030204" pitchFamily="49" charset="0"/>
              </a:rPr>
              <a:t>	</a:t>
            </a:r>
            <a:r>
              <a:rPr lang="en-US" dirty="0" err="1" smtClean="0">
                <a:solidFill>
                  <a:srgbClr val="0000FF"/>
                </a:solidFill>
                <a:latin typeface="Consolas" panose="020B0609020204030204" pitchFamily="49" charset="0"/>
              </a:rPr>
              <a:t>DateTime</a:t>
            </a:r>
            <a:r>
              <a:rPr lang="en-US" dirty="0" smtClean="0">
                <a:latin typeface="Consolas" panose="020B0609020204030204" pitchFamily="49" charset="0"/>
              </a:rPr>
              <a:t> to)</a:t>
            </a:r>
            <a:r>
              <a:rPr lang="en-US" dirty="0">
                <a:latin typeface="Consolas" panose="020B0609020204030204" pitchFamily="49" charset="0"/>
              </a:rPr>
              <a:t>;</a:t>
            </a:r>
          </a:p>
          <a:p>
            <a:endParaRPr lang="ru-RU" dirty="0" smtClean="0"/>
          </a:p>
          <a:p>
            <a:r>
              <a:rPr lang="ru-RU" dirty="0" smtClean="0"/>
              <a:t>Запрос должен работать быстро!</a:t>
            </a:r>
            <a:endParaRPr lang="ru-RU" dirty="0"/>
          </a:p>
        </p:txBody>
      </p:sp>
      <p:sp>
        <p:nvSpPr>
          <p:cNvPr id="3" name="Заголовок 2"/>
          <p:cNvSpPr>
            <a:spLocks noGrp="1"/>
          </p:cNvSpPr>
          <p:nvPr>
            <p:ph type="title"/>
          </p:nvPr>
        </p:nvSpPr>
        <p:spPr/>
        <p:txBody>
          <a:bodyPr/>
          <a:lstStyle/>
          <a:p>
            <a:r>
              <a:rPr lang="ru-RU" dirty="0" smtClean="0"/>
              <a:t>Задача: История комнаты</a:t>
            </a:r>
            <a:endParaRPr lang="ru-RU" dirty="0"/>
          </a:p>
        </p:txBody>
      </p:sp>
    </p:spTree>
    <p:extLst>
      <p:ext uri="{BB962C8B-B14F-4D97-AF65-F5344CB8AC3E}">
        <p14:creationId xmlns:p14="http://schemas.microsoft.com/office/powerpoint/2010/main" val="1641023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1536142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r>
              <a:rPr lang="ru-RU" dirty="0" smtClean="0"/>
              <a:t>Нет вложенности, каждая строка таблицы максимально проста. Принято нормализировать таблицы.</a:t>
            </a:r>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23345560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fontScale="92500"/>
          </a:bodyPr>
          <a:lstStyle/>
          <a:p>
            <a:pPr marL="457200" indent="-457200">
              <a:buFont typeface="Arial" panose="020B0604020202020204" pitchFamily="34" charset="0"/>
              <a:buChar char="•"/>
            </a:pPr>
            <a:r>
              <a:rPr lang="en-US" dirty="0" smtClean="0"/>
              <a:t>SQL – </a:t>
            </a:r>
            <a:r>
              <a:rPr lang="ru-RU" dirty="0" smtClean="0"/>
              <a:t>табличная структура.</a:t>
            </a:r>
          </a:p>
          <a:p>
            <a:pPr marL="457200" indent="-457200">
              <a:buFont typeface="Arial" panose="020B0604020202020204" pitchFamily="34" charset="0"/>
              <a:buChar char="•"/>
            </a:pPr>
            <a:r>
              <a:rPr lang="ru-RU" dirty="0" smtClean="0"/>
              <a:t>Поля заранее зафиксированы, изменение их состава – отдельная не простая процедура.</a:t>
            </a:r>
          </a:p>
          <a:p>
            <a:pPr marL="457200" indent="-457200">
              <a:buFont typeface="Arial" panose="020B0604020202020204" pitchFamily="34" charset="0"/>
              <a:buChar char="•"/>
            </a:pPr>
            <a:r>
              <a:rPr lang="ru-RU" dirty="0" smtClean="0"/>
              <a:t>Нет вложенности, каждая строка таблицы максимально проста. Принято нормализировать таблицы.</a:t>
            </a:r>
          </a:p>
          <a:p>
            <a:pPr marL="457200" indent="-457200">
              <a:buFont typeface="Arial" panose="020B0604020202020204" pitchFamily="34" charset="0"/>
              <a:buChar char="•"/>
            </a:pPr>
            <a:r>
              <a:rPr lang="en-US" dirty="0" err="1" smtClean="0"/>
              <a:t>Uniq</a:t>
            </a:r>
            <a:r>
              <a:rPr lang="ru-RU" dirty="0" smtClean="0"/>
              <a:t> поля и другие возможности, возникающие из-за локальности одного процесса </a:t>
            </a:r>
            <a:r>
              <a:rPr lang="en-US" dirty="0" smtClean="0"/>
              <a:t>SQL.</a:t>
            </a:r>
            <a:endParaRPr lang="ru-RU" dirty="0" smtClean="0"/>
          </a:p>
          <a:p>
            <a:pPr marL="457200" indent="-457200">
              <a:buFont typeface="Arial" panose="020B0604020202020204" pitchFamily="34" charset="0"/>
              <a:buChar char="•"/>
            </a:pPr>
            <a:r>
              <a:rPr lang="ru-RU" dirty="0" smtClean="0"/>
              <a:t>Умные </a:t>
            </a:r>
            <a:r>
              <a:rPr lang="en-US" dirty="0" smtClean="0"/>
              <a:t>ORM</a:t>
            </a:r>
            <a:r>
              <a:rPr lang="ru-RU" dirty="0"/>
              <a:t>.</a:t>
            </a:r>
            <a:endParaRPr lang="ru-RU" dirty="0" smtClean="0"/>
          </a:p>
          <a:p>
            <a:pPr marL="457200" indent="-457200">
              <a:buFont typeface="Arial" panose="020B0604020202020204" pitchFamily="34" charset="0"/>
              <a:buChar char="•"/>
            </a:pPr>
            <a:endParaRPr lang="ru-RU" dirty="0" smtClean="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Сравнение с </a:t>
            </a:r>
            <a:r>
              <a:rPr lang="en-US" dirty="0" smtClean="0"/>
              <a:t>SQL</a:t>
            </a:r>
            <a:endParaRPr lang="ru-RU" dirty="0"/>
          </a:p>
        </p:txBody>
      </p:sp>
    </p:spTree>
    <p:extLst>
      <p:ext uri="{BB962C8B-B14F-4D97-AF65-F5344CB8AC3E}">
        <p14:creationId xmlns:p14="http://schemas.microsoft.com/office/powerpoint/2010/main" val="24693288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Задача: </a:t>
            </a:r>
            <a:r>
              <a:rPr lang="en-US" dirty="0" smtClean="0"/>
              <a:t>web-game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smtClean="0"/>
              <a:t>2 игрока</a:t>
            </a:r>
          </a:p>
          <a:p>
            <a:pPr marL="457200" indent="-457200">
              <a:buFont typeface="Arial" panose="020B0604020202020204" pitchFamily="34" charset="0"/>
              <a:buChar char="•"/>
            </a:pPr>
            <a:r>
              <a:rPr lang="ru-RU" dirty="0" smtClean="0"/>
              <a:t>Несколько туров</a:t>
            </a:r>
          </a:p>
          <a:p>
            <a:pPr marL="457200" indent="-457200">
              <a:buFont typeface="Arial" panose="020B0604020202020204" pitchFamily="34" charset="0"/>
              <a:buChar char="•"/>
            </a:pPr>
            <a:r>
              <a:rPr lang="ru-RU" dirty="0" smtClean="0"/>
              <a:t>Уже реализована</a:t>
            </a:r>
          </a:p>
          <a:p>
            <a:pPr marL="457200" indent="-457200">
              <a:buFont typeface="Arial" panose="020B0604020202020204" pitchFamily="34" charset="0"/>
              <a:buChar char="•"/>
            </a:pPr>
            <a:r>
              <a:rPr lang="ru-RU" dirty="0" smtClean="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Зарегистрировать нового пользователя</a:t>
            </a:r>
          </a:p>
          <a:p>
            <a:pPr marL="457200" indent="-457200">
              <a:buFont typeface="Arial" panose="020B0604020202020204" pitchFamily="34" charset="0"/>
              <a:buChar char="•"/>
            </a:pPr>
            <a:r>
              <a:rPr lang="ru-RU" dirty="0" smtClean="0"/>
              <a:t>Отредактировать / удалить пользователя</a:t>
            </a:r>
          </a:p>
          <a:p>
            <a:pPr marL="457200" indent="-457200">
              <a:buFont typeface="Arial" panose="020B0604020202020204" pitchFamily="34" charset="0"/>
              <a:buChar char="•"/>
            </a:pPr>
            <a:r>
              <a:rPr lang="ru-RU" dirty="0" smtClean="0"/>
              <a:t>Создать планируемую игру</a:t>
            </a:r>
          </a:p>
          <a:p>
            <a:pPr marL="457200" indent="-457200">
              <a:buFont typeface="Arial" panose="020B0604020202020204" pitchFamily="34" charset="0"/>
              <a:buChar char="•"/>
            </a:pPr>
            <a:r>
              <a:rPr lang="ru-RU" dirty="0" smtClean="0"/>
              <a:t>Добавить пользователя в игру</a:t>
            </a:r>
          </a:p>
          <a:p>
            <a:pPr marL="457200" indent="-457200">
              <a:buFont typeface="Arial" panose="020B0604020202020204" pitchFamily="34" charset="0"/>
              <a:buChar char="•"/>
            </a:pPr>
            <a:r>
              <a:rPr lang="ru-RU" dirty="0" smtClean="0"/>
              <a:t>Начать / закончить игру</a:t>
            </a:r>
          </a:p>
          <a:p>
            <a:pPr marL="457200" indent="-457200">
              <a:buFont typeface="Arial" panose="020B0604020202020204" pitchFamily="34" charset="0"/>
              <a:buChar char="•"/>
            </a:pPr>
            <a:r>
              <a:rPr lang="ru-RU" dirty="0" smtClean="0"/>
              <a:t>Сделать пользователем ход в игре</a:t>
            </a:r>
          </a:p>
          <a:p>
            <a:pPr marL="457200" indent="-457200">
              <a:buFont typeface="Arial" panose="020B0604020202020204" pitchFamily="34" charset="0"/>
              <a:buChar char="•"/>
            </a:pPr>
            <a:r>
              <a:rPr lang="ru-RU" dirty="0" smtClean="0"/>
              <a:t>Показать текущую информацию по игре</a:t>
            </a:r>
          </a:p>
          <a:p>
            <a:pPr marL="457200" indent="-457200">
              <a:buFont typeface="Arial" panose="020B0604020202020204" pitchFamily="34" charset="0"/>
              <a:buChar char="•"/>
            </a:pPr>
            <a:r>
              <a:rPr lang="ru-RU" dirty="0" smtClean="0"/>
              <a:t>Заново проиграть историю игры</a:t>
            </a:r>
          </a:p>
          <a:p>
            <a:pPr marL="457200" indent="-457200">
              <a:buFont typeface="Arial" panose="020B0604020202020204" pitchFamily="34" charset="0"/>
              <a:buChar char="•"/>
            </a:pPr>
            <a:endParaRPr lang="ru-RU" dirty="0" smtClean="0"/>
          </a:p>
          <a:p>
            <a:endParaRPr lang="en-US" dirty="0"/>
          </a:p>
        </p:txBody>
      </p:sp>
      <p:sp>
        <p:nvSpPr>
          <p:cNvPr id="3" name="Заголовок 2"/>
          <p:cNvSpPr>
            <a:spLocks noGrp="1"/>
          </p:cNvSpPr>
          <p:nvPr>
            <p:ph type="title"/>
          </p:nvPr>
        </p:nvSpPr>
        <p:spPr/>
        <p:txBody>
          <a:bodyPr/>
          <a:lstStyle/>
          <a:p>
            <a:r>
              <a:rPr lang="ru-RU" dirty="0" smtClean="0"/>
              <a:t>Сценарии</a:t>
            </a:r>
            <a:endParaRPr lang="en-US" dirty="0"/>
          </a:p>
        </p:txBody>
      </p:sp>
    </p:spTree>
    <p:extLst>
      <p:ext uri="{BB962C8B-B14F-4D97-AF65-F5344CB8AC3E}">
        <p14:creationId xmlns:p14="http://schemas.microsoft.com/office/powerpoint/2010/main" val="3618098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smtClean="0"/>
              <a:t>Пользователь: </a:t>
            </a:r>
          </a:p>
          <a:p>
            <a:r>
              <a:rPr lang="ru-RU" dirty="0"/>
              <a:t>	</a:t>
            </a:r>
            <a:r>
              <a:rPr lang="ru-RU" dirty="0" smtClean="0"/>
              <a:t>логин, имя, статистика, …</a:t>
            </a:r>
          </a:p>
          <a:p>
            <a:r>
              <a:rPr lang="ru-RU" dirty="0" smtClean="0"/>
              <a:t>Игра: </a:t>
            </a:r>
          </a:p>
          <a:p>
            <a:r>
              <a:rPr lang="ru-RU" dirty="0"/>
              <a:t>	</a:t>
            </a:r>
            <a:r>
              <a:rPr lang="ru-RU" dirty="0" smtClean="0"/>
              <a:t>игроки, статус, номер тура, текущий счёт, …</a:t>
            </a:r>
          </a:p>
          <a:p>
            <a:r>
              <a:rPr lang="ru-RU" dirty="0" smtClean="0"/>
              <a:t>Тур: </a:t>
            </a:r>
          </a:p>
          <a:p>
            <a:r>
              <a:rPr lang="ru-RU" dirty="0"/>
              <a:t>	</a:t>
            </a:r>
            <a:r>
              <a:rPr lang="ru-RU" dirty="0" smtClean="0"/>
              <a:t>в какой игре, номер тура, </a:t>
            </a:r>
            <a:br>
              <a:rPr lang="ru-RU" dirty="0" smtClean="0"/>
            </a:br>
            <a:r>
              <a:rPr lang="ru-RU" dirty="0" smtClean="0"/>
              <a:t>	кто как ходил, кто выиграл</a:t>
            </a:r>
            <a:endParaRPr lang="en-US" dirty="0"/>
          </a:p>
        </p:txBody>
      </p:sp>
      <p:sp>
        <p:nvSpPr>
          <p:cNvPr id="3" name="Заголовок 2"/>
          <p:cNvSpPr>
            <a:spLocks noGrp="1"/>
          </p:cNvSpPr>
          <p:nvPr>
            <p:ph type="title"/>
          </p:nvPr>
        </p:nvSpPr>
        <p:spPr/>
        <p:txBody>
          <a:bodyPr/>
          <a:lstStyle/>
          <a:p>
            <a:r>
              <a:rPr lang="ru-RU" dirty="0" smtClean="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71464" y="2564904"/>
            <a:ext cx="9601067" cy="1800225"/>
          </a:xfrm>
        </p:spPr>
        <p:txBody>
          <a:bodyPr/>
          <a:lstStyle/>
          <a:p>
            <a:r>
              <a:rPr lang="ru-RU" sz="4800" dirty="0" smtClean="0"/>
              <a:t>Различных Баз </a:t>
            </a:r>
            <a:r>
              <a:rPr lang="ru-RU" sz="4800" dirty="0"/>
              <a:t>данных </a:t>
            </a:r>
            <a:r>
              <a:rPr lang="ru-RU" sz="4800" dirty="0" smtClean="0"/>
              <a:t>много </a:t>
            </a:r>
            <a:endParaRPr lang="ru-RU" sz="4800" dirty="0"/>
          </a:p>
        </p:txBody>
      </p:sp>
    </p:spTree>
    <p:extLst>
      <p:ext uri="{BB962C8B-B14F-4D97-AF65-F5344CB8AC3E}">
        <p14:creationId xmlns:p14="http://schemas.microsoft.com/office/powerpoint/2010/main" val="1406908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err="1" smtClean="0"/>
              <a:t>WebGame</a:t>
            </a:r>
            <a:r>
              <a:rPr lang="en-US" dirty="0" smtClean="0"/>
              <a:t> – </a:t>
            </a:r>
            <a:r>
              <a:rPr lang="ru-RU" dirty="0" smtClean="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smtClean="0"/>
              <a:t>ConsoleApp</a:t>
            </a:r>
            <a:r>
              <a:rPr lang="ru-RU" dirty="0" smtClean="0"/>
              <a:t> – реализация логики приложения</a:t>
            </a:r>
          </a:p>
          <a:p>
            <a:pPr marL="457200" indent="-457200">
              <a:buFont typeface="Arial" panose="020B0604020202020204" pitchFamily="34" charset="0"/>
              <a:buChar char="•"/>
            </a:pPr>
            <a:r>
              <a:rPr lang="en-US" dirty="0" err="1" smtClean="0"/>
              <a:t>WebApi</a:t>
            </a:r>
            <a:r>
              <a:rPr lang="ru-RU" dirty="0" smtClean="0"/>
              <a:t> – </a:t>
            </a:r>
            <a:r>
              <a:rPr lang="en-US" dirty="0" smtClean="0"/>
              <a:t>HTTP </a:t>
            </a:r>
            <a:r>
              <a:rPr lang="en-US" dirty="0" err="1" smtClean="0"/>
              <a:t>Api</a:t>
            </a:r>
            <a:r>
              <a:rPr lang="ru-RU" dirty="0" smtClean="0"/>
              <a:t>, которым будет пользоваться веб-приложение</a:t>
            </a:r>
          </a:p>
          <a:p>
            <a:endParaRPr lang="en-US" dirty="0"/>
          </a:p>
        </p:txBody>
      </p:sp>
      <p:sp>
        <p:nvSpPr>
          <p:cNvPr id="3" name="Заголовок 2"/>
          <p:cNvSpPr>
            <a:spLocks noGrp="1"/>
          </p:cNvSpPr>
          <p:nvPr>
            <p:ph type="title"/>
          </p:nvPr>
        </p:nvSpPr>
        <p:spPr/>
        <p:txBody>
          <a:bodyPr/>
          <a:lstStyle/>
          <a:p>
            <a:r>
              <a:rPr lang="en-US" dirty="0" smtClean="0"/>
              <a:t>Demo web-game</a:t>
            </a:r>
            <a:endParaRPr lang="en-US" dirty="0"/>
          </a:p>
        </p:txBody>
      </p:sp>
    </p:spTree>
    <p:extLst>
      <p:ext uri="{BB962C8B-B14F-4D97-AF65-F5344CB8AC3E}">
        <p14:creationId xmlns:p14="http://schemas.microsoft.com/office/powerpoint/2010/main" val="1632259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Создание БД</a:t>
            </a:r>
          </a:p>
          <a:p>
            <a:pPr marL="457200" indent="-457200">
              <a:buFont typeface="Arial" panose="020B0604020202020204" pitchFamily="34" charset="0"/>
              <a:buChar char="•"/>
            </a:pPr>
            <a:r>
              <a:rPr lang="ru-RU" dirty="0" smtClean="0"/>
              <a:t>Создание документа</a:t>
            </a:r>
          </a:p>
          <a:p>
            <a:pPr marL="457200" indent="-457200">
              <a:buFont typeface="Arial" panose="020B0604020202020204" pitchFamily="34" charset="0"/>
              <a:buChar char="•"/>
            </a:pPr>
            <a:r>
              <a:rPr lang="ru-RU" dirty="0" smtClean="0"/>
              <a:t>Поиск документа</a:t>
            </a:r>
          </a:p>
          <a:p>
            <a:pPr marL="457200" indent="-457200">
              <a:buFont typeface="Arial" panose="020B0604020202020204" pitchFamily="34" charset="0"/>
              <a:buChar char="•"/>
            </a:pPr>
            <a:r>
              <a:rPr lang="ru-RU" dirty="0" smtClean="0"/>
              <a:t>Индексы</a:t>
            </a:r>
            <a:endParaRPr lang="en-US" dirty="0"/>
          </a:p>
        </p:txBody>
      </p:sp>
      <p:sp>
        <p:nvSpPr>
          <p:cNvPr id="3" name="Заголовок 2"/>
          <p:cNvSpPr>
            <a:spLocks noGrp="1"/>
          </p:cNvSpPr>
          <p:nvPr>
            <p:ph type="title"/>
          </p:nvPr>
        </p:nvSpPr>
        <p:spPr/>
        <p:txBody>
          <a:bodyPr/>
          <a:lstStyle/>
          <a:p>
            <a:r>
              <a:rPr lang="en-US" dirty="0" smtClean="0"/>
              <a:t>Demo MongoDB Compass</a:t>
            </a:r>
            <a:endParaRPr lang="en-US" dirty="0"/>
          </a:p>
        </p:txBody>
      </p:sp>
    </p:spTree>
    <p:extLst>
      <p:ext uri="{BB962C8B-B14F-4D97-AF65-F5344CB8AC3E}">
        <p14:creationId xmlns:p14="http://schemas.microsoft.com/office/powerpoint/2010/main" val="3855582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smtClean="0">
                <a:hlinkClick r:id="rId2"/>
              </a:rPr>
              <a:t>https</a:t>
            </a:r>
            <a:r>
              <a:rPr lang="en-US" dirty="0">
                <a:hlinkClick r:id="rId2"/>
              </a:rPr>
              <a:t>://</a:t>
            </a:r>
            <a:r>
              <a:rPr lang="en-US" dirty="0" smtClean="0">
                <a:hlinkClick r:id="rId2"/>
              </a:rPr>
              <a:t>github.com/kontur-courses/web-game</a:t>
            </a:r>
          </a:p>
          <a:p>
            <a:r>
              <a:rPr lang="en-US" b="1" dirty="0" smtClean="0">
                <a:hlinkClick r:id="rId2"/>
              </a:rPr>
              <a:t>Db.md</a:t>
            </a:r>
            <a:endParaRPr lang="en-US" b="1" dirty="0" smtClean="0"/>
          </a:p>
          <a:p>
            <a:endParaRPr lang="en-US" dirty="0"/>
          </a:p>
        </p:txBody>
      </p:sp>
      <p:sp>
        <p:nvSpPr>
          <p:cNvPr id="3" name="Заголовок 2"/>
          <p:cNvSpPr>
            <a:spLocks noGrp="1"/>
          </p:cNvSpPr>
          <p:nvPr>
            <p:ph type="title"/>
          </p:nvPr>
        </p:nvSpPr>
        <p:spPr/>
        <p:txBody>
          <a:bodyPr/>
          <a:lstStyle/>
          <a:p>
            <a:r>
              <a:rPr lang="ru-RU" dirty="0" smtClean="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smtClean="0"/>
              <a:t>Распределенные </a:t>
            </a:r>
            <a:r>
              <a:rPr lang="en-US" dirty="0" smtClean="0"/>
              <a:t>—</a:t>
            </a:r>
            <a:r>
              <a:rPr lang="ru-RU" dirty="0" smtClean="0"/>
              <a:t> масштабирование на</a:t>
            </a:r>
            <a:r>
              <a:rPr lang="en-US" dirty="0" smtClean="0"/>
              <a:t> </a:t>
            </a:r>
            <a:r>
              <a:rPr lang="ru-RU" dirty="0" smtClean="0"/>
              <a:t>много машин.</a:t>
            </a:r>
          </a:p>
          <a:p>
            <a:pPr marL="457200" indent="-457200">
              <a:buFont typeface="Arial" panose="020B0604020202020204" pitchFamily="34" charset="0"/>
              <a:buChar char="•"/>
            </a:pPr>
            <a:r>
              <a:rPr lang="ru-RU" dirty="0" smtClean="0"/>
              <a:t>Централизованные </a:t>
            </a:r>
            <a:r>
              <a:rPr lang="en-US" dirty="0" smtClean="0"/>
              <a:t>—</a:t>
            </a:r>
            <a:r>
              <a:rPr lang="ru-RU" dirty="0" smtClean="0"/>
              <a:t> работают в </a:t>
            </a:r>
            <a:r>
              <a:rPr lang="ru-RU" dirty="0"/>
              <a:t>одном </a:t>
            </a:r>
            <a:r>
              <a:rPr lang="ru-RU" dirty="0" smtClean="0"/>
              <a:t>экземпляре, на одной машине.</a:t>
            </a:r>
            <a:endParaRPr lang="ru-RU" dirty="0"/>
          </a:p>
        </p:txBody>
      </p:sp>
      <p:sp>
        <p:nvSpPr>
          <p:cNvPr id="3" name="Заголовок 2"/>
          <p:cNvSpPr>
            <a:spLocks noGrp="1"/>
          </p:cNvSpPr>
          <p:nvPr>
            <p:ph type="title"/>
          </p:nvPr>
        </p:nvSpPr>
        <p:spPr/>
        <p:txBody>
          <a:bodyPr/>
          <a:lstStyle/>
          <a:p>
            <a:r>
              <a:rPr lang="ru-RU" dirty="0" smtClean="0"/>
              <a:t>Классификация: Масштабы </a:t>
            </a:r>
            <a:r>
              <a:rPr lang="ru-RU" dirty="0" err="1" smtClean="0"/>
              <a:t>бд</a:t>
            </a:r>
            <a:endParaRPr lang="ru-RU" dirty="0"/>
          </a:p>
        </p:txBody>
      </p:sp>
    </p:spTree>
    <p:extLst>
      <p:ext uri="{BB962C8B-B14F-4D97-AF65-F5344CB8AC3E}">
        <p14:creationId xmlns:p14="http://schemas.microsoft.com/office/powerpoint/2010/main" val="101641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smtClean="0"/>
              <a:t>В оперативной памяти</a:t>
            </a:r>
          </a:p>
          <a:p>
            <a:pPr marL="457200" indent="-457200">
              <a:buFont typeface="Arial" panose="020B0604020202020204" pitchFamily="34" charset="0"/>
              <a:buChar char="•"/>
            </a:pPr>
            <a:r>
              <a:rPr lang="ru-RU" dirty="0" smtClean="0"/>
              <a:t>На жестких дисках</a:t>
            </a:r>
            <a:endParaRPr lang="ru-RU" dirty="0"/>
          </a:p>
        </p:txBody>
      </p:sp>
      <p:sp>
        <p:nvSpPr>
          <p:cNvPr id="3" name="Заголовок 2"/>
          <p:cNvSpPr>
            <a:spLocks noGrp="1"/>
          </p:cNvSpPr>
          <p:nvPr>
            <p:ph type="title"/>
          </p:nvPr>
        </p:nvSpPr>
        <p:spPr/>
        <p:txBody>
          <a:bodyPr/>
          <a:lstStyle/>
          <a:p>
            <a:r>
              <a:rPr lang="ru-RU" dirty="0" smtClean="0"/>
              <a:t>Классификация: среда хранения</a:t>
            </a:r>
            <a:endParaRPr lang="ru-RU" dirty="0"/>
          </a:p>
        </p:txBody>
      </p:sp>
    </p:spTree>
    <p:extLst>
      <p:ext uri="{BB962C8B-B14F-4D97-AF65-F5344CB8AC3E}">
        <p14:creationId xmlns:p14="http://schemas.microsoft.com/office/powerpoint/2010/main" val="273099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r>
              <a:rPr lang="ru-RU" sz="2800" dirty="0" smtClean="0"/>
              <a:t>)</a:t>
            </a:r>
          </a:p>
          <a:p>
            <a:pPr marL="514350" indent="-514350">
              <a:buFont typeface="+mj-lt"/>
              <a:buAutoNum type="arabicPeriod"/>
            </a:pPr>
            <a:r>
              <a:rPr lang="ru-RU" sz="2800" dirty="0" smtClean="0"/>
              <a:t>Хранилища под географию (геометрия)</a:t>
            </a:r>
          </a:p>
          <a:p>
            <a:pPr marL="514350" indent="-514350">
              <a:buFont typeface="+mj-lt"/>
              <a:buAutoNum type="arabicPeriod"/>
            </a:pPr>
            <a:r>
              <a:rPr lang="ru-RU" sz="2800" dirty="0" err="1" smtClean="0"/>
              <a:t>Графовые</a:t>
            </a:r>
            <a:r>
              <a:rPr lang="ru-RU" sz="2800" dirty="0" smtClean="0"/>
              <a:t> БД</a:t>
            </a:r>
            <a:endParaRPr lang="ru-RU" sz="2800" dirty="0"/>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smtClean="0"/>
              <a:t>Много-много </a:t>
            </a:r>
            <a:r>
              <a:rPr lang="ru-RU" sz="2800" dirty="0"/>
              <a:t>других..</a:t>
            </a:r>
          </a:p>
        </p:txBody>
      </p:sp>
      <p:sp>
        <p:nvSpPr>
          <p:cNvPr id="3" name="Заголовок 2"/>
          <p:cNvSpPr>
            <a:spLocks noGrp="1"/>
          </p:cNvSpPr>
          <p:nvPr>
            <p:ph type="title"/>
          </p:nvPr>
        </p:nvSpPr>
        <p:spPr/>
        <p:txBody>
          <a:bodyPr/>
          <a:lstStyle/>
          <a:p>
            <a:r>
              <a:rPr lang="ru-RU" dirty="0" smtClean="0"/>
              <a:t>Классификация: тип задач</a:t>
            </a:r>
            <a:endParaRPr lang="ru-RU" dirty="0"/>
          </a:p>
        </p:txBody>
      </p:sp>
    </p:spTree>
    <p:extLst>
      <p:ext uri="{BB962C8B-B14F-4D97-AF65-F5344CB8AC3E}">
        <p14:creationId xmlns:p14="http://schemas.microsoft.com/office/powerpoint/2010/main" val="3239510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endParaRPr lang="ru-RU" dirty="0" smtClean="0"/>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r>
              <a:rPr lang="ru-RU" dirty="0" smtClean="0"/>
              <a:t>Реляционные</a:t>
            </a:r>
          </a:p>
          <a:p>
            <a:pPr marL="457200" indent="-457200">
              <a:buFont typeface="Arial" panose="020B0604020202020204" pitchFamily="34" charset="0"/>
              <a:buChar char="•"/>
            </a:pPr>
            <a:r>
              <a:rPr lang="en-US" dirty="0" smtClean="0"/>
              <a:t>NoSQL</a:t>
            </a:r>
            <a:endParaRPr lang="ru-RU" dirty="0"/>
          </a:p>
        </p:txBody>
      </p:sp>
      <p:sp>
        <p:nvSpPr>
          <p:cNvPr id="3" name="Заголовок 2"/>
          <p:cNvSpPr>
            <a:spLocks noGrp="1"/>
          </p:cNvSpPr>
          <p:nvPr>
            <p:ph type="title"/>
          </p:nvPr>
        </p:nvSpPr>
        <p:spPr/>
        <p:txBody>
          <a:bodyPr/>
          <a:lstStyle/>
          <a:p>
            <a:r>
              <a:rPr lang="en-US" strike="sngStrike" dirty="0" smtClean="0"/>
              <a:t>SQL</a:t>
            </a:r>
            <a:r>
              <a:rPr lang="en-US" dirty="0" smtClean="0"/>
              <a:t> vs </a:t>
            </a:r>
            <a:r>
              <a:rPr lang="en-US" dirty="0" err="1" smtClean="0"/>
              <a:t>nosql</a:t>
            </a:r>
            <a:endParaRPr lang="ru-RU" dirty="0"/>
          </a:p>
        </p:txBody>
      </p:sp>
    </p:spTree>
    <p:extLst>
      <p:ext uri="{BB962C8B-B14F-4D97-AF65-F5344CB8AC3E}">
        <p14:creationId xmlns:p14="http://schemas.microsoft.com/office/powerpoint/2010/main" val="876444057"/>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21435</TotalTime>
  <Words>4370</Words>
  <Application>Microsoft Office PowerPoint</Application>
  <PresentationFormat>Широкоэкранный</PresentationFormat>
  <Paragraphs>438</Paragraphs>
  <Slides>52</Slides>
  <Notes>46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52</vt:i4>
      </vt:variant>
    </vt:vector>
  </HeadingPairs>
  <TitlesOfParts>
    <vt:vector size="59"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Только про использование</vt:lpstr>
      <vt:lpstr>БД — это не магия!</vt:lpstr>
      <vt:lpstr>Различных Баз данных много </vt:lpstr>
      <vt:lpstr>Классификация: Масштабы бд</vt:lpstr>
      <vt:lpstr>Классификация: среда хранения</vt:lpstr>
      <vt:lpstr>Классификация: тип задач</vt:lpstr>
      <vt:lpstr>SQL vs nosql</vt:lpstr>
      <vt:lpstr>Требования к бд</vt:lpstr>
      <vt:lpstr>Требования к бд</vt:lpstr>
      <vt:lpstr>Требования к бд</vt:lpstr>
      <vt:lpstr>Требования к бд</vt:lpstr>
      <vt:lpstr>Требования к бд</vt:lpstr>
      <vt:lpstr>Требования к бд</vt:lpstr>
      <vt:lpstr>Проектирование структуры БД</vt:lpstr>
      <vt:lpstr>Немного о “MONGOdb”</vt:lpstr>
      <vt:lpstr>докумет-ориентированная БД</vt:lpstr>
      <vt:lpstr>коллекции</vt:lpstr>
      <vt:lpstr>Как искать документы?</vt:lpstr>
      <vt:lpstr>Как искать документы быстро?</vt:lpstr>
      <vt:lpstr>Сложные поиски документов</vt:lpstr>
      <vt:lpstr>Индексы</vt:lpstr>
      <vt:lpstr>Индексы</vt:lpstr>
      <vt:lpstr>Индексы</vt:lpstr>
      <vt:lpstr>Ordered index. Skip/take</vt:lpstr>
      <vt:lpstr>Filtration</vt:lpstr>
      <vt:lpstr>Ordered index + filtration</vt:lpstr>
      <vt:lpstr>Combined index</vt:lpstr>
      <vt:lpstr>Стратегия использования БД</vt:lpstr>
      <vt:lpstr>Стратегия использования БД</vt:lpstr>
      <vt:lpstr>Стратегия использования БД</vt:lpstr>
      <vt:lpstr>Сервис для отелей</vt:lpstr>
      <vt:lpstr>Как Проектировать БД?</vt:lpstr>
      <vt:lpstr>Первые коллекции</vt:lpstr>
      <vt:lpstr>Коллекция отелей</vt:lpstr>
      <vt:lpstr>Коллекция отелей</vt:lpstr>
      <vt:lpstr>Коллекция комнат</vt:lpstr>
      <vt:lpstr>Коллекция комнат</vt:lpstr>
      <vt:lpstr>Задача: Бронирование комнат</vt:lpstr>
      <vt:lpstr>Задача: Отчетность в МВД</vt:lpstr>
      <vt:lpstr>Задача: свободные комнаты</vt:lpstr>
      <vt:lpstr>Задача: История комнаты</vt:lpstr>
      <vt:lpstr>Сравнение с SQL</vt:lpstr>
      <vt:lpstr>Сравнение с SQL</vt:lpstr>
      <vt:lpstr>Сравнение с SQL</vt:lpstr>
      <vt:lpstr>Задача: web-game</vt:lpstr>
      <vt:lpstr>Сценарии</vt:lpstr>
      <vt:lpstr>Сущности</vt:lpstr>
      <vt:lpstr>Demo web-game</vt:lpstr>
      <vt:lpstr>Demo MongoDB Compass</vt:lpstr>
      <vt:lpstr>Формулировка задания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Егоров Павел Владимирович</cp:lastModifiedBy>
  <cp:revision>488</cp:revision>
  <dcterms:created xsi:type="dcterms:W3CDTF">2013-06-28T10:07:11Z</dcterms:created>
  <dcterms:modified xsi:type="dcterms:W3CDTF">2019-02-18T04:12:21Z</dcterms:modified>
</cp:coreProperties>
</file>