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84"/>
  </p:notesMasterIdLst>
  <p:sldIdLst>
    <p:sldId id="373" r:id="rId3"/>
    <p:sldId id="416" r:id="rId4"/>
    <p:sldId id="502" r:id="rId5"/>
    <p:sldId id="417" r:id="rId6"/>
    <p:sldId id="501" r:id="rId7"/>
    <p:sldId id="500" r:id="rId8"/>
    <p:sldId id="421" r:id="rId9"/>
    <p:sldId id="465" r:id="rId10"/>
    <p:sldId id="466" r:id="rId11"/>
    <p:sldId id="463" r:id="rId12"/>
    <p:sldId id="498" r:id="rId13"/>
    <p:sldId id="426" r:id="rId14"/>
    <p:sldId id="420" r:id="rId15"/>
    <p:sldId id="508" r:id="rId16"/>
    <p:sldId id="509" r:id="rId17"/>
    <p:sldId id="510" r:id="rId18"/>
    <p:sldId id="428" r:id="rId19"/>
    <p:sldId id="427" r:id="rId20"/>
    <p:sldId id="511" r:id="rId21"/>
    <p:sldId id="512" r:id="rId22"/>
    <p:sldId id="513" r:id="rId23"/>
    <p:sldId id="514" r:id="rId24"/>
    <p:sldId id="515" r:id="rId25"/>
    <p:sldId id="516" r:id="rId26"/>
    <p:sldId id="518" r:id="rId27"/>
    <p:sldId id="521" r:id="rId28"/>
    <p:sldId id="430" r:id="rId29"/>
    <p:sldId id="429" r:id="rId30"/>
    <p:sldId id="503" r:id="rId31"/>
    <p:sldId id="431" r:id="rId32"/>
    <p:sldId id="467" r:id="rId33"/>
    <p:sldId id="433" r:id="rId34"/>
    <p:sldId id="469" r:id="rId35"/>
    <p:sldId id="470" r:id="rId36"/>
    <p:sldId id="471" r:id="rId37"/>
    <p:sldId id="481" r:id="rId38"/>
    <p:sldId id="479" r:id="rId39"/>
    <p:sldId id="480" r:id="rId40"/>
    <p:sldId id="483" r:id="rId41"/>
    <p:sldId id="486" r:id="rId42"/>
    <p:sldId id="487" r:id="rId43"/>
    <p:sldId id="438" r:id="rId44"/>
    <p:sldId id="504" r:id="rId45"/>
    <p:sldId id="439" r:id="rId46"/>
    <p:sldId id="506" r:id="rId47"/>
    <p:sldId id="440" r:id="rId48"/>
    <p:sldId id="442" r:id="rId49"/>
    <p:sldId id="485" r:id="rId50"/>
    <p:sldId id="484" r:id="rId51"/>
    <p:sldId id="507" r:id="rId52"/>
    <p:sldId id="443" r:id="rId53"/>
    <p:sldId id="444" r:id="rId54"/>
    <p:sldId id="445" r:id="rId55"/>
    <p:sldId id="496" r:id="rId56"/>
    <p:sldId id="446" r:id="rId57"/>
    <p:sldId id="450" r:id="rId58"/>
    <p:sldId id="454" r:id="rId59"/>
    <p:sldId id="494" r:id="rId60"/>
    <p:sldId id="453" r:id="rId61"/>
    <p:sldId id="455" r:id="rId62"/>
    <p:sldId id="488" r:id="rId63"/>
    <p:sldId id="457" r:id="rId64"/>
    <p:sldId id="489" r:id="rId65"/>
    <p:sldId id="456" r:id="rId66"/>
    <p:sldId id="490" r:id="rId67"/>
    <p:sldId id="491" r:id="rId68"/>
    <p:sldId id="495" r:id="rId69"/>
    <p:sldId id="523" r:id="rId70"/>
    <p:sldId id="522" r:id="rId71"/>
    <p:sldId id="524" r:id="rId72"/>
    <p:sldId id="525" r:id="rId73"/>
    <p:sldId id="526" r:id="rId74"/>
    <p:sldId id="497" r:id="rId75"/>
    <p:sldId id="473" r:id="rId76"/>
    <p:sldId id="474" r:id="rId77"/>
    <p:sldId id="475" r:id="rId78"/>
    <p:sldId id="476" r:id="rId79"/>
    <p:sldId id="477" r:id="rId80"/>
    <p:sldId id="478" r:id="rId81"/>
    <p:sldId id="492" r:id="rId82"/>
    <p:sldId id="493"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502"/>
            <p14:sldId id="417"/>
          </p14:sldIdLst>
        </p14:section>
        <p14:section name="Классификация БД" id="{6E353B98-9285-46B9-9DD6-66857C03976A}">
          <p14:sldIdLst>
            <p14:sldId id="501"/>
            <p14:sldId id="500"/>
            <p14:sldId id="421"/>
            <p14:sldId id="465"/>
            <p14:sldId id="466"/>
            <p14:sldId id="463"/>
          </p14:sldIdLst>
        </p14:section>
        <p14:section name="Требования к БД" id="{B37F65C7-7C15-4D46-A926-DC83530B9414}">
          <p14:sldIdLst>
            <p14:sldId id="498"/>
            <p14:sldId id="426"/>
            <p14:sldId id="420"/>
            <p14:sldId id="508"/>
            <p14:sldId id="509"/>
            <p14:sldId id="510"/>
            <p14:sldId id="428"/>
            <p14:sldId id="427"/>
            <p14:sldId id="511"/>
            <p14:sldId id="512"/>
            <p14:sldId id="513"/>
            <p14:sldId id="514"/>
            <p14:sldId id="515"/>
            <p14:sldId id="516"/>
            <p14:sldId id="518"/>
            <p14:sldId id="521"/>
            <p14:sldId id="430"/>
            <p14:sldId id="429"/>
          </p14:sldIdLst>
        </p14:section>
        <p14:section name="Проектирование структуры БД" id="{91725F16-DAA5-49DF-AC15-5F81BAB28E03}">
          <p14:sldIdLst>
            <p14:sldId id="503"/>
            <p14:sldId id="431"/>
            <p14:sldId id="467"/>
            <p14:sldId id="433"/>
            <p14:sldId id="469"/>
            <p14:sldId id="470"/>
            <p14:sldId id="471"/>
            <p14:sldId id="481"/>
            <p14:sldId id="479"/>
            <p14:sldId id="480"/>
            <p14:sldId id="483"/>
            <p14:sldId id="486"/>
            <p14:sldId id="487"/>
            <p14:sldId id="438"/>
            <p14:sldId id="504"/>
            <p14:sldId id="439"/>
            <p14:sldId id="506"/>
            <p14:sldId id="440"/>
            <p14:sldId id="442"/>
            <p14:sldId id="485"/>
            <p14:sldId id="484"/>
            <p14:sldId id="507"/>
            <p14:sldId id="443"/>
            <p14:sldId id="444"/>
            <p14:sldId id="445"/>
          </p14:sldIdLst>
        </p14:section>
        <p14:section name="Практика проектирования БД" id="{9DB4C641-0609-4A3A-A977-FBC2EBD1583E}">
          <p14:sldIdLst>
            <p14:sldId id="496"/>
            <p14:sldId id="446"/>
            <p14:sldId id="450"/>
            <p14:sldId id="454"/>
            <p14:sldId id="494"/>
            <p14:sldId id="453"/>
            <p14:sldId id="455"/>
            <p14:sldId id="488"/>
            <p14:sldId id="457"/>
            <p14:sldId id="489"/>
            <p14:sldId id="456"/>
            <p14:sldId id="490"/>
            <p14:sldId id="491"/>
            <p14:sldId id="495"/>
            <p14:sldId id="523"/>
          </p14:sldIdLst>
        </p14:section>
        <p14:section name="Отличия реляционных БД" id="{BA565B8D-F871-472C-8BF2-035E2B389A85}">
          <p14:sldIdLst>
            <p14:sldId id="522"/>
            <p14:sldId id="524"/>
            <p14:sldId id="525"/>
            <p14:sldId id="526"/>
          </p14:sldIdLst>
        </p14:section>
        <p14:section name="Практика использования БД" id="{B14AC0AC-2925-43C4-8814-1530BCA2D4AD}">
          <p14:sldIdLst>
            <p14:sldId id="497"/>
            <p14:sldId id="473"/>
            <p14:sldId id="474"/>
            <p14:sldId id="475"/>
            <p14:sldId id="476"/>
            <p14:sldId id="477"/>
            <p14:sldId id="478"/>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E17"/>
    <a:srgbClr val="00007F"/>
    <a:srgbClr val="0000FF"/>
    <a:srgbClr val="2B91AF"/>
    <a:srgbClr val="800080"/>
    <a:srgbClr val="672179"/>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3488" autoAdjust="0"/>
  </p:normalViewPr>
  <p:slideViewPr>
    <p:cSldViewPr>
      <p:cViewPr varScale="1">
        <p:scale>
          <a:sx n="63" d="100"/>
          <a:sy n="63" d="100"/>
        </p:scale>
        <p:origin x="1024" y="48"/>
      </p:cViewPr>
      <p:guideLst>
        <p:guide orient="horz" pos="2160"/>
        <p:guide pos="3840"/>
      </p:guideLst>
    </p:cSldViewPr>
  </p:slideViewPr>
  <p:notesTextViewPr>
    <p:cViewPr>
      <p:scale>
        <a:sx n="3" d="2"/>
        <a:sy n="3" d="2"/>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017518C9-1619-4B19-AA03-86BA999BA287}" srcId="{EAB81984-5B84-4970-8447-2B456B8C58DF}" destId="{B75F6A3A-9A51-4DF3-8A57-9AEB0739425C}" srcOrd="0" destOrd="0" parTransId="{203596AF-4F49-40BA-B1E1-11BDD34B512E}" sibTransId="{A056157B-3867-49A4-9195-F3A4F3FBBA8E}"/>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9E27516-E8E4-42A7-A155-024D48E79559}" type="presOf" srcId="{8F66C165-B39F-46D3-B19F-623799541DD3}" destId="{B6F028CB-F170-4FEF-BC3A-25F0E90D434A}" srcOrd="0" destOrd="0" presId="urn:microsoft.com/office/officeart/2008/layout/PictureGrid"/>
    <dgm:cxn modelId="{A177C822-7566-4410-A889-706A6CE15148}" srcId="{8F66C165-B39F-46D3-B19F-623799541DD3}" destId="{9C9C0585-42CE-4F34-A2BB-F1377DA03788}" srcOrd="0" destOrd="0" parTransId="{4E5DCF2B-AAE7-41E2-837F-518128C03597}" sibTransId="{56F70C7F-1925-4DBA-9BD6-AF5E91799A59}"/>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marL="0" lvl="0" indent="0" algn="ctr" defTabSz="1778000">
            <a:lnSpc>
              <a:spcPct val="90000"/>
            </a:lnSpc>
            <a:spcBef>
              <a:spcPct val="0"/>
            </a:spcBef>
            <a:spcAft>
              <a:spcPct val="35000"/>
            </a:spcAft>
            <a:buNone/>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18.02.2020</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1444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Запрос 1.</a:t>
            </a:r>
            <a:endParaRPr lang="en-US" dirty="0"/>
          </a:p>
          <a:p>
            <a:r>
              <a:rPr lang="en-US" dirty="0" err="1"/>
              <a:t>var</a:t>
            </a:r>
            <a:r>
              <a:rPr lang="en-US" dirty="0"/>
              <a:t> count = </a:t>
            </a:r>
            <a:r>
              <a:rPr lang="en-US" dirty="0" err="1"/>
              <a:t>students.Count</a:t>
            </a:r>
            <a:r>
              <a:rPr lang="en-US" dirty="0"/>
              <a:t>(s =&gt; </a:t>
            </a:r>
            <a:r>
              <a:rPr lang="en-US" dirty="0" err="1"/>
              <a:t>s.Group</a:t>
            </a:r>
            <a:r>
              <a:rPr lang="en-US" dirty="0"/>
              <a:t> == “A”);</a:t>
            </a:r>
          </a:p>
          <a:p>
            <a:r>
              <a:rPr lang="en-US" dirty="0" err="1"/>
              <a:t>var</a:t>
            </a:r>
            <a:r>
              <a:rPr lang="en-US" dirty="0"/>
              <a:t> </a:t>
            </a:r>
            <a:r>
              <a:rPr lang="en-US" dirty="0" err="1"/>
              <a:t>sumPerStudent</a:t>
            </a:r>
            <a:r>
              <a:rPr lang="en-US" dirty="0"/>
              <a:t> = X</a:t>
            </a:r>
            <a:r>
              <a:rPr lang="en-US" baseline="0" dirty="0"/>
              <a:t> / count;</a:t>
            </a:r>
          </a:p>
          <a:p>
            <a:r>
              <a:rPr lang="en-US" baseline="0" dirty="0" err="1"/>
              <a:t>foreach</a:t>
            </a:r>
            <a:r>
              <a:rPr lang="en-US" baseline="0" dirty="0"/>
              <a:t> (</a:t>
            </a:r>
            <a:r>
              <a:rPr lang="en-US" baseline="0" dirty="0" err="1"/>
              <a:t>var</a:t>
            </a:r>
            <a:r>
              <a:rPr lang="en-US" baseline="0" dirty="0"/>
              <a:t> s in </a:t>
            </a:r>
            <a:r>
              <a:rPr lang="en-US" baseline="0" dirty="0" err="1"/>
              <a:t>students.Where</a:t>
            </a:r>
            <a:r>
              <a:rPr lang="en-US" baseline="0" dirty="0"/>
              <a:t>(s =&gt; </a:t>
            </a:r>
            <a:r>
              <a:rPr lang="en-US" baseline="0" dirty="0" err="1"/>
              <a:t>s.Group</a:t>
            </a:r>
            <a:r>
              <a:rPr lang="en-US" baseline="0" dirty="0"/>
              <a:t> == “A”))</a:t>
            </a:r>
          </a:p>
          <a:p>
            <a:r>
              <a:rPr lang="en-US" baseline="0" dirty="0"/>
              <a:t>    </a:t>
            </a:r>
            <a:r>
              <a:rPr lang="en-US" baseline="0" dirty="0" err="1"/>
              <a:t>s.Money</a:t>
            </a:r>
            <a:r>
              <a:rPr lang="en-US" baseline="0" dirty="0"/>
              <a:t> +=</a:t>
            </a:r>
            <a:r>
              <a:rPr lang="ru-RU" baseline="0" dirty="0"/>
              <a:t> </a:t>
            </a:r>
            <a:r>
              <a:rPr lang="en-US" baseline="0" dirty="0" err="1"/>
              <a:t>sumPerStudent</a:t>
            </a:r>
            <a:r>
              <a:rPr lang="en-US" baseline="0" dirty="0"/>
              <a:t>;</a:t>
            </a:r>
          </a:p>
          <a:p>
            <a:endParaRPr lang="en-US" baseline="0" dirty="0"/>
          </a:p>
          <a:p>
            <a:r>
              <a:rPr lang="ru-RU" baseline="0" dirty="0"/>
              <a:t>Запрос 2.</a:t>
            </a:r>
            <a:endParaRPr lang="en-US" baseline="0" dirty="0"/>
          </a:p>
          <a:p>
            <a:r>
              <a:rPr lang="en-US" baseline="0" dirty="0" err="1"/>
              <a:t>students.SingleOrDefault</a:t>
            </a:r>
            <a:r>
              <a:rPr lang="en-US" baseline="0" dirty="0"/>
              <a:t>(s =&gt; </a:t>
            </a:r>
            <a:r>
              <a:rPr lang="en-US" baseline="0" dirty="0" err="1"/>
              <a:t>s.Id</a:t>
            </a:r>
            <a:r>
              <a:rPr lang="en-US" baseline="0" dirty="0"/>
              <a:t> == Id)?.Group = “B”;</a:t>
            </a:r>
          </a:p>
          <a:p>
            <a:endParaRPr lang="en-US" baseline="0" dirty="0"/>
          </a:p>
          <a:p>
            <a:r>
              <a:rPr lang="ru-RU" baseline="0" dirty="0"/>
              <a:t>Выборка меняется, поэтому распределенная сумма может быть меньше </a:t>
            </a:r>
            <a:r>
              <a:rPr lang="en-US" baseline="0" dirty="0"/>
              <a:t>X</a:t>
            </a:r>
            <a:r>
              <a:rPr lang="ru-RU" baseline="0" dirty="0"/>
              <a:t> (</a:t>
            </a:r>
            <a:r>
              <a:rPr lang="en-US" baseline="0" dirty="0"/>
              <a:t>phantom reads)</a:t>
            </a:r>
          </a:p>
          <a:p>
            <a:r>
              <a:rPr lang="ru-RU" baseline="0" dirty="0"/>
              <a:t>Запрос 2 может быть отменен и студент не получит материальную помощь, либо распределенная сумма окажется больше </a:t>
            </a:r>
            <a:r>
              <a:rPr lang="en-US" baseline="0" dirty="0"/>
              <a:t>X (dirty read)</a:t>
            </a:r>
            <a:endParaRPr lang="ru-RU" baseline="0" dirty="0"/>
          </a:p>
          <a:p>
            <a:endParaRPr lang="en-US" baseline="0" dirty="0"/>
          </a:p>
          <a:p>
            <a:r>
              <a:rPr lang="en-US" baseline="0" dirty="0"/>
              <a:t>+= </a:t>
            </a:r>
            <a:r>
              <a:rPr lang="ru-RU" baseline="0" dirty="0"/>
              <a:t>потенциально опасная операция, если еще какой-то запрос распределяет деньги (</a:t>
            </a:r>
            <a:r>
              <a:rPr lang="en-US" baseline="0" dirty="0"/>
              <a:t>lost update)</a:t>
            </a:r>
            <a:endParaRPr lang="ru-RU" baseline="0" dirty="0"/>
          </a:p>
          <a:p>
            <a:r>
              <a:rPr lang="ru-RU" baseline="0" dirty="0"/>
              <a:t>Бывают еще проблемы с повторным чтением (</a:t>
            </a:r>
            <a:r>
              <a:rPr lang="en-US" baseline="0" dirty="0"/>
              <a:t>not-repeatable read)</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378998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Плохо, если БД постоянно падает и не доступна. Такой БД</a:t>
            </a:r>
            <a:r>
              <a:rPr lang="ru-RU" baseline="0" dirty="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указанные три пункта</a:t>
            </a:r>
            <a:r>
              <a:rPr lang="en-US" dirty="0"/>
              <a:t>.</a:t>
            </a:r>
          </a:p>
          <a:p>
            <a:r>
              <a:rPr lang="ru-RU" dirty="0"/>
              <a:t>Невозможно</a:t>
            </a:r>
            <a:r>
              <a:rPr lang="ru-RU" baseline="0" dirty="0"/>
              <a:t> не потому, что разработчики ленивые, а потому, что это ограничения физического мира.</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которую</a:t>
            </a:r>
            <a:r>
              <a:rPr lang="ru-RU" sz="1200" b="0" i="0" u="none" strike="noStrike" kern="1200" baseline="0" dirty="0">
                <a:solidFill>
                  <a:schemeClr val="tx1"/>
                </a:solidFill>
                <a:effectLst/>
                <a:latin typeface="+mn-lt"/>
                <a:ea typeface="+mn-ea"/>
                <a:cs typeface="+mn-cs"/>
              </a:rPr>
              <a:t> мы выработаем для</a:t>
            </a:r>
            <a:r>
              <a:rPr lang="ru-RU" sz="1200" b="0" i="0" u="none" strike="noStrike" kern="1200" dirty="0">
                <a:solidFill>
                  <a:schemeClr val="tx1"/>
                </a:solidFill>
                <a:effectLst/>
                <a:latin typeface="+mn-lt"/>
                <a:ea typeface="+mn-ea"/>
                <a:cs typeface="+mn-cs"/>
              </a:rPr>
              <a:t> использования </a:t>
            </a:r>
            <a:r>
              <a:rPr lang="en-US" sz="1200" b="0" i="0" u="none" strike="noStrike" kern="1200" dirty="0">
                <a:solidFill>
                  <a:schemeClr val="tx1"/>
                </a:solidFill>
                <a:effectLst/>
                <a:latin typeface="+mn-lt"/>
                <a:ea typeface="+mn-ea"/>
                <a:cs typeface="+mn-cs"/>
              </a:rPr>
              <a:t>NoSQL </a:t>
            </a:r>
            <a:r>
              <a:rPr lang="ru-RU" sz="1200" b="0" i="0" u="none" strike="noStrike" kern="1200" dirty="0">
                <a:solidFill>
                  <a:schemeClr val="tx1"/>
                </a:solidFill>
                <a:effectLst/>
                <a:latin typeface="+mn-lt"/>
                <a:ea typeface="+mn-ea"/>
                <a:cs typeface="+mn-cs"/>
              </a:rPr>
              <a:t>БД, может быть легко расширяема и на принципиально другие БД. Поэтому примеры будут описываться на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a:t>
            </a:r>
            <a:r>
              <a:rPr lang="ru-RU" sz="1200" b="0" i="0" u="none" strike="noStrike" kern="1200" baseline="0" dirty="0">
                <a:solidFill>
                  <a:schemeClr val="tx1"/>
                </a:solidFill>
                <a:effectLst/>
                <a:latin typeface="+mn-lt"/>
                <a:ea typeface="+mn-ea"/>
                <a:cs typeface="+mn-cs"/>
              </a:rPr>
              <a:t> </a:t>
            </a:r>
            <a:r>
              <a:rPr lang="en-US" sz="1200" b="0" i="0" u="none" strike="noStrike" kern="1200" baseline="0" dirty="0">
                <a:solidFill>
                  <a:schemeClr val="tx1"/>
                </a:solidFill>
                <a:effectLst/>
                <a:latin typeface="+mn-lt"/>
                <a:ea typeface="+mn-ea"/>
                <a:cs typeface="+mn-cs"/>
              </a:rPr>
              <a:t>“MongoDB”</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a:solidFill>
                  <a:schemeClr val="tx1"/>
                </a:solidFill>
                <a:effectLst/>
                <a:latin typeface="+mn-lt"/>
                <a:ea typeface="+mn-ea"/>
                <a:cs typeface="+mn-cs"/>
              </a:rPr>
              <a:t>Монге</a:t>
            </a:r>
            <a:r>
              <a:rPr lang="ru-RU" sz="1200" b="0" i="0" u="none" strike="noStrike" kern="1200" dirty="0">
                <a:solidFill>
                  <a:schemeClr val="tx1"/>
                </a:solidFill>
                <a:effectLst/>
                <a:latin typeface="+mn-lt"/>
                <a:ea typeface="+mn-ea"/>
                <a:cs typeface="+mn-cs"/>
              </a:rPr>
              <a:t>, об этом будет явно говориться.</a:t>
            </a:r>
            <a:endParaRPr lang="ru-RU" b="0" dirty="0">
              <a:effectLst/>
            </a:endParaRPr>
          </a:p>
          <a:p>
            <a:pPr rtl="0"/>
            <a:endParaRPr lang="en-US"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MongoDB</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является </a:t>
            </a:r>
            <a:r>
              <a:rPr lang="ru-RU" sz="1200" b="0" i="0" u="none" strike="noStrike" kern="1200" dirty="0">
                <a:solidFill>
                  <a:schemeClr val="tx1"/>
                </a:solidFill>
                <a:effectLst/>
                <a:latin typeface="+mn-lt"/>
                <a:ea typeface="+mn-ea"/>
                <a:cs typeface="+mn-cs"/>
              </a:rPr>
              <a:t>достаточно популярной и дружелюбной для новичков</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 используемой в </a:t>
            </a:r>
            <a:r>
              <a:rPr lang="ru-RU" sz="1200" b="0" i="0" u="none" strike="noStrike" kern="1200" dirty="0" err="1">
                <a:solidFill>
                  <a:schemeClr val="tx1"/>
                </a:solidFill>
                <a:effectLst/>
                <a:latin typeface="+mn-lt"/>
                <a:ea typeface="+mn-ea"/>
                <a:cs typeface="+mn-cs"/>
              </a:rPr>
              <a:t>продакшне</a:t>
            </a:r>
            <a:r>
              <a:rPr lang="ru-RU" sz="1200" b="0" i="0" u="none" strike="noStrike" kern="1200" dirty="0">
                <a:solidFill>
                  <a:schemeClr val="tx1"/>
                </a:solidFill>
                <a:effectLst/>
                <a:latin typeface="+mn-lt"/>
                <a:ea typeface="+mn-ea"/>
                <a:cs typeface="+mn-cs"/>
              </a:rPr>
              <a:t> во многих сервисах. Н</a:t>
            </a:r>
            <a:r>
              <a:rPr lang="ru-RU" dirty="0"/>
              <a:t>а её примере легко показывать приемы в работе с БД. </a:t>
            </a:r>
            <a:r>
              <a:rPr lang="ru-RU" sz="1200" b="0" i="0" u="none" strike="noStrike" kern="1200" dirty="0" err="1">
                <a:solidFill>
                  <a:schemeClr val="tx1"/>
                </a:solidFill>
                <a:effectLst/>
                <a:latin typeface="+mn-lt"/>
                <a:ea typeface="+mn-ea"/>
                <a:cs typeface="+mn-cs"/>
              </a:rPr>
              <a:t>Монга</a:t>
            </a:r>
            <a:r>
              <a:rPr lang="ru-RU" sz="1200" b="0" i="0" u="none" strike="noStrike" kern="1200" dirty="0">
                <a:solidFill>
                  <a:schemeClr val="tx1"/>
                </a:solidFill>
                <a:effectLst/>
                <a:latin typeface="+mn-lt"/>
                <a:ea typeface="+mn-ea"/>
                <a:cs typeface="+mn-cs"/>
              </a:rPr>
              <a:t> относится к </a:t>
            </a:r>
            <a:r>
              <a:rPr lang="ru-RU" sz="1200" b="1" i="0" u="none" strike="noStrike" kern="1200" dirty="0">
                <a:solidFill>
                  <a:schemeClr val="tx1"/>
                </a:solidFill>
                <a:effectLst/>
                <a:latin typeface="+mn-lt"/>
                <a:ea typeface="+mn-ea"/>
                <a:cs typeface="+mn-cs"/>
              </a:rPr>
              <a:t>документ-ориентированным </a:t>
            </a:r>
            <a:r>
              <a:rPr lang="ru-RU" sz="1200" b="0" i="0" u="none" strike="noStrike" kern="1200" dirty="0">
                <a:solidFill>
                  <a:schemeClr val="tx1"/>
                </a:solidFill>
                <a:effectLst/>
                <a:latin typeface="+mn-lt"/>
                <a:ea typeface="+mn-ea"/>
                <a:cs typeface="+mn-cs"/>
              </a:rPr>
              <a:t>базам данных. То есть она</a:t>
            </a:r>
            <a:r>
              <a:rPr lang="ru-RU" sz="1200" b="0" i="0" u="none" strike="noStrike" kern="1200" baseline="0" dirty="0">
                <a:solidFill>
                  <a:schemeClr val="tx1"/>
                </a:solidFill>
                <a:effectLst/>
                <a:latin typeface="+mn-lt"/>
                <a:ea typeface="+mn-ea"/>
                <a:cs typeface="+mn-cs"/>
              </a:rPr>
              <a:t> хранит документы</a:t>
            </a:r>
            <a:r>
              <a:rPr lang="ru-RU" sz="1200" b="0" i="0" u="none" strike="noStrike" kern="1200" dirty="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Вопросы в зал: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Что</a:t>
            </a:r>
            <a:r>
              <a:rPr lang="ru-RU" baseline="0" dirty="0"/>
              <a:t> это такое? Чем отличается БД от СУБД?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Кто с какими СУБД уже работал?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СУБД = Система управления базами данных</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a:t> есть и те, которые представляют из себя библиотеку и могут использоваться только из кода без общения по сети.</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Вот, например, коллекция пользователей какого-нибудь форума. В ней лежит</a:t>
            </a:r>
            <a:r>
              <a:rPr lang="ru-RU" baseline="0" dirty="0"/>
              <a:t> множество документов. У каждого документа есть несколько полей </a:t>
            </a:r>
            <a:r>
              <a:rPr lang="en-US" baseline="0" dirty="0"/>
              <a:t>(Login, Role)</a:t>
            </a:r>
            <a:r>
              <a:rPr lang="ru-RU" baseline="0" dirty="0"/>
              <a:t> с их значениями. Не все БД требуют строгого соответствия структуры документов. </a:t>
            </a:r>
            <a:r>
              <a:rPr lang="ru-RU" baseline="0" dirty="0" err="1"/>
              <a:t>Монга</a:t>
            </a:r>
            <a:r>
              <a:rPr lang="ru-RU" baseline="0" dirty="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a:t>
            </a:r>
            <a:r>
              <a:rPr lang="ru-RU" baseline="0" dirty="0"/>
              <a:t> представить, как же БД может хранить все документы коллекции, чтобы мы могли их сохранить и поискать.</a:t>
            </a:r>
          </a:p>
          <a:p>
            <a:r>
              <a:rPr lang="ru-RU" baseline="0" dirty="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p>
          <a:p>
            <a:endParaRPr lang="ru-RU" baseline="0" dirty="0"/>
          </a:p>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мы можем искать только по полному совпадению. А может захотеться искать по признаку «больше\меньше\</a:t>
            </a:r>
            <a:r>
              <a:rPr lang="ru-RU" baseline="0" dirty="0" err="1"/>
              <a:t>префиск</a:t>
            </a:r>
            <a:r>
              <a:rPr lang="ru-RU" baseline="0" dirty="0"/>
              <a:t>\диапазон».</a:t>
            </a:r>
          </a:p>
          <a:p>
            <a:r>
              <a:rPr lang="ru-RU" baseline="0" dirty="0"/>
              <a:t>Можно построить любую </a:t>
            </a:r>
            <a:r>
              <a:rPr lang="en-US" baseline="0" dirty="0"/>
              <a:t>ordered </a:t>
            </a:r>
            <a:r>
              <a:rPr lang="ru-RU" baseline="0" dirty="0"/>
              <a:t>структуру, где ключ – то поле документа, по которому мы хотим хитро искать,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быстрые (но не такие как в </a:t>
            </a:r>
            <a:r>
              <a:rPr lang="en-US" baseline="0" dirty="0" err="1"/>
              <a:t>HashTable</a:t>
            </a:r>
            <a:r>
              <a:rPr lang="en-US" baseline="0" dirty="0"/>
              <a:t>)</a:t>
            </a:r>
            <a:r>
              <a:rPr lang="ru-RU" baseline="0" dirty="0"/>
              <a:t>, а запись документа сильно не замедлилась. Но при этом у нас появились более богатые возможности для поиска.</a:t>
            </a:r>
          </a:p>
          <a:p>
            <a:r>
              <a:rPr lang="ru-RU" baseline="0" dirty="0"/>
              <a:t>Примерами таких структур могут быть: древовидные структуры (часто распространены </a:t>
            </a:r>
            <a:r>
              <a:rPr lang="en-US" baseline="0" dirty="0"/>
              <a:t>B-Tree</a:t>
            </a:r>
            <a:r>
              <a:rPr lang="ru-RU" baseline="0" dirty="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a:p>
          <a:p>
            <a:r>
              <a:rPr lang="ru-RU" baseline="0" dirty="0"/>
              <a:t>А если захочется полнотекстового поиска, то подойдут </a:t>
            </a:r>
            <a:r>
              <a:rPr lang="ru-RU" baseline="0" dirty="0" err="1"/>
              <a:t>суффиксные</a:t>
            </a:r>
            <a:r>
              <a:rPr lang="ru-RU" baseline="0" dirty="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a:solidFill>
                  <a:schemeClr val="tx1"/>
                </a:solidFill>
                <a:effectLst/>
                <a:latin typeface="+mn-lt"/>
                <a:ea typeface="+mn-ea"/>
                <a:cs typeface="+mn-cs"/>
              </a:rPr>
              <a:t>индексе</a:t>
            </a:r>
            <a:r>
              <a:rPr lang="ru-RU" sz="1200" b="0" i="0" u="none" strike="noStrike" kern="1200" dirty="0">
                <a:solidFill>
                  <a:schemeClr val="tx1"/>
                </a:solidFill>
                <a:effectLst/>
                <a:latin typeface="+mn-lt"/>
                <a:ea typeface="+mn-ea"/>
                <a:cs typeface="+mn-cs"/>
              </a:rPr>
              <a:t>. Это то, о чем</a:t>
            </a:r>
            <a:r>
              <a:rPr lang="ru-RU" sz="1200" b="0" i="0" u="none" strike="noStrike" kern="1200" baseline="0" dirty="0">
                <a:solidFill>
                  <a:schemeClr val="tx1"/>
                </a:solidFill>
                <a:effectLst/>
                <a:latin typeface="+mn-lt"/>
                <a:ea typeface="+mn-ea"/>
                <a:cs typeface="+mn-cs"/>
              </a:rPr>
              <a:t> мы говорили на предыдущих слайдах. </a:t>
            </a:r>
            <a:r>
              <a:rPr lang="ru-RU" sz="1200" b="0" i="0" u="none" strike="noStrike" kern="1200" dirty="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a:solidFill>
                  <a:schemeClr val="tx1"/>
                </a:solidFill>
                <a:effectLst/>
                <a:latin typeface="+mn-lt"/>
                <a:ea typeface="+mn-ea"/>
                <a:cs typeface="+mn-cs"/>
              </a:rPr>
              <a:t>хеш</a:t>
            </a:r>
            <a:r>
              <a:rPr lang="ru-RU" sz="1200" b="0" i="0" u="none" strike="noStrike" kern="1200" dirty="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a:effectLst/>
            </a:endParaRPr>
          </a:p>
          <a:p>
            <a:pPr rtl="0"/>
            <a:br>
              <a:rPr lang="ru-RU" dirty="0"/>
            </a:br>
            <a:r>
              <a:rPr lang="ru-RU" sz="1200" b="0" i="0" u="none" strike="noStrike" kern="1200" dirty="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a:effectLst/>
            </a:endParaRPr>
          </a:p>
          <a:p>
            <a:br>
              <a:rPr lang="ru-RU" dirty="0"/>
            </a:br>
            <a:endParaRPr lang="ru-RU" sz="1200" b="0" i="0" u="none" strike="noStrike" kern="1200" dirty="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443589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Индексы часто разделяют на два типа -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Яркими примерами могут выступать </a:t>
            </a:r>
            <a:r>
              <a:rPr lang="ru-RU" sz="1200" b="0" i="0" u="none" strike="noStrike" kern="1200" dirty="0" err="1">
                <a:solidFill>
                  <a:schemeClr val="tx1"/>
                </a:solidFill>
                <a:effectLst/>
                <a:latin typeface="+mn-lt"/>
                <a:ea typeface="+mn-ea"/>
                <a:cs typeface="+mn-cs"/>
              </a:rPr>
              <a:t>HashTable</a:t>
            </a:r>
            <a:r>
              <a:rPr lang="ru-RU" sz="1200" b="0" i="0" u="none" strike="noStrike" kern="1200" dirty="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a:solidFill>
                  <a:schemeClr val="tx1"/>
                </a:solidFill>
                <a:effectLst/>
                <a:latin typeface="+mn-lt"/>
                <a:ea typeface="+mn-ea"/>
                <a:cs typeface="+mn-cs"/>
              </a:rPr>
              <a:t>Tree</a:t>
            </a:r>
            <a:r>
              <a:rPr lang="ru-RU" sz="1200" b="0" i="0" u="none" strike="noStrike" kern="1200" dirty="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a:solidFill>
                  <a:schemeClr val="tx1"/>
                </a:solidFill>
                <a:effectLst/>
                <a:latin typeface="+mn-lt"/>
                <a:ea typeface="+mn-ea"/>
                <a:cs typeface="+mn-cs"/>
              </a:rPr>
              <a:t>шардируются</a:t>
            </a:r>
            <a:r>
              <a:rPr lang="ru-RU" sz="1200" b="1"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br>
              <a:rPr lang="ru-RU" dirty="0"/>
            </a:br>
            <a:endParaRPr lang="ru-RU" dirty="0"/>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2236187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абстрагироваться от</a:t>
            </a:r>
            <a:r>
              <a:rPr lang="ru-RU" sz="1200" b="0" i="0" u="none" strike="noStrike" kern="1200" baseline="0" dirty="0">
                <a:solidFill>
                  <a:schemeClr val="tx1"/>
                </a:solidFill>
                <a:effectLst/>
                <a:latin typeface="+mn-lt"/>
                <a:ea typeface="+mn-ea"/>
                <a:cs typeface="+mn-cs"/>
              </a:rPr>
              <a:t> конкретной структуры данных, с помощью которой создан </a:t>
            </a:r>
            <a:r>
              <a:rPr lang="en-US" sz="1200" b="0" i="0" u="none" strike="noStrike" kern="1200" baseline="0" dirty="0">
                <a:solidFill>
                  <a:schemeClr val="tx1"/>
                </a:solidFill>
                <a:effectLst/>
                <a:latin typeface="+mn-lt"/>
                <a:ea typeface="+mn-ea"/>
                <a:cs typeface="+mn-cs"/>
              </a:rPr>
              <a:t>ordered index</a:t>
            </a:r>
            <a:r>
              <a:rPr lang="ru-RU" sz="1200" b="0" i="0" u="none" strike="noStrike" kern="1200" baseline="0" dirty="0">
                <a:solidFill>
                  <a:schemeClr val="tx1"/>
                </a:solidFill>
                <a:effectLst/>
                <a:latin typeface="+mn-lt"/>
                <a:ea typeface="+mn-ea"/>
                <a:cs typeface="+mn-cs"/>
              </a:rPr>
              <a:t>, просто считать, что она поддерживает порядок по какому-то полю, за счёт чего умеет быстро </a:t>
            </a:r>
            <a:r>
              <a:rPr lang="en-US" sz="1200" b="0" i="0" u="none" strike="noStrike" kern="1200" baseline="0" dirty="0">
                <a:solidFill>
                  <a:schemeClr val="tx1"/>
                </a:solidFill>
                <a:effectLst/>
                <a:latin typeface="+mn-lt"/>
                <a:ea typeface="+mn-ea"/>
                <a:cs typeface="+mn-cs"/>
              </a:rPr>
              <a:t>O(</a:t>
            </a:r>
            <a:r>
              <a:rPr lang="en-US" sz="1200" b="0" i="0" u="none" strike="noStrike" kern="1200" baseline="0" dirty="0" err="1">
                <a:solidFill>
                  <a:schemeClr val="tx1"/>
                </a:solidFill>
                <a:effectLst/>
                <a:latin typeface="+mn-lt"/>
                <a:ea typeface="+mn-ea"/>
                <a:cs typeface="+mn-cs"/>
              </a:rPr>
              <a:t>logN</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находить в этом списке значение и умеет эффективно передвигаться на следующее по порядку или предыдущее значение за </a:t>
            </a:r>
            <a:r>
              <a:rPr lang="en-US" sz="1200" b="0" i="0" u="none" strike="noStrike" kern="1200" baseline="0" dirty="0">
                <a:solidFill>
                  <a:schemeClr val="tx1"/>
                </a:solidFill>
                <a:effectLst/>
                <a:latin typeface="+mn-lt"/>
                <a:ea typeface="+mn-ea"/>
                <a:cs typeface="+mn-cs"/>
              </a:rPr>
              <a:t>O(1)</a:t>
            </a:r>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3576303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Давайте</a:t>
            </a:r>
            <a:r>
              <a:rPr lang="ru-RU" sz="1200" b="0" i="0" u="none" strike="noStrike" kern="1200" baseline="0" dirty="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a:solidFill>
                  <a:schemeClr val="tx1"/>
                </a:solidFill>
                <a:effectLst/>
                <a:latin typeface="+mn-lt"/>
                <a:ea typeface="+mn-ea"/>
                <a:cs typeface="+mn-cs"/>
              </a:rPr>
              <a:t>ordered</a:t>
            </a:r>
            <a:r>
              <a:rPr lang="ru-RU" sz="1200" b="0" i="0" u="none" strike="noStrike" kern="1200" baseline="0" dirty="0">
                <a:solidFill>
                  <a:schemeClr val="tx1"/>
                </a:solidFill>
                <a:effectLst/>
                <a:latin typeface="+mn-lt"/>
                <a:ea typeface="+mn-ea"/>
                <a:cs typeface="+mn-cs"/>
              </a:rPr>
              <a:t> индексе. </a:t>
            </a:r>
            <a:r>
              <a:rPr lang="ru-RU" sz="1200" b="0" i="0" u="none" strike="noStrike" kern="1200" dirty="0">
                <a:solidFill>
                  <a:schemeClr val="tx1"/>
                </a:solidFill>
                <a:effectLst/>
                <a:latin typeface="+mn-lt"/>
                <a:ea typeface="+mn-ea"/>
                <a:cs typeface="+mn-cs"/>
              </a:rPr>
              <a:t>Поиск в нем медленнее, чем в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a:solidFill>
                  <a:schemeClr val="tx1"/>
                </a:solidFill>
                <a:effectLst/>
                <a:latin typeface="+mn-lt"/>
                <a:ea typeface="+mn-ea"/>
                <a:cs typeface="+mn-cs"/>
              </a:rPr>
              <a:t>skip</a:t>
            </a:r>
            <a:r>
              <a:rPr lang="ru-RU" sz="1200" b="1" i="0" u="none" strike="noStrike" kern="1200" dirty="0">
                <a:solidFill>
                  <a:schemeClr val="tx1"/>
                </a:solidFill>
                <a:effectLst/>
                <a:latin typeface="+mn-lt"/>
                <a:ea typeface="+mn-ea"/>
                <a:cs typeface="+mn-cs"/>
              </a:rPr>
              <a:t>/</a:t>
            </a:r>
            <a:r>
              <a:rPr lang="ru-RU" sz="1200" b="1" i="0" u="none" strike="noStrike" kern="1200" dirty="0" err="1">
                <a:solidFill>
                  <a:schemeClr val="tx1"/>
                </a:solidFill>
                <a:effectLst/>
                <a:latin typeface="+mn-lt"/>
                <a:ea typeface="+mn-ea"/>
                <a:cs typeface="+mn-cs"/>
              </a:rPr>
              <a:t>take</a:t>
            </a:r>
            <a:r>
              <a:rPr lang="ru-RU" sz="1200" b="0" i="0" u="none" strike="noStrike" kern="1200" dirty="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a:t>
            </a:r>
          </a:p>
          <a:p>
            <a:pPr rtl="0"/>
            <a:endParaRPr lang="ru-RU" sz="1200" b="0" i="0" u="none" strike="noStrike" kern="1200" dirty="0">
              <a:solidFill>
                <a:schemeClr val="tx1"/>
              </a:solidFill>
              <a:effectLst/>
              <a:latin typeface="+mn-lt"/>
              <a:ea typeface="+mn-ea"/>
              <a:cs typeface="+mn-cs"/>
            </a:endParaRPr>
          </a:p>
          <a:p>
            <a:pPr rtl="0"/>
            <a:r>
              <a:rPr lang="ru-RU" sz="1200" b="0" i="0" u="none" strike="noStrike" kern="1200" dirty="0">
                <a:solidFill>
                  <a:schemeClr val="tx1"/>
                </a:solidFill>
                <a:effectLst/>
                <a:latin typeface="+mn-lt"/>
                <a:ea typeface="+mn-ea"/>
                <a:cs typeface="+mn-cs"/>
              </a:rPr>
              <a:t>Для</a:t>
            </a:r>
            <a:r>
              <a:rPr lang="ru-RU" sz="1200" b="0" i="0" u="none" strike="noStrike" kern="1200" baseline="0" dirty="0">
                <a:solidFill>
                  <a:schemeClr val="tx1"/>
                </a:solidFill>
                <a:effectLst/>
                <a:latin typeface="+mn-lt"/>
                <a:ea typeface="+mn-ea"/>
                <a:cs typeface="+mn-cs"/>
              </a:rPr>
              <a:t> простоты примера возьмем бинарное дерево поиска, потому что его легко нарисовать и все его знают. В реальности оно редко встречается в базах данных.</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42</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972693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база данных может самостоятельно отдать вам только те первые N, которые не содержат в себе картинку.</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a:p>
          <a:p>
            <a:r>
              <a:rPr lang="ru-RU" dirty="0"/>
              <a:t>Привет </a:t>
            </a:r>
            <a:r>
              <a:rPr lang="en-US" dirty="0"/>
              <a:t>ACM’</a:t>
            </a:r>
            <a:r>
              <a:rPr lang="ru-RU" dirty="0" err="1"/>
              <a:t>щикам</a:t>
            </a:r>
            <a:r>
              <a:rPr lang="ru-RU" dirty="0"/>
              <a:t>!</a:t>
            </a:r>
          </a:p>
          <a:p>
            <a:endParaRPr lang="ru-RU" dirty="0"/>
          </a:p>
          <a:p>
            <a:pPr marL="457200" indent="-457200" algn="just">
              <a:buFont typeface="Arial" panose="020B0604020202020204" pitchFamily="34" charset="0"/>
              <a:buChar char="•"/>
            </a:pPr>
            <a:r>
              <a:rPr lang="ru-RU" sz="1200" dirty="0"/>
              <a:t>Если вы используете </a:t>
            </a:r>
            <a:r>
              <a:rPr lang="ru-RU" sz="1200" dirty="0" err="1"/>
              <a:t>Hash</a:t>
            </a:r>
            <a:r>
              <a:rPr lang="ru-RU" sz="1200" dirty="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a:t>Если вы используете древесную структуру для поиска по условию больше\меньше\диапазон, эта же структура (любая </a:t>
            </a:r>
            <a:r>
              <a:rPr lang="ru-RU" sz="1200" dirty="0" err="1"/>
              <a:t>ordered</a:t>
            </a:r>
            <a:r>
              <a:rPr lang="ru-RU" sz="1200" dirty="0"/>
              <a:t> коллекция) может использоваться и в базах данных.</a:t>
            </a:r>
          </a:p>
          <a:p>
            <a:pPr marL="457200" indent="-457200" algn="just">
              <a:buFont typeface="Arial" panose="020B0604020202020204" pitchFamily="34" charset="0"/>
              <a:buChar char="•"/>
            </a:pPr>
            <a:r>
              <a:rPr lang="ru-RU" sz="1200" dirty="0"/>
              <a:t>Если вы просто читаете гигантский файл с определенного </a:t>
            </a:r>
            <a:r>
              <a:rPr lang="ru-RU" sz="1200" dirty="0" err="1"/>
              <a:t>offset’а</a:t>
            </a:r>
            <a:r>
              <a:rPr lang="ru-RU" sz="1200" dirty="0"/>
              <a:t>, то и такой подход может использоваться в базах данных.</a:t>
            </a:r>
          </a:p>
          <a:p>
            <a:pPr marL="457200" indent="-457200" algn="just">
              <a:buFont typeface="Arial" panose="020B0604020202020204" pitchFamily="34" charset="0"/>
              <a:buChar char="•"/>
            </a:pPr>
            <a:r>
              <a:rPr lang="en-US" sz="1200" dirty="0"/>
              <a:t>…</a:t>
            </a:r>
            <a:endParaRPr lang="ru-RU" sz="1200" dirty="0"/>
          </a:p>
          <a:p>
            <a:endParaRPr lang="ru-RU" dirty="0"/>
          </a:p>
          <a:p>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78466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2907274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элементов из него займет </a:t>
            </a:r>
            <a:r>
              <a:rPr lang="en-US" sz="1200" dirty="0"/>
              <a:t>O(M + log(N))</a:t>
            </a:r>
            <a:r>
              <a:rPr lang="ru-RU" sz="1200" dirty="0"/>
              <a:t> </a:t>
            </a:r>
            <a:r>
              <a:rPr lang="ru-RU" sz="1200" b="0" i="0" u="none" strike="noStrike" kern="1200" dirty="0">
                <a:solidFill>
                  <a:schemeClr val="tx1"/>
                </a:solidFill>
                <a:effectLst/>
                <a:latin typeface="+mn-lt"/>
                <a:ea typeface="+mn-ea"/>
                <a:cs typeface="+mn-cs"/>
              </a:rPr>
              <a:t>времени. Если нам нужно отфильтровать часть, то это займет </a:t>
            </a:r>
            <a:r>
              <a:rPr lang="en-US" sz="1200" dirty="0"/>
              <a:t>O(M</a:t>
            </a:r>
            <a:r>
              <a:rPr lang="ru-RU" sz="1200" dirty="0"/>
              <a:t> + </a:t>
            </a:r>
            <a:r>
              <a:rPr lang="en-US" sz="1200" dirty="0"/>
              <a:t>K + log(N))</a:t>
            </a:r>
            <a:r>
              <a:rPr lang="ru-RU" sz="1200" dirty="0"/>
              <a:t> </a:t>
            </a:r>
            <a:r>
              <a:rPr lang="ru-RU" sz="1200" b="0" i="0" u="none" strike="noStrike" kern="1200" dirty="0">
                <a:solidFill>
                  <a:schemeClr val="tx1"/>
                </a:solidFill>
                <a:effectLst/>
                <a:latin typeface="+mn-lt"/>
                <a:ea typeface="+mn-ea"/>
                <a:cs typeface="+mn-cs"/>
              </a:rPr>
              <a:t>времени, где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 количество неподходящих элементов в первых M +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элементов. И если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 </a:t>
            </a:r>
            <a:r>
              <a:rPr lang="ru-RU" sz="1200" b="0" i="0" u="none" strike="noStrike" kern="1200" dirty="0" err="1">
                <a:solidFill>
                  <a:schemeClr val="tx1"/>
                </a:solidFill>
                <a:effectLst/>
                <a:latin typeface="+mn-lt"/>
                <a:ea typeface="+mn-ea"/>
                <a:cs typeface="+mn-cs"/>
              </a:rPr>
              <a:t>const</a:t>
            </a:r>
            <a:r>
              <a:rPr lang="en-US" sz="1200" b="0" i="0" u="none" strike="noStrike" kern="1200" dirty="0">
                <a:solidFill>
                  <a:schemeClr val="tx1"/>
                </a:solidFill>
                <a:effectLst/>
                <a:latin typeface="+mn-lt"/>
                <a:ea typeface="+mn-ea"/>
                <a:cs typeface="+mn-cs"/>
              </a:rPr>
              <a:t> + log(N)</a:t>
            </a:r>
            <a:r>
              <a:rPr lang="ru-RU" sz="1200" b="0" i="0" u="none" strike="noStrike" kern="1200" dirty="0">
                <a:solidFill>
                  <a:schemeClr val="tx1"/>
                </a:solidFill>
                <a:effectLst/>
                <a:latin typeface="+mn-lt"/>
                <a:ea typeface="+mn-ea"/>
                <a:cs typeface="+mn-cs"/>
              </a:rPr>
              <a:t>), чего мы и добивались.</a:t>
            </a:r>
            <a:endParaRPr lang="ru-RU" b="0" dirty="0">
              <a:effectLst/>
            </a:endParaRPr>
          </a:p>
          <a:p>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3182846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a:effectLst/>
            </a:endParaRPr>
          </a:p>
          <a:p>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a:effectLst/>
            </a:endParaRPr>
          </a:p>
          <a:p>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a:effectLst/>
            </a:endParaRPr>
          </a:p>
          <a:p>
            <a:pPr rtl="0"/>
            <a:r>
              <a:rPr lang="ru-RU" sz="1200" b="0" i="0" u="none" strike="noStrike" kern="1200" dirty="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a:solidFill>
                  <a:schemeClr val="tx1"/>
                </a:solidFill>
                <a:effectLst/>
                <a:latin typeface="+mn-lt"/>
                <a:ea typeface="+mn-ea"/>
                <a:cs typeface="+mn-cs"/>
              </a:rPr>
              <a:t>букингами</a:t>
            </a:r>
            <a:r>
              <a:rPr lang="ru-RU" sz="1200" b="0" i="0" u="none" strike="noStrike" kern="1200" dirty="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фича</a:t>
            </a:r>
            <a:r>
              <a:rPr lang="ru-RU" sz="1200" b="0" i="0" u="none" strike="noStrike" kern="1200" dirty="0">
                <a:solidFill>
                  <a:schemeClr val="tx1"/>
                </a:solidFill>
                <a:effectLst/>
                <a:latin typeface="+mn-lt"/>
                <a:ea typeface="+mn-ea"/>
                <a:cs typeface="+mn-cs"/>
              </a:rPr>
              <a:t>] Комната может закрыться на ремонт, поэтому сделаем флажок </a:t>
            </a:r>
            <a:r>
              <a:rPr lang="ru-RU" sz="1200" b="0" i="0" u="none" strike="noStrike" kern="1200" dirty="0" err="1">
                <a:solidFill>
                  <a:schemeClr val="tx1"/>
                </a:solidFill>
                <a:effectLst/>
                <a:latin typeface="+mn-lt"/>
                <a:ea typeface="+mn-ea"/>
                <a:cs typeface="+mn-cs"/>
              </a:rPr>
              <a:t>Available</a:t>
            </a:r>
            <a:r>
              <a:rPr lang="ru-RU" sz="1200" b="0" i="0" u="none" strike="noStrike"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3415657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думают и заполняют решение в </a:t>
            </a:r>
            <a:r>
              <a:rPr lang="ru-RU" sz="1200" b="0" i="0" u="none" strike="noStrike" kern="1200" dirty="0" err="1">
                <a:solidFill>
                  <a:schemeClr val="tx1"/>
                </a:solidFill>
                <a:effectLst/>
                <a:latin typeface="+mn-lt"/>
                <a:ea typeface="+mn-ea"/>
                <a:cs typeface="+mn-cs"/>
              </a:rPr>
              <a:t>гуглдоке</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a:solidFill>
                  <a:schemeClr val="tx1"/>
                </a:solidFill>
                <a:effectLst/>
                <a:latin typeface="+mn-lt"/>
                <a:ea typeface="+mn-ea"/>
                <a:cs typeface="+mn-cs"/>
              </a:rPr>
              <a:t>Нужна привязка к комнате (просто знать </a:t>
            </a:r>
            <a:r>
              <a:rPr lang="ru-RU" sz="1200" b="0" i="0" u="none" strike="noStrike" kern="1200" dirty="0" err="1">
                <a:solidFill>
                  <a:schemeClr val="tx1"/>
                </a:solidFill>
                <a:effectLst/>
                <a:latin typeface="+mn-lt"/>
                <a:ea typeface="+mn-ea"/>
                <a:cs typeface="+mn-cs"/>
              </a:rPr>
              <a:t>roomId</a:t>
            </a:r>
            <a:r>
              <a:rPr lang="ru-RU" sz="1200" b="0" i="0" u="none" strike="noStrike" kern="1200" dirty="0">
                <a:solidFill>
                  <a:schemeClr val="tx1"/>
                </a:solidFill>
                <a:effectLst/>
                <a:latin typeface="+mn-lt"/>
                <a:ea typeface="+mn-ea"/>
                <a:cs typeface="+mn-cs"/>
              </a:rPr>
              <a:t>).</a:t>
            </a:r>
          </a:p>
          <a:p>
            <a:pPr rtl="0" fontAlgn="base"/>
            <a:r>
              <a:rPr lang="ru-RU" sz="1200" b="0" i="0" u="none" strike="noStrike" kern="1200" dirty="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a:solidFill>
                  <a:schemeClr val="tx1"/>
                </a:solidFill>
                <a:effectLst/>
                <a:latin typeface="+mn-lt"/>
                <a:ea typeface="+mn-ea"/>
                <a:cs typeface="+mn-cs"/>
              </a:rPr>
              <a:t>предпроверку</a:t>
            </a:r>
            <a:r>
              <a:rPr lang="ru-RU" sz="1200" b="0" i="0" u="none" strike="noStrike" kern="1200" dirty="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[проекции, </a:t>
            </a:r>
            <a:r>
              <a:rPr lang="ru-RU" sz="1200" b="0" i="0" u="none" strike="noStrike" kern="1200" dirty="0" err="1">
                <a:solidFill>
                  <a:schemeClr val="tx1"/>
                </a:solidFill>
                <a:effectLst/>
                <a:latin typeface="+mn-lt"/>
                <a:ea typeface="+mn-ea"/>
                <a:cs typeface="+mn-cs"/>
              </a:rPr>
              <a:t>distinct</a:t>
            </a:r>
            <a:r>
              <a:rPr lang="ru-RU" sz="1200" b="0" i="0" u="none" strike="noStrike" kern="1200" dirty="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a:solidFill>
                  <a:schemeClr val="tx1"/>
                </a:solidFill>
                <a:effectLst/>
                <a:latin typeface="+mn-lt"/>
                <a:ea typeface="+mn-ea"/>
                <a:cs typeface="+mn-cs"/>
              </a:rPr>
              <a:t> гостей</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index</a:t>
            </a:r>
            <a:r>
              <a:rPr lang="ru-RU" sz="1200" b="0" i="0" u="none" strike="noStrike" kern="1200" dirty="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a:solidFill>
                  <a:schemeClr val="tx1"/>
                </a:solidFill>
                <a:effectLst/>
                <a:latin typeface="+mn-lt"/>
                <a:ea typeface="+mn-ea"/>
                <a:cs typeface="+mn-cs"/>
              </a:rPr>
              <a:t>From</a:t>
            </a:r>
            <a:r>
              <a:rPr lang="ru-RU" sz="1200" b="0" i="0" u="none" strike="noStrike" kern="1200" dirty="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 Зная</a:t>
            </a:r>
            <a:r>
              <a:rPr lang="ru-RU" sz="1200" b="0" i="0" u="none" strike="noStrike" kern="1200" baseline="0" dirty="0">
                <a:solidFill>
                  <a:schemeClr val="tx1"/>
                </a:solidFill>
                <a:effectLst/>
                <a:latin typeface="+mn-lt"/>
                <a:ea typeface="+mn-ea"/>
                <a:cs typeface="+mn-cs"/>
              </a:rPr>
              <a:t> природу данных, можно обойтись индексацией только поля </a:t>
            </a:r>
            <a:r>
              <a:rPr lang="en-US" sz="1200" b="0" i="0" u="none" strike="noStrike" kern="1200" baseline="0" dirty="0">
                <a:solidFill>
                  <a:schemeClr val="tx1"/>
                </a:solidFill>
                <a:effectLst/>
                <a:latin typeface="+mn-lt"/>
                <a:ea typeface="+mn-ea"/>
                <a:cs typeface="+mn-cs"/>
              </a:rPr>
              <a:t>To</a:t>
            </a:r>
            <a:r>
              <a:rPr lang="ru-RU" sz="1200" b="0" i="0" u="none" strike="noStrike" kern="1200" baseline="0" dirty="0">
                <a:solidFill>
                  <a:schemeClr val="tx1"/>
                </a:solidFill>
                <a:effectLst/>
                <a:latin typeface="+mn-lt"/>
                <a:ea typeface="+mn-ea"/>
                <a:cs typeface="+mn-cs"/>
              </a:rPr>
              <a:t>, фильтруя </a:t>
            </a:r>
            <a:r>
              <a:rPr lang="en-US" sz="1200" b="0" i="0" u="none" strike="noStrike" kern="1200" baseline="0" dirty="0">
                <a:solidFill>
                  <a:schemeClr val="tx1"/>
                </a:solidFill>
                <a:effectLst/>
                <a:latin typeface="+mn-lt"/>
                <a:ea typeface="+mn-ea"/>
                <a:cs typeface="+mn-cs"/>
              </a:rPr>
              <a:t>From</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Например, </a:t>
            </a:r>
            <a:r>
              <a:rPr lang="en-US" dirty="0"/>
              <a:t>KD</a:t>
            </a:r>
            <a:r>
              <a:rPr lang="ru-RU" dirty="0"/>
              <a:t>-дерево,</a:t>
            </a:r>
            <a:r>
              <a:rPr lang="ru-RU" baseline="0" dirty="0"/>
              <a:t> </a:t>
            </a:r>
            <a:r>
              <a:rPr lang="en-US" baseline="0" dirty="0"/>
              <a:t>R-</a:t>
            </a:r>
            <a:r>
              <a:rPr lang="ru-RU" baseline="0" dirty="0"/>
              <a:t>дерево, </a:t>
            </a:r>
            <a:r>
              <a:rPr lang="ru-RU" baseline="0" dirty="0" err="1"/>
              <a:t>квадродерево</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705649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1. Аналогично предыдущему, но нужен</a:t>
            </a:r>
            <a:r>
              <a:rPr lang="ru-RU" sz="1200" b="0" i="0" u="none" strike="noStrike" kern="1200" baseline="0" dirty="0">
                <a:solidFill>
                  <a:schemeClr val="tx1"/>
                </a:solidFill>
                <a:effectLst/>
                <a:latin typeface="+mn-lt"/>
                <a:ea typeface="+mn-ea"/>
                <a:cs typeface="+mn-cs"/>
              </a:rPr>
              <a:t> новый составной индекс </a:t>
            </a:r>
            <a:r>
              <a:rPr lang="en-US" sz="1200" b="0" i="0" u="none" strike="noStrike" kern="1200" baseline="0" dirty="0">
                <a:solidFill>
                  <a:schemeClr val="tx1"/>
                </a:solidFill>
                <a:effectLst/>
                <a:latin typeface="+mn-lt"/>
                <a:ea typeface="+mn-ea"/>
                <a:cs typeface="+mn-cs"/>
              </a:rPr>
              <a:t>(</a:t>
            </a:r>
            <a:r>
              <a:rPr lang="en-US" sz="1200" b="0" i="0" u="none" strike="noStrike" kern="1200" baseline="0" dirty="0" err="1">
                <a:solidFill>
                  <a:schemeClr val="tx1"/>
                </a:solidFill>
                <a:effectLst/>
                <a:latin typeface="+mn-lt"/>
                <a:ea typeface="+mn-ea"/>
                <a:cs typeface="+mn-cs"/>
              </a:rPr>
              <a:t>HotelId</a:t>
            </a:r>
            <a:r>
              <a:rPr lang="en-US" sz="1200" b="0" i="0" u="none" strike="noStrike" kern="1200" baseline="0" dirty="0">
                <a:solidFill>
                  <a:schemeClr val="tx1"/>
                </a:solidFill>
                <a:effectLst/>
                <a:latin typeface="+mn-lt"/>
                <a:ea typeface="+mn-ea"/>
                <a:cs typeface="+mn-cs"/>
              </a:rPr>
              <a:t>, To)</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2. Только потом надо достать все комнаты и вычесть из них забронированные</a:t>
            </a:r>
            <a:r>
              <a:rPr lang="ru-RU" sz="1200" b="0" i="0" u="none" strike="noStrike" kern="1200" baseline="0" dirty="0">
                <a:solidFill>
                  <a:schemeClr val="tx1"/>
                </a:solidFill>
                <a:effectLst/>
                <a:latin typeface="+mn-lt"/>
                <a:ea typeface="+mn-ea"/>
                <a:cs typeface="+mn-cs"/>
              </a:rPr>
              <a:t> (те, </a:t>
            </a:r>
            <a:r>
              <a:rPr lang="ru-RU" sz="1200" b="0" i="0" u="none" strike="noStrike" kern="1200" dirty="0">
                <a:solidFill>
                  <a:schemeClr val="tx1"/>
                </a:solidFill>
                <a:effectLst/>
                <a:latin typeface="+mn-lt"/>
                <a:ea typeface="+mn-ea"/>
                <a:cs typeface="+mn-cs"/>
              </a:rPr>
              <a:t>которые мы получили предыдущим запросом)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64</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4084195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68</a:t>
            </a:fld>
            <a:endParaRPr lang="ru-RU"/>
          </a:p>
        </p:txBody>
      </p:sp>
    </p:spTree>
    <p:extLst>
      <p:ext uri="{BB962C8B-B14F-4D97-AF65-F5344CB8AC3E}">
        <p14:creationId xmlns:p14="http://schemas.microsoft.com/office/powerpoint/2010/main" val="7720045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a:solidFill>
                  <a:schemeClr val="tx1"/>
                </a:solidFill>
                <a:effectLst/>
                <a:latin typeface="+mn-lt"/>
                <a:ea typeface="+mn-ea"/>
                <a:cs typeface="+mn-cs"/>
              </a:rPr>
              <a:t>uniq</a:t>
            </a:r>
            <a:r>
              <a:rPr lang="ru-RU" sz="1200" b="0" i="0" u="none" strike="noStrike" kern="1200" dirty="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a:solidFill>
                  <a:schemeClr val="tx1"/>
                </a:solidFill>
                <a:effectLst/>
                <a:latin typeface="+mn-lt"/>
                <a:ea typeface="+mn-ea"/>
                <a:cs typeface="+mn-cs"/>
              </a:rPr>
              <a:t>Монго</a:t>
            </a:r>
            <a:r>
              <a:rPr lang="ru-RU" sz="1200" b="0" i="0" u="none" strike="noStrike" kern="1200" dirty="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a:solidFill>
                  <a:schemeClr val="tx1"/>
                </a:solidFill>
                <a:effectLst/>
                <a:latin typeface="+mn-lt"/>
                <a:ea typeface="+mn-ea"/>
                <a:cs typeface="+mn-cs"/>
              </a:rPr>
              <a:t>шарда</a:t>
            </a:r>
            <a:r>
              <a:rPr lang="ru-RU" sz="1200" b="0" i="0" u="none" strike="noStrike" kern="1200" dirty="0">
                <a:solidFill>
                  <a:schemeClr val="tx1"/>
                </a:solidFill>
                <a:effectLst/>
                <a:latin typeface="+mn-lt"/>
                <a:ea typeface="+mn-ea"/>
                <a:cs typeface="+mn-cs"/>
              </a:rPr>
              <a:t>), но на самом деле далеко не все </a:t>
            </a:r>
            <a:r>
              <a:rPr lang="ru-RU" sz="1200" b="0" i="0" u="none" strike="noStrike" kern="1200" dirty="0" err="1">
                <a:solidFill>
                  <a:schemeClr val="tx1"/>
                </a:solidFill>
                <a:effectLst/>
                <a:latin typeface="+mn-lt"/>
                <a:ea typeface="+mn-ea"/>
                <a:cs typeface="+mn-cs"/>
              </a:rPr>
              <a:t>NoSQL</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хранилки</a:t>
            </a:r>
            <a:r>
              <a:rPr lang="ru-RU" sz="1200" b="0" i="0" u="none" strike="noStrike" kern="1200" dirty="0">
                <a:solidFill>
                  <a:schemeClr val="tx1"/>
                </a:solidFill>
                <a:effectLst/>
                <a:latin typeface="+mn-lt"/>
                <a:ea typeface="+mn-ea"/>
                <a:cs typeface="+mn-cs"/>
              </a:rPr>
              <a:t> так умеют.</a:t>
            </a:r>
            <a:endParaRPr lang="ru-RU" b="0" dirty="0">
              <a:effectLst/>
            </a:endParaRPr>
          </a:p>
          <a:p>
            <a:pPr rtl="0"/>
            <a:br>
              <a:rPr lang="ru-RU" dirty="0"/>
            </a:br>
            <a:r>
              <a:rPr lang="ru-RU" sz="1200" b="0" i="0" u="none" strike="noStrike" kern="1200" dirty="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a:solidFill>
                  <a:schemeClr val="tx1"/>
                </a:solidFill>
                <a:effectLst/>
                <a:latin typeface="+mn-lt"/>
                <a:ea typeface="+mn-ea"/>
                <a:cs typeface="+mn-cs"/>
              </a:rPr>
              <a:t>like</a:t>
            </a:r>
            <a:r>
              <a:rPr lang="ru-RU" sz="1200" b="0" i="0" u="none" strike="noStrike" kern="1200" dirty="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a:solidFill>
                  <a:schemeClr val="tx1"/>
                </a:solidFill>
                <a:effectLst/>
                <a:latin typeface="+mn-lt"/>
                <a:ea typeface="+mn-ea"/>
                <a:cs typeface="+mn-cs"/>
              </a:rPr>
              <a:t>JOIN’ят</a:t>
            </a:r>
            <a:r>
              <a:rPr lang="ru-RU" sz="1200" b="0" i="0" u="none" strike="noStrike" kern="1200" dirty="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22301219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Отлично работают транзакции. (Распределенные транзакции</a:t>
            </a:r>
            <a:r>
              <a:rPr lang="ru-RU" sz="1200" b="0" i="0" u="none" strike="noStrike" kern="1200" baseline="0" dirty="0">
                <a:solidFill>
                  <a:schemeClr val="tx1"/>
                </a:solidFill>
                <a:effectLst/>
                <a:latin typeface="+mn-lt"/>
                <a:ea typeface="+mn-ea"/>
                <a:cs typeface="+mn-cs"/>
              </a:rPr>
              <a:t> крайне сложны и не встречаются в качественных и эффективных реализациях)</a:t>
            </a:r>
            <a:endParaRPr lang="ru-RU" sz="1200" b="0" i="0" u="none" strike="noStrike" kern="1200" dirty="0">
              <a:solidFill>
                <a:schemeClr val="tx1"/>
              </a:solidFill>
              <a:effectLst/>
              <a:latin typeface="+mn-lt"/>
              <a:ea typeface="+mn-ea"/>
              <a:cs typeface="+mn-cs"/>
            </a:endParaRPr>
          </a:p>
          <a:p>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a:solidFill>
                  <a:schemeClr val="tx1"/>
                </a:solidFill>
                <a:effectLst/>
                <a:latin typeface="+mn-lt"/>
                <a:ea typeface="+mn-ea"/>
                <a:cs typeface="+mn-cs"/>
              </a:rPr>
              <a:t>хранилка</a:t>
            </a:r>
            <a:r>
              <a:rPr lang="ru-RU" sz="1200" b="0" i="0" u="none" strike="noStrike" kern="1200" dirty="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a:solidFill>
                  <a:schemeClr val="tx1"/>
                </a:solidFill>
                <a:effectLst/>
                <a:latin typeface="+mn-lt"/>
                <a:ea typeface="+mn-ea"/>
                <a:cs typeface="+mn-cs"/>
              </a:rPr>
              <a:t>google</a:t>
            </a:r>
            <a:r>
              <a:rPr lang="ru-RU" sz="1200" b="0" i="0" u="none" strike="noStrike" kern="1200" dirty="0">
                <a:solidFill>
                  <a:schemeClr val="tx1"/>
                </a:solidFill>
                <a:effectLst/>
                <a:latin typeface="+mn-lt"/>
                <a:ea typeface="+mn-ea"/>
                <a:cs typeface="+mn-cs"/>
              </a:rPr>
              <a:t>, SQL вам явно не подойдет. Реляционная алгебра</a:t>
            </a:r>
            <a:r>
              <a:rPr lang="ru-RU" sz="1200" b="0" i="0" u="none" strike="noStrike" kern="1200" baseline="0" dirty="0">
                <a:solidFill>
                  <a:schemeClr val="tx1"/>
                </a:solidFill>
                <a:effectLst/>
                <a:latin typeface="+mn-lt"/>
                <a:ea typeface="+mn-ea"/>
                <a:cs typeface="+mn-cs"/>
              </a:rPr>
              <a:t> не применима так просто к распределенным системам. </a:t>
            </a:r>
            <a:r>
              <a:rPr lang="ru-RU" sz="1200" b="0" i="0" kern="1200" dirty="0">
                <a:solidFill>
                  <a:schemeClr val="tx1"/>
                </a:solidFill>
                <a:effectLst/>
                <a:latin typeface="+mn-lt"/>
                <a:ea typeface="+mn-ea"/>
                <a:cs typeface="+mn-cs"/>
              </a:rPr>
              <a:t>По слухам, </a:t>
            </a:r>
            <a:r>
              <a:rPr lang="ru-RU" sz="1200" b="0" i="0" kern="1200" dirty="0" err="1">
                <a:solidFill>
                  <a:schemeClr val="tx1"/>
                </a:solidFill>
                <a:effectLst/>
                <a:latin typeface="+mn-lt"/>
                <a:ea typeface="+mn-ea"/>
                <a:cs typeface="+mn-cs"/>
              </a:rPr>
              <a:t>CockroachDB</a:t>
            </a:r>
            <a:r>
              <a:rPr lang="ru-RU" sz="1200" b="0" i="0" kern="1200" dirty="0">
                <a:solidFill>
                  <a:schemeClr val="tx1"/>
                </a:solidFill>
                <a:effectLst/>
                <a:latin typeface="+mn-lt"/>
                <a:ea typeface="+mn-ea"/>
                <a:cs typeface="+mn-cs"/>
              </a:rPr>
              <a:t> как раз опровергает (пытается опровергнуть) это утверждение.</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72</a:t>
            </a:fld>
            <a:endParaRPr lang="ru-RU"/>
          </a:p>
        </p:txBody>
      </p:sp>
    </p:spTree>
    <p:extLst>
      <p:ext uri="{BB962C8B-B14F-4D97-AF65-F5344CB8AC3E}">
        <p14:creationId xmlns:p14="http://schemas.microsoft.com/office/powerpoint/2010/main" val="141172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они разные и заточены под свои цели. И различие можно проводить по совершенно разным измерениям.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809143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Изучайте</a:t>
            </a:r>
            <a:r>
              <a:rPr lang="ru-RU" baseline="0" dirty="0"/>
              <a:t> не только </a:t>
            </a:r>
            <a:r>
              <a:rPr lang="en-US" baseline="0" dirty="0"/>
              <a:t>API</a:t>
            </a:r>
            <a:r>
              <a:rPr lang="ru-RU" baseline="0" dirty="0"/>
              <a:t> </a:t>
            </a:r>
            <a:r>
              <a:rPr lang="en-US" baseline="0" dirty="0"/>
              <a:t>C#</a:t>
            </a:r>
            <a:r>
              <a:rPr lang="ru-RU" baseline="0" dirty="0"/>
              <a:t> клиента, но и родной язык запросов. Его документация полнее и вернее.</a:t>
            </a:r>
          </a:p>
          <a:p>
            <a:r>
              <a:rPr lang="en-US" baseline="0" dirty="0"/>
              <a:t>API</a:t>
            </a:r>
            <a:r>
              <a:rPr lang="ru-RU" baseline="0" dirty="0"/>
              <a:t> </a:t>
            </a:r>
            <a:r>
              <a:rPr lang="en-US" baseline="0" dirty="0"/>
              <a:t>C#</a:t>
            </a:r>
            <a:r>
              <a:rPr lang="ru-RU" baseline="0" dirty="0"/>
              <a:t> нужно лишь для строгой типизации и поддерживает опускание на уровень </a:t>
            </a:r>
            <a:r>
              <a:rPr lang="en-US" baseline="0" dirty="0"/>
              <a:t>BSON</a:t>
            </a:r>
            <a:r>
              <a:rPr lang="ru-RU" baseline="0" dirty="0"/>
              <a:t>-языка запросов.</a:t>
            </a:r>
          </a:p>
          <a:p>
            <a:endParaRPr lang="ru-RU" baseline="0" dirty="0"/>
          </a:p>
          <a:p>
            <a:r>
              <a:rPr lang="ru-RU" baseline="0" dirty="0"/>
              <a:t>2. Можно делать сложные запросы к </a:t>
            </a:r>
            <a:r>
              <a:rPr lang="en-US" baseline="0" dirty="0"/>
              <a:t>Mongo</a:t>
            </a:r>
            <a:r>
              <a:rPr lang="ru-RU" baseline="0" dirty="0"/>
              <a:t>, которые аналогичны нескольким простым. Получится сложнее, но производительнее.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Показать </a:t>
            </a:r>
            <a:r>
              <a:rPr lang="en-US" sz="1200" b="0" i="0" kern="1200" dirty="0" err="1">
                <a:solidFill>
                  <a:schemeClr val="tx1"/>
                </a:solidFill>
                <a:effectLst/>
                <a:latin typeface="+mn-lt"/>
                <a:ea typeface="+mn-ea"/>
                <a:cs typeface="+mn-cs"/>
              </a:rPr>
              <a:t>UpdatePlayersWhenGameIsFinished</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и</a:t>
            </a:r>
            <a:r>
              <a:rPr lang="ru-RU" sz="1200" b="0" i="0" kern="1200" baseline="0" dirty="0">
                <a:solidFill>
                  <a:schemeClr val="tx1"/>
                </a:solidFill>
                <a:effectLst/>
                <a:latin typeface="+mn-lt"/>
                <a:ea typeface="+mn-ea"/>
                <a:cs typeface="+mn-cs"/>
              </a:rPr>
              <a:t> </a:t>
            </a:r>
            <a:r>
              <a:rPr lang="en-US" sz="1200" kern="1200" dirty="0" err="1">
                <a:solidFill>
                  <a:schemeClr val="tx1"/>
                </a:solidFill>
                <a:latin typeface="+mn-lt"/>
                <a:ea typeface="+mn-ea"/>
                <a:cs typeface="+mn-cs"/>
              </a:rPr>
              <a:t>GetOrCreateByLogin</a:t>
            </a:r>
            <a:r>
              <a:rPr lang="ru-RU" baseline="0" dirty="0"/>
              <a:t> из</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https://github.com/kontur-courses/web-game/blob/solved/WebGame/Domain/MongoUserRepositoty.cs</a:t>
            </a: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a:t>
            </a:r>
            <a:r>
              <a:rPr lang="ru-RU" baseline="0" dirty="0"/>
              <a:t>. Управляемость за счет разделения. Например, на </a:t>
            </a:r>
            <a:r>
              <a:rPr lang="en-US" baseline="0" dirty="0"/>
              <a:t>User </a:t>
            </a:r>
            <a:r>
              <a:rPr lang="ru-RU" baseline="0" dirty="0"/>
              <a:t>в </a:t>
            </a:r>
            <a:r>
              <a:rPr lang="en-US" baseline="0" dirty="0"/>
              <a:t>Domain </a:t>
            </a:r>
            <a:r>
              <a:rPr lang="ru-RU" baseline="0" dirty="0"/>
              <a:t>и </a:t>
            </a:r>
            <a:r>
              <a:rPr lang="en-US" baseline="0" dirty="0" err="1"/>
              <a:t>UserEntity</a:t>
            </a:r>
            <a:r>
              <a:rPr lang="en-US" baseline="0" dirty="0"/>
              <a:t> </a:t>
            </a:r>
            <a:r>
              <a:rPr lang="ru-RU" baseline="0" dirty="0"/>
              <a:t>в </a:t>
            </a:r>
            <a:r>
              <a:rPr lang="en-US" baseline="0" dirty="0"/>
              <a:t>DB. </a:t>
            </a:r>
            <a:r>
              <a:rPr lang="en-US" baseline="0" dirty="0" err="1"/>
              <a:t>Automapper</a:t>
            </a:r>
            <a:r>
              <a:rPr lang="en-US" baseline="0" dirty="0"/>
              <a:t> </a:t>
            </a:r>
            <a:r>
              <a:rPr lang="ru-RU" baseline="0" dirty="0"/>
              <a:t>поможет при этом уменьшить количество тривиального кода.</a:t>
            </a: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80</a:t>
            </a:fld>
            <a:endParaRPr lang="ru-RU"/>
          </a:p>
        </p:txBody>
      </p:sp>
    </p:spTree>
    <p:extLst>
      <p:ext uri="{BB962C8B-B14F-4D97-AF65-F5344CB8AC3E}">
        <p14:creationId xmlns:p14="http://schemas.microsoft.com/office/powerpoint/2010/main" val="4749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Поскольку в БД могут храниться как единицы ГБ (</a:t>
            </a:r>
            <a:r>
              <a:rPr lang="ru-RU" dirty="0" err="1"/>
              <a:t>сайтик</a:t>
            </a:r>
            <a:r>
              <a:rPr lang="ru-RU" dirty="0"/>
              <a:t>-магазин), так и </a:t>
            </a:r>
            <a:r>
              <a:rPr lang="ru-RU" dirty="0" err="1"/>
              <a:t>эксабайты</a:t>
            </a:r>
            <a:r>
              <a:rPr lang="ru-RU" dirty="0"/>
              <a:t> данных (</a:t>
            </a:r>
            <a:r>
              <a:rPr lang="ru-RU" dirty="0" err="1"/>
              <a:t>google</a:t>
            </a:r>
            <a:r>
              <a:rPr lang="ru-RU" dirty="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Распределенная = </a:t>
            </a:r>
            <a:r>
              <a:rPr lang="en-US" sz="1200" b="0" i="1" kern="1200" dirty="0">
                <a:solidFill>
                  <a:schemeClr val="tx1"/>
                </a:solidFill>
                <a:effectLst/>
                <a:latin typeface="+mn-lt"/>
                <a:ea typeface="+mn-ea"/>
                <a:cs typeface="+mn-cs"/>
              </a:rPr>
              <a:t>distributed database, DDB</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К 2014 году по косвенным оценкам компания</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хранила на своих серверах до 10—15 </a:t>
            </a:r>
            <a:r>
              <a:rPr lang="ru-RU" sz="1200" b="0" i="0" kern="1200" dirty="0" err="1">
                <a:solidFill>
                  <a:schemeClr val="tx1"/>
                </a:solidFill>
                <a:effectLst/>
                <a:latin typeface="+mn-lt"/>
                <a:ea typeface="+mn-ea"/>
                <a:cs typeface="+mn-cs"/>
              </a:rPr>
              <a:t>эксабайт</a:t>
            </a:r>
            <a:r>
              <a:rPr lang="ru-RU" sz="1200" b="0" i="0" kern="1200" dirty="0">
                <a:solidFill>
                  <a:schemeClr val="tx1"/>
                </a:solidFill>
                <a:effectLst/>
                <a:latin typeface="+mn-lt"/>
                <a:ea typeface="+mn-ea"/>
                <a:cs typeface="+mn-cs"/>
              </a:rPr>
              <a:t> данных в совокупности)</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Распределенные также</a:t>
            </a:r>
            <a:r>
              <a:rPr lang="ru-RU" sz="1200" b="0" i="0" kern="1200" baseline="0" dirty="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Обычно, если БД хранит данные на жестком диске, то</a:t>
            </a:r>
            <a:r>
              <a:rPr lang="ru-RU" baseline="0" dirty="0"/>
              <a:t> в памяти хранится только </a:t>
            </a:r>
            <a:r>
              <a:rPr lang="ru-RU" baseline="0" dirty="0" err="1"/>
              <a:t>кеш</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Помимо стандартных</a:t>
            </a:r>
            <a:r>
              <a:rPr lang="ru-RU" baseline="0" dirty="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a:t>врядли</a:t>
            </a:r>
            <a:r>
              <a:rPr lang="ru-RU" baseline="0" dirty="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Одним из наиболее </a:t>
            </a:r>
            <a:r>
              <a:rPr lang="ru-RU" baseline="0" dirty="0"/>
              <a:t>популярных и исторически сложившихся разделений можно считать разделение баз данных на реляционные и </a:t>
            </a:r>
            <a:r>
              <a:rPr lang="en-US" baseline="0" dirty="0"/>
              <a:t>NoSQL</a:t>
            </a:r>
            <a:endParaRPr lang="en-US" dirty="0"/>
          </a:p>
          <a:p>
            <a:r>
              <a:rPr lang="en-US" baseline="0" dirty="0"/>
              <a:t>SQL – </a:t>
            </a:r>
            <a:r>
              <a:rPr lang="ru-RU" baseline="0" dirty="0"/>
              <a:t>на самом деле это </a:t>
            </a:r>
            <a:r>
              <a:rPr lang="en-US" baseline="0" dirty="0"/>
              <a:t>structured query language</a:t>
            </a:r>
            <a:r>
              <a:rPr lang="ru-RU" baseline="0" dirty="0"/>
              <a:t>. Это не база данных, а язык запроса к базам данных.</a:t>
            </a:r>
            <a:endParaRPr lang="en-US" baseline="0" dirty="0"/>
          </a:p>
          <a:p>
            <a:r>
              <a:rPr lang="ru-RU" baseline="0" dirty="0"/>
              <a:t>Иногда </a:t>
            </a:r>
            <a:r>
              <a:rPr lang="en-US" baseline="0" dirty="0"/>
              <a:t>SQL </a:t>
            </a:r>
            <a:r>
              <a:rPr lang="ru-RU" baseline="0" dirty="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a:t>SQL </a:t>
            </a:r>
            <a:r>
              <a:rPr lang="ru-RU" baseline="0" dirty="0"/>
              <a:t>был именно у реляционных баз данных). Сейчас </a:t>
            </a:r>
            <a:r>
              <a:rPr lang="en-US" baseline="0" dirty="0"/>
              <a:t>SQL </a:t>
            </a:r>
            <a:r>
              <a:rPr lang="ru-RU" baseline="0" dirty="0"/>
              <a:t>как язык запросов прикручивают ко всему, где только не лень.</a:t>
            </a:r>
          </a:p>
          <a:p>
            <a:endParaRPr lang="ru-RU" baseline="0" dirty="0"/>
          </a:p>
          <a:p>
            <a:r>
              <a:rPr lang="ru-RU" baseline="0" dirty="0"/>
              <a:t>Проводить различия и вникать в мелочи этой классификации можно очень долго и мы этим заниматься не будем. Обойдемся кратким освещением:</a:t>
            </a:r>
          </a:p>
          <a:p>
            <a:br>
              <a:rPr lang="ru-RU" baseline="0" dirty="0"/>
            </a:br>
            <a:r>
              <a:rPr lang="ru-RU" baseline="0" dirty="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a:t>Where</a:t>
            </a:r>
            <a:r>
              <a:rPr lang="ru-RU" baseline="0" dirty="0"/>
              <a:t>, </a:t>
            </a:r>
            <a:r>
              <a:rPr lang="ru-RU" baseline="0" dirty="0" err="1"/>
              <a:t>Select</a:t>
            </a:r>
            <a:r>
              <a:rPr lang="ru-RU" baseline="0" dirty="0"/>
              <a:t>, </a:t>
            </a:r>
            <a:r>
              <a:rPr lang="ru-RU" baseline="0" dirty="0" err="1"/>
              <a:t>GroupBy</a:t>
            </a:r>
            <a:r>
              <a:rPr lang="ru-RU" baseline="0" dirty="0"/>
              <a:t>, </a:t>
            </a:r>
            <a:r>
              <a:rPr lang="ru-RU" baseline="0" dirty="0" err="1"/>
              <a:t>Join</a:t>
            </a:r>
            <a:r>
              <a:rPr lang="en-US" baseline="0" dirty="0"/>
              <a:t> —</a:t>
            </a:r>
            <a:r>
              <a:rPr lang="ru-RU" baseline="0" dirty="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a:t>NoSQL</a:t>
            </a:r>
            <a:r>
              <a:rPr lang="ru-RU" baseline="0" dirty="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a:t>шардирования</a:t>
            </a:r>
            <a:r>
              <a:rPr lang="ru-RU" baseline="0" dirty="0"/>
              <a:t>.</a:t>
            </a:r>
          </a:p>
          <a:p>
            <a:endParaRPr lang="ru-RU" baseline="0" dirty="0"/>
          </a:p>
          <a:p>
            <a:r>
              <a:rPr lang="en-US" baseline="0" dirty="0"/>
              <a:t>NoSQL - </a:t>
            </a:r>
            <a:r>
              <a:rPr lang="ru-RU" baseline="0" dirty="0" err="1"/>
              <a:t>NoSQL</a:t>
            </a:r>
            <a:r>
              <a:rPr lang="ru-RU" baseline="0" dirty="0"/>
              <a:t> </a:t>
            </a:r>
            <a:r>
              <a:rPr lang="ru-RU" baseline="0" dirty="0" err="1"/>
              <a:t>обзначает</a:t>
            </a:r>
            <a:r>
              <a:rPr lang="ru-RU" baseline="0" dirty="0"/>
              <a:t> не «Не SQL», а «</a:t>
            </a:r>
            <a:r>
              <a:rPr lang="ru-RU" baseline="0" dirty="0" err="1"/>
              <a:t>Not</a:t>
            </a:r>
            <a:r>
              <a:rPr lang="ru-RU" baseline="0" dirty="0"/>
              <a:t> </a:t>
            </a:r>
            <a:r>
              <a:rPr lang="ru-RU" baseline="0" dirty="0" err="1"/>
              <a:t>only</a:t>
            </a:r>
            <a:r>
              <a:rPr lang="ru-RU" baseline="0" dirty="0"/>
              <a:t> SQL»</a:t>
            </a:r>
            <a:r>
              <a:rPr lang="en-US" baseline="0" dirty="0"/>
              <a:t> </a:t>
            </a:r>
            <a:r>
              <a:rPr lang="ru-RU" baseline="0" dirty="0"/>
              <a:t>или на русском: «Не </a:t>
            </a:r>
            <a:r>
              <a:rPr lang="en-US" baseline="0" dirty="0"/>
              <a:t>SQL</a:t>
            </a:r>
            <a:r>
              <a:rPr lang="ru-RU" baseline="0" dirty="0"/>
              <a:t>-ем единым»! Если следовать определению из Википедии, то: </a:t>
            </a:r>
            <a:r>
              <a:rPr lang="en-US" baseline="0" dirty="0"/>
              <a:t>NoSQL - </a:t>
            </a:r>
            <a:r>
              <a:rPr lang="ru-RU" baseline="0" dirty="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a:t>atomicity</a:t>
            </a:r>
            <a:r>
              <a:rPr lang="ru-RU" baseline="0" dirty="0"/>
              <a:t>) и согласованности данных (англ. </a:t>
            </a:r>
            <a:r>
              <a:rPr lang="ru-RU" baseline="0" dirty="0" err="1"/>
              <a:t>consistency</a:t>
            </a:r>
            <a:r>
              <a:rPr lang="ru-RU" baseline="0" dirty="0"/>
              <a:t>). </a:t>
            </a:r>
          </a:p>
          <a:p>
            <a:endParaRPr lang="ru-RU" baseline="0" dirty="0"/>
          </a:p>
          <a:p>
            <a:r>
              <a:rPr lang="ru-RU" baseline="0" dirty="0"/>
              <a:t>На сегодняшний день и реляционные и </a:t>
            </a:r>
            <a:r>
              <a:rPr lang="en-US" baseline="0" dirty="0"/>
              <a:t>NoSQL </a:t>
            </a:r>
            <a:r>
              <a:rPr lang="ru-RU" baseline="0" dirty="0"/>
              <a:t>базы данных широко используются по всему миру. Мы в нашем курсе будем работать с одним конкретным типом </a:t>
            </a:r>
            <a:r>
              <a:rPr lang="en-US" baseline="0" dirty="0"/>
              <a:t>NoSQL</a:t>
            </a:r>
            <a:r>
              <a:rPr lang="ru-RU" baseline="0" dirty="0"/>
              <a:t> БД </a:t>
            </a:r>
            <a:r>
              <a:rPr lang="en-US" baseline="0" dirty="0"/>
              <a:t>— </a:t>
            </a:r>
            <a:r>
              <a:rPr lang="ru-RU" baseline="0" dirty="0"/>
              <a:t>документной СУБД</a:t>
            </a:r>
            <a:r>
              <a:rPr lang="en-US" baseline="0" dirty="0"/>
              <a:t>. </a:t>
            </a:r>
            <a:r>
              <a:rPr lang="ru-RU" baseline="0" dirty="0"/>
              <a:t>Этому есть несколько причин.</a:t>
            </a:r>
          </a:p>
          <a:p>
            <a:pPr marL="228600" indent="-228600">
              <a:buAutoNum type="arabicPeriod"/>
            </a:pPr>
            <a:r>
              <a:rPr lang="ru-RU" baseline="0" dirty="0"/>
              <a:t>Они интуитивно понятны. Не нужно вникать в реляционную алгебру, чтобы хранить данные. Документные базы</a:t>
            </a:r>
            <a:r>
              <a:rPr lang="en-US" baseline="0" dirty="0"/>
              <a:t> </a:t>
            </a:r>
            <a:r>
              <a:rPr lang="ru-RU" baseline="0" dirty="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a:t>Реляционные БД (</a:t>
            </a:r>
            <a:r>
              <a:rPr lang="en-US" baseline="0" dirty="0"/>
              <a:t>MySQL, </a:t>
            </a:r>
            <a:r>
              <a:rPr lang="ru-RU" baseline="0" dirty="0"/>
              <a:t>например</a:t>
            </a:r>
            <a:r>
              <a:rPr lang="en-US" baseline="0" dirty="0"/>
              <a:t>) </a:t>
            </a:r>
            <a:r>
              <a:rPr lang="ru-RU" baseline="0" dirty="0"/>
              <a:t>обычно в каком-то виде рассматриваются на традиционных курсах по БД в университете.</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web-ga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github.com/kontur-courses/web-game/Db.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bit.ly/db-shpora-solv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Базы</a:t>
            </a:r>
            <a:r>
              <a:rPr lang="en-US" dirty="0"/>
              <a:t> </a:t>
            </a:r>
            <a:r>
              <a:rPr lang="ru-RU" dirty="0"/>
              <a:t>данных</a:t>
            </a:r>
            <a:endParaRPr lang="en-US" dirty="0"/>
          </a:p>
        </p:txBody>
      </p:sp>
      <p:sp>
        <p:nvSpPr>
          <p:cNvPr id="7" name="Подзаголовок 6"/>
          <p:cNvSpPr>
            <a:spLocks noGrp="1"/>
          </p:cNvSpPr>
          <p:nvPr>
            <p:ph type="subTitle" idx="1"/>
          </p:nvPr>
        </p:nvSpPr>
        <p:spPr/>
        <p:txBody>
          <a:bodyPr>
            <a:normAutofit/>
          </a:bodyPr>
          <a:lstStyle/>
          <a:p>
            <a:r>
              <a:rPr lang="en-US" sz="3200" dirty="0">
                <a:hlinkClick r:id="rId3"/>
              </a:rPr>
              <a:t>https://github.com/kontur-courses/web-game</a:t>
            </a:r>
            <a:r>
              <a:rPr lang="en-US" sz="3200" dirty="0"/>
              <a:t> </a:t>
            </a:r>
            <a:endParaRPr lang="en-US" sz="3200" b="1" dirty="0"/>
          </a:p>
          <a:p>
            <a:endParaRPr lang="en-US" sz="3200"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Реляционные</a:t>
            </a:r>
          </a:p>
          <a:p>
            <a:pPr marL="457200" indent="-457200">
              <a:buFont typeface="Arial" panose="020B0604020202020204" pitchFamily="34" charset="0"/>
              <a:buChar char="•"/>
            </a:pPr>
            <a:r>
              <a:rPr lang="en-US" dirty="0"/>
              <a:t>NoSQL:</a:t>
            </a:r>
          </a:p>
          <a:p>
            <a:pPr marL="1200095" lvl="1" indent="-457200"/>
            <a:r>
              <a:rPr lang="ru-RU" dirty="0"/>
              <a:t>Документные</a:t>
            </a:r>
          </a:p>
          <a:p>
            <a:pPr marL="1200095" lvl="1" indent="-457200"/>
            <a:r>
              <a:rPr lang="ru-RU" dirty="0"/>
              <a:t>Колоночные</a:t>
            </a:r>
          </a:p>
          <a:p>
            <a:pPr marL="1200095" lvl="1" indent="-457200"/>
            <a:r>
              <a:rPr lang="ru-RU" dirty="0"/>
              <a:t>Ключ-значение</a:t>
            </a:r>
          </a:p>
        </p:txBody>
      </p:sp>
      <p:sp>
        <p:nvSpPr>
          <p:cNvPr id="3" name="Заголовок 2"/>
          <p:cNvSpPr>
            <a:spLocks noGrp="1"/>
          </p:cNvSpPr>
          <p:nvPr>
            <p:ph type="title"/>
          </p:nvPr>
        </p:nvSpPr>
        <p:spPr/>
        <p:txBody>
          <a:bodyPr/>
          <a:lstStyle/>
          <a:p>
            <a:r>
              <a:rPr lang="en-US" strike="sngStrike" dirty="0"/>
              <a:t>SQL</a:t>
            </a:r>
            <a:r>
              <a:rPr lang="en-US" dirty="0"/>
              <a:t> vs </a:t>
            </a:r>
            <a:r>
              <a:rPr lang="en-US" dirty="0" err="1"/>
              <a:t>nosql</a:t>
            </a:r>
            <a:endParaRPr lang="ru-RU" dirty="0"/>
          </a:p>
        </p:txBody>
      </p:sp>
    </p:spTree>
    <p:extLst>
      <p:ext uri="{BB962C8B-B14F-4D97-AF65-F5344CB8AC3E}">
        <p14:creationId xmlns:p14="http://schemas.microsoft.com/office/powerpoint/2010/main" val="87644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Требования к БД</a:t>
            </a:r>
          </a:p>
        </p:txBody>
      </p:sp>
    </p:spTree>
    <p:extLst>
      <p:ext uri="{BB962C8B-B14F-4D97-AF65-F5344CB8AC3E}">
        <p14:creationId xmlns:p14="http://schemas.microsoft.com/office/powerpoint/2010/main" val="335616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Нельзя прочитать/записать половину записи </a:t>
            </a:r>
            <a:br>
              <a:rPr lang="ru-RU" dirty="0"/>
            </a:br>
            <a:r>
              <a:rPr lang="ru-RU" dirty="0"/>
              <a:t>(«мама мыла </a:t>
            </a:r>
            <a:r>
              <a:rPr lang="ru-RU" dirty="0" err="1"/>
              <a:t>ра</a:t>
            </a:r>
            <a:r>
              <a:rPr lang="ru-RU" dirty="0"/>
              <a:t>»)</a:t>
            </a:r>
            <a:endParaRPr lang="en-US" dirty="0"/>
          </a:p>
        </p:txBody>
      </p:sp>
      <p:sp>
        <p:nvSpPr>
          <p:cNvPr id="3" name="Заголовок 2"/>
          <p:cNvSpPr>
            <a:spLocks noGrp="1"/>
          </p:cNvSpPr>
          <p:nvPr>
            <p:ph type="title"/>
          </p:nvPr>
        </p:nvSpPr>
        <p:spPr/>
        <p:txBody>
          <a:bodyPr/>
          <a:lstStyle/>
          <a:p>
            <a:r>
              <a:rPr lang="en-US" dirty="0"/>
              <a:t>Atomicity</a:t>
            </a:r>
            <a:endParaRPr lang="ru-RU" dirty="0"/>
          </a:p>
        </p:txBody>
      </p:sp>
    </p:spTree>
    <p:extLst>
      <p:ext uri="{BB962C8B-B14F-4D97-AF65-F5344CB8AC3E}">
        <p14:creationId xmlns:p14="http://schemas.microsoft.com/office/powerpoint/2010/main" val="60892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Данные не должны теряться после успешного сохранения</a:t>
            </a:r>
            <a:endParaRPr lang="en-US" dirty="0"/>
          </a:p>
          <a:p>
            <a:endParaRPr lang="ru-RU" dirty="0"/>
          </a:p>
          <a:p>
            <a:r>
              <a:rPr lang="ru-RU" dirty="0"/>
              <a:t>Как? Репликация, рейд дисков, </a:t>
            </a:r>
            <a:r>
              <a:rPr lang="en-US" dirty="0"/>
              <a:t>operation log, …</a:t>
            </a:r>
            <a:endParaRPr lang="ru-RU" dirty="0"/>
          </a:p>
          <a:p>
            <a:endParaRPr lang="en-US" dirty="0"/>
          </a:p>
          <a:p>
            <a:pPr marL="514350" indent="-514350">
              <a:buAutoNum type="arabicPeriod"/>
            </a:pPr>
            <a:endParaRPr lang="ru-RU" dirty="0"/>
          </a:p>
          <a:p>
            <a:endParaRPr lang="ru-RU" dirty="0"/>
          </a:p>
        </p:txBody>
      </p:sp>
      <p:sp>
        <p:nvSpPr>
          <p:cNvPr id="3" name="Заголовок 2"/>
          <p:cNvSpPr>
            <a:spLocks noGrp="1"/>
          </p:cNvSpPr>
          <p:nvPr>
            <p:ph type="title"/>
          </p:nvPr>
        </p:nvSpPr>
        <p:spPr/>
        <p:txBody>
          <a:bodyPr/>
          <a:lstStyle/>
          <a:p>
            <a:r>
              <a:rPr lang="en-US" dirty="0"/>
              <a:t>Durability</a:t>
            </a:r>
            <a:endParaRPr lang="ru-RU" dirty="0"/>
          </a:p>
        </p:txBody>
      </p:sp>
    </p:spTree>
    <p:extLst>
      <p:ext uri="{BB962C8B-B14F-4D97-AF65-F5344CB8AC3E}">
        <p14:creationId xmlns:p14="http://schemas.microsoft.com/office/powerpoint/2010/main" val="28502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После успешного или неуспешного выполнения запроса данные должны быть согласованы</a:t>
            </a:r>
          </a:p>
          <a:p>
            <a:pPr fontAlgn="base"/>
            <a:endParaRPr lang="ru-RU" dirty="0"/>
          </a:p>
          <a:p>
            <a:pPr fontAlgn="base"/>
            <a:r>
              <a:rPr lang="ru-RU" dirty="0"/>
              <a:t>Если Фред переводит Барни 100</a:t>
            </a:r>
            <a:r>
              <a:rPr lang="en-US" dirty="0"/>
              <a:t>$</a:t>
            </a:r>
            <a:r>
              <a:rPr lang="ru-RU" dirty="0"/>
              <a:t>, то после:</a:t>
            </a:r>
            <a:br>
              <a:rPr lang="ru-RU" dirty="0"/>
            </a:br>
            <a:r>
              <a:rPr lang="ru-RU" dirty="0"/>
              <a:t>— либо у Фреда </a:t>
            </a:r>
            <a:r>
              <a:rPr lang="ru-RU" dirty="0">
                <a:solidFill>
                  <a:srgbClr val="C00000"/>
                </a:solidFill>
              </a:rPr>
              <a:t>-100</a:t>
            </a:r>
            <a:r>
              <a:rPr lang="en-US" dirty="0">
                <a:solidFill>
                  <a:srgbClr val="C00000"/>
                </a:solidFill>
              </a:rPr>
              <a:t>$</a:t>
            </a:r>
            <a:r>
              <a:rPr lang="ru-RU" dirty="0"/>
              <a:t>	и у Барни </a:t>
            </a:r>
            <a:r>
              <a:rPr lang="en-US" dirty="0">
                <a:solidFill>
                  <a:srgbClr val="027E17"/>
                </a:solidFill>
              </a:rPr>
              <a:t>+100$</a:t>
            </a:r>
          </a:p>
          <a:p>
            <a:pPr fontAlgn="base"/>
            <a:r>
              <a:rPr lang="en-US" dirty="0"/>
              <a:t>—</a:t>
            </a:r>
            <a:r>
              <a:rPr lang="ru-RU" dirty="0"/>
              <a:t> либо у Фреда -0</a:t>
            </a:r>
            <a:r>
              <a:rPr lang="en-US" dirty="0"/>
              <a:t>$</a:t>
            </a:r>
            <a:r>
              <a:rPr lang="ru-RU" dirty="0"/>
              <a:t>	и у Барни </a:t>
            </a:r>
            <a:r>
              <a:rPr lang="en-US" dirty="0"/>
              <a:t>+0$</a:t>
            </a:r>
            <a:endParaRPr lang="ru-RU" dirty="0"/>
          </a:p>
        </p:txBody>
      </p:sp>
      <p:sp>
        <p:nvSpPr>
          <p:cNvPr id="3" name="Заголовок 2"/>
          <p:cNvSpPr>
            <a:spLocks noGrp="1"/>
          </p:cNvSpPr>
          <p:nvPr>
            <p:ph type="title"/>
          </p:nvPr>
        </p:nvSpPr>
        <p:spPr/>
        <p:txBody>
          <a:bodyPr/>
          <a:lstStyle/>
          <a:p>
            <a:r>
              <a:rPr lang="en-US" dirty="0"/>
              <a:t>Consistency</a:t>
            </a:r>
            <a:endParaRPr lang="ru-RU" dirty="0"/>
          </a:p>
        </p:txBody>
      </p:sp>
    </p:spTree>
    <p:extLst>
      <p:ext uri="{BB962C8B-B14F-4D97-AF65-F5344CB8AC3E}">
        <p14:creationId xmlns:p14="http://schemas.microsoft.com/office/powerpoint/2010/main" val="1810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r>
              <a:rPr lang="ru-RU" dirty="0"/>
              <a:t>Параллельно выполняемые запросы не должны оказывать влияние на результат</a:t>
            </a:r>
          </a:p>
          <a:p>
            <a:endParaRPr lang="ru-RU" dirty="0"/>
          </a:p>
          <a:p>
            <a:r>
              <a:rPr lang="ru-RU" sz="2800" dirty="0"/>
              <a:t>Один запрос распределяет материальную помощь</a:t>
            </a:r>
            <a:br>
              <a:rPr lang="ru-RU" sz="2800" dirty="0"/>
            </a:br>
            <a:r>
              <a:rPr lang="ru-RU" sz="2800" dirty="0"/>
              <a:t>в размере </a:t>
            </a:r>
            <a:r>
              <a:rPr lang="en-US" sz="2800" dirty="0"/>
              <a:t>X </a:t>
            </a:r>
            <a:r>
              <a:rPr lang="ru-RU" sz="2800" dirty="0"/>
              <a:t>студентам группы </a:t>
            </a:r>
            <a:r>
              <a:rPr lang="en-US" sz="2800" dirty="0"/>
              <a:t>A</a:t>
            </a:r>
            <a:r>
              <a:rPr lang="ru-RU" sz="2800" dirty="0"/>
              <a:t>,</a:t>
            </a:r>
            <a:br>
              <a:rPr lang="en-US" sz="2800" dirty="0"/>
            </a:br>
            <a:r>
              <a:rPr lang="ru-RU" sz="2800" dirty="0"/>
              <a:t>другой запрос переводит одного из студентов в группу </a:t>
            </a:r>
            <a:r>
              <a:rPr lang="en-US" sz="2800" dirty="0"/>
              <a:t>B</a:t>
            </a:r>
          </a:p>
          <a:p>
            <a:endParaRPr lang="ru-RU" sz="2800" dirty="0"/>
          </a:p>
          <a:p>
            <a:endParaRPr lang="en-US" sz="2800" dirty="0"/>
          </a:p>
          <a:p>
            <a:r>
              <a:rPr lang="ru-RU" dirty="0"/>
              <a:t>Сложно хорошо изолировать запросы, каждая СУБД гарантирует некоторый уровень изоляции</a:t>
            </a:r>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15819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latin typeface="+mn-lt"/>
              </a:rPr>
              <a:t>A</a:t>
            </a:r>
            <a:r>
              <a:rPr lang="en-US" dirty="0">
                <a:latin typeface="+mn-lt"/>
              </a:rPr>
              <a:t>tomicity</a:t>
            </a:r>
          </a:p>
          <a:p>
            <a:r>
              <a:rPr lang="en-US" b="1" dirty="0">
                <a:latin typeface="+mn-lt"/>
              </a:rPr>
              <a:t>C</a:t>
            </a:r>
            <a:r>
              <a:rPr lang="en-US" dirty="0">
                <a:latin typeface="+mn-lt"/>
              </a:rPr>
              <a:t>onsistency</a:t>
            </a:r>
          </a:p>
          <a:p>
            <a:r>
              <a:rPr lang="en-US" b="1" dirty="0">
                <a:latin typeface="+mn-lt"/>
              </a:rPr>
              <a:t>I</a:t>
            </a:r>
            <a:r>
              <a:rPr lang="en-US" dirty="0">
                <a:latin typeface="+mn-lt"/>
              </a:rPr>
              <a:t>solation</a:t>
            </a:r>
          </a:p>
          <a:p>
            <a:r>
              <a:rPr lang="en-US" b="1" dirty="0">
                <a:latin typeface="+mn-lt"/>
              </a:rPr>
              <a:t>D</a:t>
            </a:r>
            <a:r>
              <a:rPr lang="en-US" dirty="0">
                <a:latin typeface="+mn-lt"/>
              </a:rPr>
              <a:t>urability</a:t>
            </a:r>
          </a:p>
          <a:p>
            <a:endParaRPr lang="ru-RU" dirty="0">
              <a:latin typeface="+mn-lt"/>
            </a:endParaRPr>
          </a:p>
          <a:p>
            <a:endParaRPr lang="en-US" dirty="0">
              <a:latin typeface="+mn-lt"/>
            </a:endParaRPr>
          </a:p>
          <a:p>
            <a:r>
              <a:rPr lang="ru-RU" sz="3000" dirty="0">
                <a:latin typeface="+mn-lt"/>
              </a:rPr>
              <a:t>Желаемый набор требований</a:t>
            </a:r>
            <a:br>
              <a:rPr lang="ru-RU" sz="3000" dirty="0">
                <a:latin typeface="+mn-lt"/>
              </a:rPr>
            </a:br>
            <a:r>
              <a:rPr lang="ru-RU" sz="3000" dirty="0">
                <a:latin typeface="+mn-lt"/>
              </a:rPr>
              <a:t>Сложно обеспечить, особенно в распределенных БД</a:t>
            </a:r>
          </a:p>
        </p:txBody>
      </p:sp>
      <p:sp>
        <p:nvSpPr>
          <p:cNvPr id="3" name="Заголовок 2"/>
          <p:cNvSpPr>
            <a:spLocks noGrp="1"/>
          </p:cNvSpPr>
          <p:nvPr>
            <p:ph type="title"/>
          </p:nvPr>
        </p:nvSpPr>
        <p:spPr/>
        <p:txBody>
          <a:bodyPr/>
          <a:lstStyle/>
          <a:p>
            <a:r>
              <a:rPr lang="en-US" dirty="0"/>
              <a:t>ACID</a:t>
            </a:r>
            <a:endParaRPr lang="ru-RU" dirty="0"/>
          </a:p>
        </p:txBody>
      </p:sp>
    </p:spTree>
    <p:extLst>
      <p:ext uri="{BB962C8B-B14F-4D97-AF65-F5344CB8AC3E}">
        <p14:creationId xmlns:p14="http://schemas.microsoft.com/office/powerpoint/2010/main" val="5692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БД должна быть доступна 99.(9)% времени</a:t>
            </a:r>
          </a:p>
          <a:p>
            <a:endParaRPr lang="ru-RU" dirty="0"/>
          </a:p>
        </p:txBody>
      </p:sp>
      <p:sp>
        <p:nvSpPr>
          <p:cNvPr id="3" name="Заголовок 2"/>
          <p:cNvSpPr>
            <a:spLocks noGrp="1"/>
          </p:cNvSpPr>
          <p:nvPr>
            <p:ph type="title"/>
          </p:nvPr>
        </p:nvSpPr>
        <p:spPr/>
        <p:txBody>
          <a:bodyPr/>
          <a:lstStyle/>
          <a:p>
            <a:r>
              <a:rPr lang="en-US" dirty="0"/>
              <a:t>availability</a:t>
            </a:r>
            <a:endParaRPr lang="ru-RU" dirty="0"/>
          </a:p>
        </p:txBody>
      </p:sp>
    </p:spTree>
    <p:extLst>
      <p:ext uri="{BB962C8B-B14F-4D97-AF65-F5344CB8AC3E}">
        <p14:creationId xmlns:p14="http://schemas.microsoft.com/office/powerpoint/2010/main" val="2047887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spTree>
    <p:extLst>
      <p:ext uri="{BB962C8B-B14F-4D97-AF65-F5344CB8AC3E}">
        <p14:creationId xmlns:p14="http://schemas.microsoft.com/office/powerpoint/2010/main" val="128598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распределенной системе </a:t>
            </a:r>
            <a:r>
              <a:rPr lang="ru-RU" b="1" dirty="0"/>
              <a:t>невозможно</a:t>
            </a:r>
            <a:r>
              <a:rPr lang="ru-RU" dirty="0"/>
              <a:t> обеспечить одновременное выполнение:</a:t>
            </a:r>
          </a:p>
          <a:p>
            <a:pPr marL="457200" indent="-457200">
              <a:buFontTx/>
              <a:buChar char="-"/>
            </a:pPr>
            <a:r>
              <a:rPr lang="en-US" sz="3000" b="1" dirty="0"/>
              <a:t>Consistency</a:t>
            </a:r>
            <a:r>
              <a:rPr lang="en-US" sz="3000" dirty="0"/>
              <a:t> (</a:t>
            </a:r>
            <a:r>
              <a:rPr lang="ru-RU" sz="3000" dirty="0"/>
              <a:t>Целостности</a:t>
            </a:r>
            <a:r>
              <a:rPr lang="en-US" sz="3000" dirty="0"/>
              <a:t>)</a:t>
            </a:r>
            <a:endParaRPr lang="ru-RU" sz="3000" dirty="0"/>
          </a:p>
          <a:p>
            <a:pPr marL="457200" indent="-457200">
              <a:buFontTx/>
              <a:buChar char="-"/>
            </a:pPr>
            <a:r>
              <a:rPr lang="en-US" sz="3000" b="1" dirty="0"/>
              <a:t>Availability</a:t>
            </a:r>
            <a:r>
              <a:rPr lang="en-US" sz="3000" dirty="0"/>
              <a:t> (</a:t>
            </a:r>
            <a:r>
              <a:rPr lang="ru-RU" sz="3000" dirty="0"/>
              <a:t>Доступности</a:t>
            </a:r>
            <a:r>
              <a:rPr lang="en-US" sz="3000" dirty="0"/>
              <a:t>)</a:t>
            </a:r>
            <a:endParaRPr lang="ru-RU" sz="3000" dirty="0"/>
          </a:p>
          <a:p>
            <a:pPr marL="457200" indent="-457200">
              <a:buFontTx/>
              <a:buChar char="-"/>
            </a:pPr>
            <a:r>
              <a:rPr lang="en-US" sz="3000" b="1" dirty="0"/>
              <a:t>Partition Tolerance</a:t>
            </a:r>
            <a:r>
              <a:rPr lang="en-US" sz="3000" dirty="0"/>
              <a:t> (</a:t>
            </a:r>
            <a:r>
              <a:rPr lang="ru-RU" sz="3000" dirty="0"/>
              <a:t>Устойчивости к сбоям узлов</a:t>
            </a:r>
            <a:r>
              <a:rPr lang="en-US" sz="3000" dirty="0"/>
              <a:t>)</a:t>
            </a:r>
          </a:p>
          <a:p>
            <a:endParaRPr lang="en-US" sz="3000" dirty="0"/>
          </a:p>
          <a:p>
            <a:pPr algn="ctr"/>
            <a:r>
              <a:rPr lang="ru-RU"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ДОКАЗАНО МАТЕМАТИКАМИ</a:t>
            </a:r>
            <a:endParaRPr lang="en-US"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Заголовок 2"/>
          <p:cNvSpPr>
            <a:spLocks noGrp="1"/>
          </p:cNvSpPr>
          <p:nvPr>
            <p:ph type="title"/>
          </p:nvPr>
        </p:nvSpPr>
        <p:spPr/>
        <p:txBody>
          <a:bodyPr/>
          <a:lstStyle/>
          <a:p>
            <a:r>
              <a:rPr lang="ru-RU" dirty="0"/>
              <a:t>CAP-ТЕОРЕМА БРЮЕРА</a:t>
            </a:r>
          </a:p>
        </p:txBody>
      </p:sp>
    </p:spTree>
    <p:extLst>
      <p:ext uri="{BB962C8B-B14F-4D97-AF65-F5344CB8AC3E}">
        <p14:creationId xmlns:p14="http://schemas.microsoft.com/office/powerpoint/2010/main" val="21475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129192" cy="4679951"/>
          </a:xfrm>
        </p:spPr>
        <p:txBody>
          <a:bodyPr>
            <a:normAutofit/>
          </a:bodyPr>
          <a:lstStyle/>
          <a:p>
            <a:pPr marL="457200" indent="-457200">
              <a:buFont typeface="Arial" panose="020B0604020202020204" pitchFamily="34" charset="0"/>
              <a:buChar char="•"/>
            </a:pPr>
            <a:r>
              <a:rPr lang="ru-RU" sz="2800" dirty="0"/>
              <a:t>Правильно называть – СУБД</a:t>
            </a:r>
            <a:br>
              <a:rPr lang="ru-RU" sz="2800" dirty="0"/>
            </a:br>
            <a:r>
              <a:rPr lang="ru-RU" sz="2800" dirty="0"/>
              <a:t>В разговорной речи часто СУБД = БД (</a:t>
            </a:r>
            <a:r>
              <a:rPr lang="en-US" sz="2800" dirty="0"/>
              <a:t>DB)</a:t>
            </a:r>
            <a:endParaRPr lang="ru-RU" sz="2800" dirty="0"/>
          </a:p>
          <a:p>
            <a:pPr marL="457200" indent="-457200">
              <a:buFont typeface="Arial" panose="020B0604020202020204" pitchFamily="34" charset="0"/>
              <a:buChar char="•"/>
            </a:pPr>
            <a:r>
              <a:rPr lang="ru-RU" sz="2800" dirty="0"/>
              <a:t>БД — хранит данные, отдает/обновляет по запросу</a:t>
            </a:r>
          </a:p>
          <a:p>
            <a:pPr marL="457200" indent="-457200">
              <a:buFont typeface="Arial" panose="020B0604020202020204" pitchFamily="34" charset="0"/>
              <a:buChar char="•"/>
            </a:pPr>
            <a:r>
              <a:rPr lang="ru-RU" sz="2800" dirty="0"/>
              <a:t>БД </a:t>
            </a:r>
            <a:r>
              <a:rPr lang="en-US" sz="2800" dirty="0"/>
              <a:t>—</a:t>
            </a:r>
            <a:r>
              <a:rPr lang="ru-RU" sz="2800" dirty="0"/>
              <a:t> это обычно сервис, доступный по сети</a:t>
            </a:r>
          </a:p>
          <a:p>
            <a:pPr marL="457200" indent="-457200">
              <a:buFont typeface="Arial" panose="020B0604020202020204" pitchFamily="34" charset="0"/>
              <a:buChar char="•"/>
            </a:pPr>
            <a:r>
              <a:rPr lang="ru-RU" sz="2800" dirty="0"/>
              <a:t>БД </a:t>
            </a:r>
            <a:r>
              <a:rPr lang="en-US" sz="2800" dirty="0"/>
              <a:t>—</a:t>
            </a:r>
            <a:r>
              <a:rPr lang="ru-RU" sz="2800" dirty="0"/>
              <a:t> сложная внутри, простая в использовании</a:t>
            </a:r>
          </a:p>
        </p:txBody>
      </p:sp>
      <p:sp>
        <p:nvSpPr>
          <p:cNvPr id="3" name="Заголовок 2"/>
          <p:cNvSpPr>
            <a:spLocks noGrp="1"/>
          </p:cNvSpPr>
          <p:nvPr>
            <p:ph type="title"/>
          </p:nvPr>
        </p:nvSpPr>
        <p:spPr/>
        <p:txBody>
          <a:bodyPr/>
          <a:lstStyle/>
          <a:p>
            <a:r>
              <a:rPr lang="ru-RU" dirty="0"/>
              <a:t>Что такое база данных?</a:t>
            </a:r>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рассчитывает, что сеть надежна,</a:t>
            </a:r>
            <a:br>
              <a:rPr lang="ru-RU" dirty="0"/>
            </a:br>
            <a:r>
              <a:rPr lang="ru-RU" dirty="0"/>
              <a:t>либо не распределенная</a:t>
            </a:r>
          </a:p>
        </p:txBody>
      </p:sp>
      <p:sp>
        <p:nvSpPr>
          <p:cNvPr id="3" name="Заголовок 2"/>
          <p:cNvSpPr>
            <a:spLocks noGrp="1"/>
          </p:cNvSpPr>
          <p:nvPr>
            <p:ph type="title"/>
          </p:nvPr>
        </p:nvSpPr>
        <p:spPr/>
        <p:txBody>
          <a:bodyPr/>
          <a:lstStyle/>
          <a:p>
            <a:r>
              <a:rPr lang="ru-RU" dirty="0"/>
              <a:t>Пример </a:t>
            </a:r>
            <a:r>
              <a:rPr lang="en-US" dirty="0" err="1"/>
              <a:t>c+A</a:t>
            </a:r>
            <a:endParaRPr lang="ru-RU" dirty="0"/>
          </a:p>
        </p:txBody>
      </p:sp>
    </p:spTree>
    <p:extLst>
      <p:ext uri="{BB962C8B-B14F-4D97-AF65-F5344CB8AC3E}">
        <p14:creationId xmlns:p14="http://schemas.microsoft.com/office/powerpoint/2010/main" val="163791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мастер-базами, которые обновляются синхронно</a:t>
            </a:r>
          </a:p>
          <a:p>
            <a:r>
              <a:rPr lang="ru-RU" dirty="0"/>
              <a:t>Всегда доступна на чтение, но запрещает запись при разрывах сети</a:t>
            </a:r>
          </a:p>
        </p:txBody>
      </p:sp>
      <p:sp>
        <p:nvSpPr>
          <p:cNvPr id="3" name="Заголовок 2"/>
          <p:cNvSpPr>
            <a:spLocks noGrp="1"/>
          </p:cNvSpPr>
          <p:nvPr>
            <p:ph type="title"/>
          </p:nvPr>
        </p:nvSpPr>
        <p:spPr/>
        <p:txBody>
          <a:bodyPr/>
          <a:lstStyle/>
          <a:p>
            <a:r>
              <a:rPr lang="ru-RU" dirty="0"/>
              <a:t>Пример </a:t>
            </a:r>
            <a:r>
              <a:rPr lang="en-US" dirty="0"/>
              <a:t>C+PT</a:t>
            </a:r>
            <a:endParaRPr lang="ru-RU" dirty="0"/>
          </a:p>
        </p:txBody>
      </p:sp>
    </p:spTree>
    <p:extLst>
      <p:ext uri="{BB962C8B-B14F-4D97-AF65-F5344CB8AC3E}">
        <p14:creationId xmlns:p14="http://schemas.microsoft.com/office/powerpoint/2010/main" val="333322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серверами, каждый из которых может принимать данные, но не обязуется в тот же момент распространять их по всему кластеру</a:t>
            </a:r>
            <a:endParaRPr lang="en-US" dirty="0"/>
          </a:p>
          <a:p>
            <a:r>
              <a:rPr lang="ru-RU" dirty="0"/>
              <a:t>Система переживает падения части серверов, но когда они входят в строй, они будут выдавать старые данные</a:t>
            </a:r>
          </a:p>
        </p:txBody>
      </p:sp>
      <p:sp>
        <p:nvSpPr>
          <p:cNvPr id="3" name="Заголовок 2"/>
          <p:cNvSpPr>
            <a:spLocks noGrp="1"/>
          </p:cNvSpPr>
          <p:nvPr>
            <p:ph type="title"/>
          </p:nvPr>
        </p:nvSpPr>
        <p:spPr/>
        <p:txBody>
          <a:bodyPr/>
          <a:lstStyle/>
          <a:p>
            <a:r>
              <a:rPr lang="ru-RU" dirty="0"/>
              <a:t>Пример </a:t>
            </a:r>
            <a:r>
              <a:rPr lang="en-US" dirty="0"/>
              <a:t>A+PT</a:t>
            </a:r>
            <a:endParaRPr lang="ru-RU" dirty="0"/>
          </a:p>
        </p:txBody>
      </p:sp>
    </p:spTree>
    <p:extLst>
      <p:ext uri="{BB962C8B-B14F-4D97-AF65-F5344CB8AC3E}">
        <p14:creationId xmlns:p14="http://schemas.microsoft.com/office/powerpoint/2010/main" val="209883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Теорема доказана с конкретными формулировками понятий </a:t>
            </a:r>
            <a:r>
              <a:rPr lang="en-US" dirty="0"/>
              <a:t>C, A </a:t>
            </a:r>
            <a:r>
              <a:rPr lang="ru-RU" dirty="0"/>
              <a:t>и </a:t>
            </a:r>
            <a:r>
              <a:rPr lang="en-US" dirty="0"/>
              <a:t>PT</a:t>
            </a:r>
          </a:p>
          <a:p>
            <a:endParaRPr lang="ru-RU" dirty="0"/>
          </a:p>
          <a:p>
            <a:r>
              <a:rPr lang="ru-RU" dirty="0"/>
              <a:t>Можно попытаться ослабить формулировки, получив что-то жизнеспособное</a:t>
            </a:r>
          </a:p>
        </p:txBody>
      </p:sp>
      <p:sp>
        <p:nvSpPr>
          <p:cNvPr id="3" name="Заголовок 2"/>
          <p:cNvSpPr>
            <a:spLocks noGrp="1"/>
          </p:cNvSpPr>
          <p:nvPr>
            <p:ph type="title"/>
          </p:nvPr>
        </p:nvSpPr>
        <p:spPr/>
        <p:txBody>
          <a:bodyPr/>
          <a:lstStyle/>
          <a:p>
            <a:r>
              <a:rPr lang="ru-RU" dirty="0"/>
              <a:t>Обход </a:t>
            </a:r>
            <a:r>
              <a:rPr lang="en-US" dirty="0"/>
              <a:t>CAP</a:t>
            </a:r>
            <a:r>
              <a:rPr lang="ru-RU" dirty="0"/>
              <a:t>-теоремы</a:t>
            </a:r>
          </a:p>
        </p:txBody>
      </p:sp>
    </p:spTree>
    <p:extLst>
      <p:ext uri="{BB962C8B-B14F-4D97-AF65-F5344CB8AC3E}">
        <p14:creationId xmlns:p14="http://schemas.microsoft.com/office/powerpoint/2010/main" val="49829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err="1"/>
              <a:t>Брюер</a:t>
            </a:r>
            <a:r>
              <a:rPr lang="ru-RU" dirty="0"/>
              <a:t> предложил оказаться от </a:t>
            </a:r>
            <a:r>
              <a:rPr lang="en-US" dirty="0"/>
              <a:t>Consistency</a:t>
            </a:r>
            <a:r>
              <a:rPr lang="ru-RU" dirty="0"/>
              <a:t>,</a:t>
            </a:r>
            <a:br>
              <a:rPr lang="ru-RU" dirty="0"/>
            </a:br>
            <a:r>
              <a:rPr lang="ru-RU" dirty="0"/>
              <a:t>но мягко:</a:t>
            </a:r>
            <a:endParaRPr lang="en-US" dirty="0"/>
          </a:p>
          <a:p>
            <a:endParaRPr lang="ru-RU" dirty="0"/>
          </a:p>
          <a:p>
            <a:r>
              <a:rPr lang="en-US" b="1" dirty="0"/>
              <a:t>B</a:t>
            </a:r>
            <a:r>
              <a:rPr lang="en-US" dirty="0"/>
              <a:t>asically </a:t>
            </a:r>
            <a:r>
              <a:rPr lang="en-US" b="1" dirty="0"/>
              <a:t>A</a:t>
            </a:r>
            <a:r>
              <a:rPr lang="en-US" dirty="0"/>
              <a:t>vailable</a:t>
            </a:r>
          </a:p>
          <a:p>
            <a:r>
              <a:rPr lang="en-US" b="1" dirty="0"/>
              <a:t>S</a:t>
            </a:r>
            <a:r>
              <a:rPr lang="en-US" dirty="0"/>
              <a:t>oft state</a:t>
            </a:r>
          </a:p>
          <a:p>
            <a:r>
              <a:rPr lang="en-US" b="1" dirty="0"/>
              <a:t>E</a:t>
            </a:r>
            <a:r>
              <a:rPr lang="en-US" dirty="0"/>
              <a:t>ventual consistency</a:t>
            </a:r>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179663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t>B</a:t>
            </a:r>
            <a:r>
              <a:rPr lang="en-US" dirty="0"/>
              <a:t>asically </a:t>
            </a:r>
            <a:r>
              <a:rPr lang="en-US" b="1" dirty="0"/>
              <a:t>A</a:t>
            </a:r>
            <a:r>
              <a:rPr lang="en-US" dirty="0"/>
              <a:t>vailable</a:t>
            </a:r>
            <a:endParaRPr lang="ru-RU" dirty="0"/>
          </a:p>
          <a:p>
            <a:r>
              <a:rPr lang="ru-RU" sz="3000" dirty="0"/>
              <a:t>	= </a:t>
            </a:r>
            <a:r>
              <a:rPr lang="en-US" sz="3000" dirty="0"/>
              <a:t>Availability </a:t>
            </a:r>
            <a:r>
              <a:rPr lang="ru-RU" sz="3000" dirty="0"/>
              <a:t>в </a:t>
            </a:r>
            <a:r>
              <a:rPr lang="en-US" sz="3000" dirty="0"/>
              <a:t>CAP</a:t>
            </a:r>
          </a:p>
          <a:p>
            <a:r>
              <a:rPr lang="en-US" b="1" dirty="0"/>
              <a:t>S</a:t>
            </a:r>
            <a:r>
              <a:rPr lang="en-US" dirty="0"/>
              <a:t>oft state</a:t>
            </a:r>
            <a:br>
              <a:rPr lang="en-US" dirty="0"/>
            </a:br>
            <a:r>
              <a:rPr lang="ru-RU" sz="3000" dirty="0"/>
              <a:t>	состояние меняется даже без внешних 	воздействий, чтобы прийти к согласованности</a:t>
            </a:r>
            <a:endParaRPr lang="en-US" dirty="0"/>
          </a:p>
          <a:p>
            <a:r>
              <a:rPr lang="en-US" b="1" dirty="0"/>
              <a:t>E</a:t>
            </a:r>
            <a:r>
              <a:rPr lang="en-US" dirty="0"/>
              <a:t>ventual consistency</a:t>
            </a:r>
            <a:br>
              <a:rPr lang="en-US" dirty="0"/>
            </a:br>
            <a:r>
              <a:rPr lang="ru-RU" sz="3000" dirty="0"/>
              <a:t>	реплики сходятся к одинаковому состоянию</a:t>
            </a:r>
            <a:br>
              <a:rPr lang="ru-RU" sz="3000" dirty="0"/>
            </a:br>
            <a:r>
              <a:rPr lang="ru-RU" sz="3000" dirty="0"/>
              <a:t>	и в конце концов станут согласованными</a:t>
            </a:r>
            <a:endParaRPr lang="en-US" sz="3000" dirty="0"/>
          </a:p>
          <a:p>
            <a:endParaRPr lang="en-US" dirty="0"/>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233085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BASE</a:t>
            </a:r>
            <a:r>
              <a:rPr lang="en-US" dirty="0"/>
              <a:t> </a:t>
            </a:r>
            <a:r>
              <a:rPr lang="ru-RU" dirty="0"/>
              <a:t>вместо </a:t>
            </a:r>
            <a:r>
              <a:rPr lang="en-US" b="1" dirty="0"/>
              <a:t>ACID</a:t>
            </a:r>
            <a:endParaRPr lang="ru-RU" b="1" dirty="0"/>
          </a:p>
        </p:txBody>
      </p:sp>
    </p:spTree>
    <p:extLst>
      <p:ext uri="{BB962C8B-B14F-4D97-AF65-F5344CB8AC3E}">
        <p14:creationId xmlns:p14="http://schemas.microsoft.com/office/powerpoint/2010/main" val="95168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Обычно, самое важное:</a:t>
            </a:r>
          </a:p>
          <a:p>
            <a:pPr marL="514350" indent="-514350" fontAlgn="base">
              <a:buFont typeface="+mj-lt"/>
              <a:buAutoNum type="arabicPeriod"/>
            </a:pPr>
            <a:r>
              <a:rPr lang="ru-RU" dirty="0"/>
              <a:t>Данные не должны теряться </a:t>
            </a:r>
          </a:p>
          <a:p>
            <a:pPr marL="514350" indent="-514350" fontAlgn="base">
              <a:buFont typeface="+mj-lt"/>
              <a:buAutoNum type="arabicPeriod"/>
            </a:pPr>
            <a:r>
              <a:rPr lang="ru-RU" dirty="0"/>
              <a:t>Данные должны быть согласованы</a:t>
            </a:r>
          </a:p>
          <a:p>
            <a:pPr marL="514350" indent="-514350" fontAlgn="base">
              <a:buFont typeface="+mj-lt"/>
              <a:buAutoNum type="arabicPeriod"/>
            </a:pPr>
            <a:r>
              <a:rPr lang="ru-RU" dirty="0"/>
              <a:t>Устойчива к </a:t>
            </a:r>
            <a:r>
              <a:rPr lang="ru-RU" dirty="0" err="1"/>
              <a:t>brain-split</a:t>
            </a:r>
            <a:endParaRPr lang="ru-RU" dirty="0"/>
          </a:p>
          <a:p>
            <a:pPr fontAlgn="base"/>
            <a:endParaRPr lang="ru-RU" dirty="0"/>
          </a:p>
          <a:p>
            <a:pPr fontAlgn="base"/>
            <a:r>
              <a:rPr lang="ru-RU" dirty="0"/>
              <a:t>Как это достигается </a:t>
            </a:r>
            <a:r>
              <a:rPr lang="en-US" dirty="0"/>
              <a:t>—</a:t>
            </a:r>
            <a:r>
              <a:rPr lang="ru-RU" dirty="0"/>
              <a:t> за рамками этого блока</a:t>
            </a:r>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4092171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b="1" dirty="0"/>
              <a:t>БД должна работать быстро </a:t>
            </a:r>
          </a:p>
          <a:p>
            <a:pPr fontAlgn="base"/>
            <a:endParaRPr lang="ru-RU" dirty="0"/>
          </a:p>
          <a:p>
            <a:pPr fontAlgn="base"/>
            <a:r>
              <a:rPr lang="ru-RU" dirty="0"/>
              <a:t>Это сильно зависит в том числе и от того, как ей пользоваться и как спроектировать данные в ней</a:t>
            </a:r>
          </a:p>
          <a:p>
            <a:pPr fontAlgn="base"/>
            <a:endParaRPr lang="ru-RU" dirty="0"/>
          </a:p>
          <a:p>
            <a:pPr fontAlgn="base"/>
            <a:r>
              <a:rPr lang="ru-RU" dirty="0">
                <a:solidFill>
                  <a:schemeClr val="accent1"/>
                </a:solidFill>
              </a:rPr>
              <a:t>Об этом далее!</a:t>
            </a:r>
            <a:endParaRPr lang="ru-RU" dirty="0"/>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3645416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БД</a:t>
            </a:r>
          </a:p>
        </p:txBody>
      </p:sp>
    </p:spTree>
    <p:extLst>
      <p:ext uri="{BB962C8B-B14F-4D97-AF65-F5344CB8AC3E}">
        <p14:creationId xmlns:p14="http://schemas.microsoft.com/office/powerpoint/2010/main" val="91955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Солянка </a:t>
            </a:r>
            <a:r>
              <a:rPr lang="ru-RU" b="1" dirty="0"/>
              <a:t>алгоритмов и структур данных</a:t>
            </a:r>
          </a:p>
          <a:p>
            <a:pPr marL="457200" indent="-457200">
              <a:buFont typeface="Arial" panose="020B0604020202020204" pitchFamily="34" charset="0"/>
              <a:buChar char="•"/>
            </a:pPr>
            <a:r>
              <a:rPr lang="en-US" dirty="0"/>
              <a:t>Hash-</a:t>
            </a:r>
            <a:r>
              <a:rPr lang="ru-RU" dirty="0"/>
              <a:t>таблицы</a:t>
            </a:r>
          </a:p>
          <a:p>
            <a:pPr marL="457200" indent="-457200">
              <a:buFont typeface="Arial" panose="020B0604020202020204" pitchFamily="34" charset="0"/>
              <a:buChar char="•"/>
            </a:pPr>
            <a:r>
              <a:rPr lang="ru-RU" dirty="0"/>
              <a:t>Деревья поиска</a:t>
            </a:r>
          </a:p>
          <a:p>
            <a:pPr marL="457200" indent="-457200">
              <a:buFont typeface="Arial" panose="020B0604020202020204" pitchFamily="34" charset="0"/>
              <a:buChar char="•"/>
            </a:pPr>
            <a:r>
              <a:rPr lang="ru-RU" dirty="0"/>
              <a:t>Бинарный поиск</a:t>
            </a:r>
          </a:p>
          <a:p>
            <a:pPr marL="457200" indent="-457200">
              <a:buFont typeface="Arial" panose="020B0604020202020204" pitchFamily="34" charset="0"/>
              <a:buChar char="•"/>
            </a:pPr>
            <a:r>
              <a:rPr lang="ru-RU" dirty="0"/>
              <a:t>Чтение из файла по </a:t>
            </a:r>
            <a:r>
              <a:rPr lang="en-US" dirty="0"/>
              <a:t>offset</a:t>
            </a:r>
            <a:endParaRPr lang="ru-RU" dirty="0"/>
          </a:p>
          <a:p>
            <a:r>
              <a:rPr lang="ru-RU" dirty="0"/>
              <a:t>и многое другое…</a:t>
            </a:r>
          </a:p>
        </p:txBody>
      </p:sp>
      <p:sp>
        <p:nvSpPr>
          <p:cNvPr id="3" name="Заголовок 2"/>
          <p:cNvSpPr>
            <a:spLocks noGrp="1"/>
          </p:cNvSpPr>
          <p:nvPr>
            <p:ph type="title"/>
          </p:nvPr>
        </p:nvSpPr>
        <p:spPr/>
        <p:txBody>
          <a:bodyPr/>
          <a:lstStyle/>
          <a:p>
            <a:r>
              <a:rPr lang="ru-RU" dirty="0"/>
              <a:t>БД — это не магия</a:t>
            </a:r>
          </a:p>
        </p:txBody>
      </p:sp>
    </p:spTree>
    <p:extLst>
      <p:ext uri="{BB962C8B-B14F-4D97-AF65-F5344CB8AC3E}">
        <p14:creationId xmlns:p14="http://schemas.microsoft.com/office/powerpoint/2010/main" val="2449511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 чем поговорим:</a:t>
            </a:r>
          </a:p>
          <a:p>
            <a:pPr marL="457200" indent="-457200">
              <a:buFont typeface="Arial" panose="020B0604020202020204" pitchFamily="34" charset="0"/>
              <a:buChar char="•"/>
            </a:pPr>
            <a:r>
              <a:rPr lang="ru-RU" dirty="0"/>
              <a:t>Коллекции, поиск по индексам</a:t>
            </a:r>
          </a:p>
          <a:p>
            <a:pPr marL="457200" indent="-457200">
              <a:buFont typeface="Arial" panose="020B0604020202020204" pitchFamily="34" charset="0"/>
              <a:buChar char="•"/>
            </a:pPr>
            <a:r>
              <a:rPr lang="ru-RU" dirty="0"/>
              <a:t>Примеры на БД «</a:t>
            </a:r>
            <a:r>
              <a:rPr lang="en-US" dirty="0"/>
              <a:t>MongoDB</a:t>
            </a:r>
            <a:r>
              <a:rPr lang="ru-RU" dirty="0"/>
              <a:t>»</a:t>
            </a:r>
            <a:endParaRPr lang="en-US" dirty="0"/>
          </a:p>
          <a:p>
            <a:endParaRPr lang="en-US" dirty="0"/>
          </a:p>
        </p:txBody>
      </p:sp>
      <p:sp>
        <p:nvSpPr>
          <p:cNvPr id="3" name="Заголовок 2"/>
          <p:cNvSpPr>
            <a:spLocks noGrp="1"/>
          </p:cNvSpPr>
          <p:nvPr>
            <p:ph type="title"/>
          </p:nvPr>
        </p:nvSpPr>
        <p:spPr/>
        <p:txBody>
          <a:bodyPr/>
          <a:lstStyle/>
          <a:p>
            <a:r>
              <a:rPr lang="ru-RU" dirty="0"/>
              <a:t>Только Основы</a:t>
            </a:r>
          </a:p>
        </p:txBody>
      </p:sp>
    </p:spTree>
    <p:extLst>
      <p:ext uri="{BB962C8B-B14F-4D97-AF65-F5344CB8AC3E}">
        <p14:creationId xmlns:p14="http://schemas.microsoft.com/office/powerpoint/2010/main" val="113573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457200" indent="-457200">
              <a:buFont typeface="Arial" panose="020B0604020202020204" pitchFamily="34" charset="0"/>
              <a:buChar char="•"/>
            </a:pPr>
            <a:r>
              <a:rPr lang="ru-RU" dirty="0"/>
              <a:t>Документная</a:t>
            </a:r>
          </a:p>
          <a:p>
            <a:pPr marL="457200" indent="-457200">
              <a:buFont typeface="Arial" panose="020B0604020202020204" pitchFamily="34" charset="0"/>
              <a:buChar char="•"/>
            </a:pPr>
            <a:r>
              <a:rPr lang="ru-RU" dirty="0"/>
              <a:t>Масштабируемая</a:t>
            </a:r>
          </a:p>
          <a:p>
            <a:pPr marL="457200" indent="-457200">
              <a:buFont typeface="Arial" panose="020B0604020202020204" pitchFamily="34" charset="0"/>
              <a:buChar char="•"/>
            </a:pPr>
            <a:r>
              <a:rPr lang="ru-RU" dirty="0"/>
              <a:t>Гибкая</a:t>
            </a:r>
            <a:endParaRPr lang="en-US" dirty="0"/>
          </a:p>
        </p:txBody>
      </p:sp>
      <p:sp>
        <p:nvSpPr>
          <p:cNvPr id="2" name="Заголовок 1"/>
          <p:cNvSpPr>
            <a:spLocks noGrp="1"/>
          </p:cNvSpPr>
          <p:nvPr>
            <p:ph type="title"/>
          </p:nvPr>
        </p:nvSpPr>
        <p:spPr/>
        <p:txBody>
          <a:bodyPr/>
          <a:lstStyle/>
          <a:p>
            <a:r>
              <a:rPr lang="en-US" sz="4800" dirty="0" err="1"/>
              <a:t>MONGOdb</a:t>
            </a:r>
            <a:endParaRPr lang="en-US" sz="4600" dirty="0"/>
          </a:p>
        </p:txBody>
      </p:sp>
    </p:spTree>
    <p:extLst>
      <p:ext uri="{BB962C8B-B14F-4D97-AF65-F5344CB8AC3E}">
        <p14:creationId xmlns:p14="http://schemas.microsoft.com/office/powerpoint/2010/main" val="1275032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73208" cy="4679951"/>
          </a:xfrm>
        </p:spPr>
        <p:txBody>
          <a:bodyPr>
            <a:normAutofit/>
          </a:bodyPr>
          <a:lstStyle/>
          <a:p>
            <a:r>
              <a:rPr lang="en-US" dirty="0"/>
              <a:t>Users:</a:t>
            </a:r>
          </a:p>
          <a:p>
            <a:pPr marL="457200" indent="-457200">
              <a:buFont typeface="Arial" panose="020B0604020202020204" pitchFamily="34" charset="0"/>
              <a:buChar char="•"/>
            </a:pPr>
            <a:r>
              <a:rPr lang="en-US" sz="2800" dirty="0"/>
              <a:t>{</a:t>
            </a:r>
            <a:r>
              <a:rPr lang="en-US" sz="2800" i="1" dirty="0">
                <a:solidFill>
                  <a:schemeClr val="accent1"/>
                </a:solidFill>
              </a:rPr>
              <a:t>”Login”: </a:t>
            </a:r>
            <a:r>
              <a:rPr lang="en-US" sz="2800" dirty="0"/>
              <a:t>”</a:t>
            </a:r>
            <a:r>
              <a:rPr lang="en-US" sz="2800" dirty="0" err="1"/>
              <a:t>Ciceron</a:t>
            </a:r>
            <a:r>
              <a:rPr lang="en-US" sz="2800" dirty="0"/>
              <a:t>”, </a:t>
            </a:r>
            <a:r>
              <a:rPr lang="en-US" sz="2800" i="1" dirty="0">
                <a:solidFill>
                  <a:schemeClr val="accent1"/>
                </a:solidFill>
              </a:rPr>
              <a:t>”Role”</a:t>
            </a:r>
            <a:r>
              <a:rPr lang="en-US" sz="2800" dirty="0">
                <a:solidFill>
                  <a:schemeClr val="accent1"/>
                </a:solidFill>
              </a:rPr>
              <a:t>: </a:t>
            </a:r>
            <a:r>
              <a:rPr lang="en-US" sz="2800" dirty="0"/>
              <a:t>”Owner”}</a:t>
            </a:r>
          </a:p>
          <a:p>
            <a:pPr marL="457200" indent="-457200">
              <a:buFont typeface="Arial" panose="020B0604020202020204" pitchFamily="34" charset="0"/>
              <a:buChar char="•"/>
            </a:pPr>
            <a:r>
              <a:rPr lang="en-US" sz="2800" dirty="0"/>
              <a:t>{</a:t>
            </a:r>
            <a:r>
              <a:rPr lang="en-US" sz="2800" i="1" dirty="0">
                <a:solidFill>
                  <a:schemeClr val="accent1"/>
                </a:solidFill>
              </a:rPr>
              <a:t>”Login”:</a:t>
            </a:r>
            <a:r>
              <a:rPr lang="ru-RU" sz="2800" i="1" dirty="0">
                <a:solidFill>
                  <a:schemeClr val="accent1"/>
                </a:solidFill>
              </a:rPr>
              <a:t> </a:t>
            </a:r>
            <a:r>
              <a:rPr lang="en-US" sz="2800" dirty="0"/>
              <a:t>”Popper”, </a:t>
            </a:r>
            <a:r>
              <a:rPr lang="en-US" sz="2800" i="1" dirty="0">
                <a:solidFill>
                  <a:schemeClr val="accent1"/>
                </a:solidFill>
              </a:rPr>
              <a:t>”Role”:</a:t>
            </a:r>
            <a:r>
              <a:rPr lang="en-US" sz="2800" dirty="0"/>
              <a:t> ”Admin”, </a:t>
            </a:r>
            <a:r>
              <a:rPr lang="en-US" sz="2800" i="1" dirty="0">
                <a:solidFill>
                  <a:schemeClr val="accent1"/>
                </a:solidFill>
              </a:rPr>
              <a:t>”</a:t>
            </a:r>
            <a:r>
              <a:rPr lang="en-US" sz="2800" i="1" dirty="0" err="1">
                <a:solidFill>
                  <a:schemeClr val="accent1"/>
                </a:solidFill>
              </a:rPr>
              <a:t>BanHammer</a:t>
            </a:r>
            <a:r>
              <a:rPr lang="en-US" sz="2800" i="1" dirty="0">
                <a:solidFill>
                  <a:schemeClr val="accent1"/>
                </a:solidFill>
              </a:rPr>
              <a:t>”:</a:t>
            </a:r>
            <a:r>
              <a:rPr lang="en-US" sz="2800" dirty="0"/>
              <a:t> ”true”}</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”Role”:</a:t>
            </a:r>
            <a:r>
              <a:rPr lang="en-US" sz="2800" dirty="0"/>
              <a:t> ”User”, </a:t>
            </a:r>
            <a:r>
              <a:rPr lang="en-US" sz="2800" i="1" dirty="0">
                <a:solidFill>
                  <a:schemeClr val="accent1"/>
                </a:solidFill>
              </a:rPr>
              <a:t>”Status”:</a:t>
            </a:r>
            <a:r>
              <a:rPr lang="en-US" sz="2800" dirty="0"/>
              <a:t> ”Ban”}</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ImmanuelKant</a:t>
            </a:r>
            <a:r>
              <a:rPr lang="en-US" sz="2800" dirty="0"/>
              <a:t>”, </a:t>
            </a:r>
            <a:r>
              <a:rPr lang="en-US" sz="2800" i="1" dirty="0">
                <a:solidFill>
                  <a:schemeClr val="accent1"/>
                </a:solidFill>
              </a:rPr>
              <a:t>”Role”:</a:t>
            </a:r>
            <a:r>
              <a:rPr lang="en-US" sz="2800" dirty="0"/>
              <a:t> ”User”}</a:t>
            </a:r>
          </a:p>
          <a:p>
            <a:pPr marL="457200" indent="-457200">
              <a:buFont typeface="Arial" panose="020B0604020202020204" pitchFamily="34" charset="0"/>
              <a:buChar char="•"/>
            </a:pPr>
            <a:r>
              <a:rPr lang="en-US" sz="2800" dirty="0"/>
              <a:t>…</a:t>
            </a:r>
            <a:endParaRPr lang="ru-RU" sz="2800" dirty="0"/>
          </a:p>
          <a:p>
            <a:r>
              <a:rPr lang="en-US" sz="2800" dirty="0"/>
              <a:t>Messages:</a:t>
            </a:r>
          </a:p>
          <a:p>
            <a:pPr marL="457200" indent="-457200">
              <a:buFont typeface="Arial" panose="020B0604020202020204" pitchFamily="34" charset="0"/>
              <a:buChar char="•"/>
            </a:pPr>
            <a:r>
              <a:rPr lang="en-US" sz="2800" dirty="0"/>
              <a:t>{</a:t>
            </a:r>
            <a:r>
              <a:rPr lang="en-US" sz="2800" i="1" dirty="0">
                <a:solidFill>
                  <a:schemeClr val="accent1"/>
                </a:solidFill>
              </a:rPr>
              <a:t>”Author”:</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”Text”:</a:t>
            </a:r>
            <a:r>
              <a:rPr lang="en-US" sz="2800" dirty="0"/>
              <a:t> ”Hi all”, </a:t>
            </a:r>
            <a:r>
              <a:rPr lang="en-US" sz="2800" i="1" dirty="0">
                <a:solidFill>
                  <a:schemeClr val="accent1"/>
                </a:solidFill>
              </a:rPr>
              <a:t>”Timestamp”:</a:t>
            </a:r>
            <a:r>
              <a:rPr lang="en-US" sz="2800" dirty="0"/>
              <a:t> ”2019-02-21”}</a:t>
            </a:r>
          </a:p>
          <a:p>
            <a:pPr marL="457200" indent="-457200">
              <a:buFont typeface="Arial" panose="020B0604020202020204" pitchFamily="34" charset="0"/>
              <a:buChar char="•"/>
            </a:pPr>
            <a:endParaRPr lang="en-US" sz="2800" dirty="0"/>
          </a:p>
          <a:p>
            <a:endParaRPr lang="en-US" sz="2800" dirty="0"/>
          </a:p>
          <a:p>
            <a:endParaRPr lang="ru-RU" sz="2800" dirty="0"/>
          </a:p>
        </p:txBody>
      </p:sp>
      <p:sp>
        <p:nvSpPr>
          <p:cNvPr id="3" name="Заголовок 2"/>
          <p:cNvSpPr>
            <a:spLocks noGrp="1"/>
          </p:cNvSpPr>
          <p:nvPr>
            <p:ph type="title"/>
          </p:nvPr>
        </p:nvSpPr>
        <p:spPr/>
        <p:txBody>
          <a:bodyPr/>
          <a:lstStyle/>
          <a:p>
            <a:r>
              <a:rPr lang="ru-RU" dirty="0"/>
              <a:t>Коллекции</a:t>
            </a:r>
          </a:p>
        </p:txBody>
      </p:sp>
    </p:spTree>
    <p:extLst>
      <p:ext uri="{BB962C8B-B14F-4D97-AF65-F5344CB8AC3E}">
        <p14:creationId xmlns:p14="http://schemas.microsoft.com/office/powerpoint/2010/main" val="3061166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А как их искать? </a:t>
            </a:r>
            <a:br>
              <a:rPr lang="ru-RU" dirty="0"/>
            </a:br>
            <a:endParaRPr lang="ru-RU" dirty="0"/>
          </a:p>
          <a:p>
            <a:r>
              <a:rPr lang="ru-RU" dirty="0"/>
              <a:t>Найти пользователя с заданным логином</a:t>
            </a:r>
          </a:p>
          <a:p>
            <a:endParaRPr lang="ru-RU" dirty="0"/>
          </a:p>
          <a:p>
            <a:r>
              <a:rPr lang="ru-RU" dirty="0"/>
              <a:t>А быстро?</a:t>
            </a:r>
          </a:p>
        </p:txBody>
      </p:sp>
      <p:sp>
        <p:nvSpPr>
          <p:cNvPr id="3" name="Заголовок 2"/>
          <p:cNvSpPr>
            <a:spLocks noGrp="1"/>
          </p:cNvSpPr>
          <p:nvPr>
            <p:ph type="title"/>
          </p:nvPr>
        </p:nvSpPr>
        <p:spPr/>
        <p:txBody>
          <a:bodyPr/>
          <a:lstStyle/>
          <a:p>
            <a:r>
              <a:rPr lang="ru-RU" dirty="0"/>
              <a:t>Как хранить документы?</a:t>
            </a:r>
          </a:p>
        </p:txBody>
      </p:sp>
    </p:spTree>
    <p:extLst>
      <p:ext uri="{BB962C8B-B14F-4D97-AF65-F5344CB8AC3E}">
        <p14:creationId xmlns:p14="http://schemas.microsoft.com/office/powerpoint/2010/main" val="52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Рядом с файлом данных коллекции хранить </a:t>
            </a:r>
            <a:r>
              <a:rPr lang="en-US" b="1" dirty="0" err="1"/>
              <a:t>HashTable</a:t>
            </a:r>
            <a:r>
              <a:rPr lang="ru-RU" dirty="0"/>
              <a:t>:</a:t>
            </a:r>
            <a:br>
              <a:rPr lang="ru-RU" dirty="0"/>
            </a:br>
            <a:r>
              <a:rPr lang="en-US" dirty="0"/>
              <a:t>Login → </a:t>
            </a:r>
            <a:r>
              <a:rPr lang="ru-RU" dirty="0"/>
              <a:t>	смещение в файле данных, по которому 		записан пользователь с таким </a:t>
            </a:r>
            <a:r>
              <a:rPr lang="en-US" dirty="0"/>
              <a:t>Login</a:t>
            </a:r>
            <a:endParaRPr lang="ru-RU" dirty="0"/>
          </a:p>
        </p:txBody>
      </p:sp>
      <p:sp>
        <p:nvSpPr>
          <p:cNvPr id="3" name="Заголовок 2"/>
          <p:cNvSpPr>
            <a:spLocks noGrp="1"/>
          </p:cNvSpPr>
          <p:nvPr>
            <p:ph type="title"/>
          </p:nvPr>
        </p:nvSpPr>
        <p:spPr/>
        <p:txBody>
          <a:bodyPr/>
          <a:lstStyle/>
          <a:p>
            <a:r>
              <a:rPr lang="ru-RU" dirty="0"/>
              <a:t>Поиск по точному совпадению</a:t>
            </a:r>
          </a:p>
        </p:txBody>
      </p:sp>
    </p:spTree>
    <p:extLst>
      <p:ext uri="{BB962C8B-B14F-4D97-AF65-F5344CB8AC3E}">
        <p14:creationId xmlns:p14="http://schemas.microsoft.com/office/powerpoint/2010/main" val="3464778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Найти все сообщения с января по февраль</a:t>
            </a:r>
          </a:p>
          <a:p>
            <a:r>
              <a:rPr lang="ru-RU" dirty="0"/>
              <a:t>Любая </a:t>
            </a:r>
            <a:r>
              <a:rPr lang="en-US" dirty="0"/>
              <a:t>ordered </a:t>
            </a:r>
            <a:r>
              <a:rPr lang="ru-RU" dirty="0"/>
              <a:t>структура</a:t>
            </a:r>
            <a:endParaRPr lang="en-US" dirty="0"/>
          </a:p>
        </p:txBody>
      </p:sp>
      <p:sp>
        <p:nvSpPr>
          <p:cNvPr id="3" name="Заголовок 2"/>
          <p:cNvSpPr>
            <a:spLocks noGrp="1"/>
          </p:cNvSpPr>
          <p:nvPr>
            <p:ph type="title"/>
          </p:nvPr>
        </p:nvSpPr>
        <p:spPr/>
        <p:txBody>
          <a:bodyPr/>
          <a:lstStyle/>
          <a:p>
            <a:r>
              <a:rPr lang="ru-RU" dirty="0"/>
              <a:t>Поиск по диапазону</a:t>
            </a:r>
          </a:p>
        </p:txBody>
      </p:sp>
    </p:spTree>
    <p:extLst>
      <p:ext uri="{BB962C8B-B14F-4D97-AF65-F5344CB8AC3E}">
        <p14:creationId xmlns:p14="http://schemas.microsoft.com/office/powerpoint/2010/main" val="33738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Может быть много индексов у одной коллекции</a:t>
            </a:r>
          </a:p>
          <a:p>
            <a:pPr marL="457200" indent="-457200">
              <a:buFont typeface="Arial" panose="020B0604020202020204" pitchFamily="34" charset="0"/>
              <a:buChar char="•"/>
            </a:pPr>
            <a:r>
              <a:rPr lang="ru-RU" dirty="0"/>
              <a:t>Занимает дополнительное место</a:t>
            </a:r>
          </a:p>
          <a:p>
            <a:pPr marL="457200" indent="-457200">
              <a:buFont typeface="Arial" panose="020B0604020202020204" pitchFamily="34" charset="0"/>
              <a:buChar char="•"/>
            </a:pPr>
            <a:r>
              <a:rPr lang="ru-RU" dirty="0"/>
              <a:t>Замедляет операции обновления данных</a:t>
            </a:r>
          </a:p>
          <a:p>
            <a:pPr marL="457200" indent="-457200">
              <a:buFont typeface="Arial" panose="020B0604020202020204" pitchFamily="34" charset="0"/>
              <a:buChar char="•"/>
            </a:pPr>
            <a:r>
              <a:rPr lang="ru-RU" dirty="0"/>
              <a:t>Создаются под запросы, которые придётся выполнять часто</a:t>
            </a:r>
            <a:endParaRPr lang="en-US" dirty="0"/>
          </a:p>
        </p:txBody>
      </p:sp>
      <p:sp>
        <p:nvSpPr>
          <p:cNvPr id="3" name="Заголовок 2"/>
          <p:cNvSpPr>
            <a:spLocks noGrp="1"/>
          </p:cNvSpPr>
          <p:nvPr>
            <p:ph type="title"/>
          </p:nvPr>
        </p:nvSpPr>
        <p:spPr/>
        <p:txBody>
          <a:bodyPr/>
          <a:lstStyle/>
          <a:p>
            <a:r>
              <a:rPr lang="ru-RU" dirty="0"/>
              <a:t>Индексы</a:t>
            </a:r>
            <a:endParaRPr lang="en-US" dirty="0"/>
          </a:p>
        </p:txBody>
      </p:sp>
    </p:spTree>
    <p:extLst>
      <p:ext uri="{BB962C8B-B14F-4D97-AF65-F5344CB8AC3E}">
        <p14:creationId xmlns:p14="http://schemas.microsoft.com/office/powerpoint/2010/main" val="1620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ввел логин и пароль, нужно его аутентифицировать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en-US" dirty="0"/>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30884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прошел по ссылке на конкретное сообщение, нужно его отобразить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dirty="0"/>
              <a:t>Index on </a:t>
            </a:r>
            <a:r>
              <a:rPr lang="en-US" dirty="0" err="1">
                <a:solidFill>
                  <a:schemeClr val="accent1"/>
                </a:solidFill>
              </a:rPr>
              <a:t>MessageId</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4042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Показать список самых популярных сообщений</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err="1">
                <a:solidFill>
                  <a:schemeClr val="accent1"/>
                </a:solidFill>
              </a:rPr>
              <a:t>LikesCount</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117450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a:p>
          <a:p>
            <a:endParaRPr lang="ru-RU" dirty="0"/>
          </a:p>
          <a:p>
            <a:r>
              <a:rPr lang="ru-RU" strike="sngStrike" dirty="0"/>
              <a:t>Администрирование БД</a:t>
            </a:r>
            <a:r>
              <a:rPr lang="ru-RU" dirty="0"/>
              <a:t> != </a:t>
            </a:r>
            <a:r>
              <a:rPr lang="ru-RU" b="1" dirty="0"/>
              <a:t>Использование БД</a:t>
            </a:r>
            <a:br>
              <a:rPr lang="ru-RU" b="1" dirty="0"/>
            </a:br>
            <a:endParaRPr lang="ru-RU" b="1" dirty="0"/>
          </a:p>
        </p:txBody>
      </p:sp>
      <p:sp>
        <p:nvSpPr>
          <p:cNvPr id="3" name="Заголовок 2"/>
          <p:cNvSpPr>
            <a:spLocks noGrp="1"/>
          </p:cNvSpPr>
          <p:nvPr>
            <p:ph type="title"/>
          </p:nvPr>
        </p:nvSpPr>
        <p:spPr/>
        <p:txBody>
          <a:bodyPr/>
          <a:lstStyle/>
          <a:p>
            <a:r>
              <a:rPr lang="ru-RU" sz="3600" dirty="0"/>
              <a:t>Использовать просто, но есть нюансы</a:t>
            </a:r>
          </a:p>
        </p:txBody>
      </p:sp>
    </p:spTree>
    <p:extLst>
      <p:ext uri="{BB962C8B-B14F-4D97-AF65-F5344CB8AC3E}">
        <p14:creationId xmlns:p14="http://schemas.microsoft.com/office/powerpoint/2010/main" val="164991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dirty="0"/>
              <a:t>4</a:t>
            </a:r>
            <a:endParaRPr lang="en-US" dirty="0"/>
          </a:p>
          <a:p>
            <a:pPr marL="514350" indent="-514350">
              <a:buAutoNum type="arabicPeriod"/>
            </a:pPr>
            <a:r>
              <a:rPr lang="ru-RU" dirty="0"/>
              <a:t>50</a:t>
            </a:r>
            <a:endParaRPr lang="en-US" dirty="0"/>
          </a:p>
          <a:p>
            <a:pPr marL="514350" indent="-514350">
              <a:buFont typeface="Arial" panose="020B0604020202020204" pitchFamily="34" charset="0"/>
              <a:buAutoNum type="arabicPeriod"/>
            </a:pPr>
            <a:r>
              <a:rPr lang="ru-RU" dirty="0"/>
              <a:t>60</a:t>
            </a:r>
            <a:endParaRPr lang="en-US" dirty="0"/>
          </a:p>
          <a:p>
            <a:pPr marL="514350" indent="-514350">
              <a:buFont typeface="Arial" panose="020B0604020202020204" pitchFamily="34" charset="0"/>
              <a:buAutoNum type="arabicPeriod"/>
            </a:pPr>
            <a:r>
              <a:rPr lang="ru-RU" dirty="0"/>
              <a:t>70</a:t>
            </a:r>
            <a:endParaRPr lang="en-US" dirty="0"/>
          </a:p>
          <a:p>
            <a:pPr marL="514350" indent="-514350">
              <a:buAutoNum type="arabicPeriod"/>
            </a:pPr>
            <a:endParaRPr lang="en-US" dirty="0"/>
          </a:p>
          <a:p>
            <a:pPr marL="514350" indent="-514350">
              <a:buAutoNum type="arabicPeriod"/>
            </a:pPr>
            <a:endParaRPr lang="en-US" dirty="0"/>
          </a:p>
        </p:txBody>
      </p:sp>
      <p:sp>
        <p:nvSpPr>
          <p:cNvPr id="3" name="Заголовок 2"/>
          <p:cNvSpPr>
            <a:spLocks noGrp="1"/>
          </p:cNvSpPr>
          <p:nvPr>
            <p:ph type="title"/>
          </p:nvPr>
        </p:nvSpPr>
        <p:spPr/>
        <p:txBody>
          <a:bodyPr/>
          <a:lstStyle/>
          <a:p>
            <a:r>
              <a:rPr lang="en-US" sz="3600" dirty="0"/>
              <a:t>Ordered index </a:t>
            </a:r>
            <a:r>
              <a:rPr lang="ru-RU" sz="3600" dirty="0"/>
              <a:t>≈ сортированный список</a:t>
            </a:r>
          </a:p>
        </p:txBody>
      </p:sp>
    </p:spTree>
    <p:extLst>
      <p:ext uri="{BB962C8B-B14F-4D97-AF65-F5344CB8AC3E}">
        <p14:creationId xmlns:p14="http://schemas.microsoft.com/office/powerpoint/2010/main" val="4196270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Объект 19"/>
          <p:cNvSpPr>
            <a:spLocks noGrp="1"/>
          </p:cNvSpPr>
          <p:nvPr>
            <p:ph sz="quarter" idx="13"/>
          </p:nvPr>
        </p:nvSpPr>
        <p:spPr/>
        <p:txBody>
          <a:bodyPr/>
          <a:lstStyle/>
          <a:p>
            <a:pPr marL="342900" indent="-342900">
              <a:buFont typeface="Arial" panose="020B0604020202020204" pitchFamily="34" charset="0"/>
              <a:buChar char="•"/>
            </a:pPr>
            <a:r>
              <a:rPr lang="ru-RU" sz="2400" dirty="0"/>
              <a:t>Задан порядок</a:t>
            </a:r>
            <a:r>
              <a:rPr lang="en-US" sz="2400" dirty="0"/>
              <a:t> (collation)</a:t>
            </a:r>
            <a:endParaRPr lang="ru-RU" sz="2400" dirty="0"/>
          </a:p>
          <a:p>
            <a:pPr marL="342900" indent="-342900">
              <a:buFont typeface="Arial" panose="020B0604020202020204" pitchFamily="34" charset="0"/>
              <a:buChar char="•"/>
            </a:pPr>
            <a:r>
              <a:rPr lang="ru-RU" sz="2400" dirty="0"/>
              <a:t>Поиск левой / правой границы </a:t>
            </a:r>
            <a:r>
              <a:rPr lang="en-US" sz="2400" dirty="0"/>
              <a:t>O(</a:t>
            </a:r>
            <a:r>
              <a:rPr lang="en-US" sz="2400" dirty="0" err="1"/>
              <a:t>logN</a:t>
            </a:r>
            <a:r>
              <a:rPr lang="en-US" sz="2400" dirty="0"/>
              <a:t>)</a:t>
            </a:r>
            <a:endParaRPr lang="ru-RU" sz="2400" dirty="0"/>
          </a:p>
          <a:p>
            <a:pPr marL="342900" indent="-342900">
              <a:buFont typeface="Arial" panose="020B0604020202020204" pitchFamily="34" charset="0"/>
              <a:buChar char="•"/>
            </a:pPr>
            <a:r>
              <a:rPr lang="ru-RU" sz="2400" dirty="0"/>
              <a:t>Переход к предыдущему/следующему в среднем </a:t>
            </a:r>
            <a:r>
              <a:rPr lang="en-US" sz="2400" dirty="0"/>
              <a:t>O(1)</a:t>
            </a:r>
            <a:endParaRPr lang="ru-RU" sz="2400" dirty="0"/>
          </a:p>
          <a:p>
            <a:pPr marL="342900" indent="-342900">
              <a:buFont typeface="Arial" panose="020B0604020202020204" pitchFamily="34" charset="0"/>
              <a:buChar char="•"/>
            </a:pPr>
            <a:r>
              <a:rPr lang="ru-RU" sz="2400" dirty="0"/>
              <a:t>Поиск </a:t>
            </a:r>
            <a:r>
              <a:rPr lang="en-US" sz="2400" dirty="0" err="1"/>
              <a:t>i</a:t>
            </a:r>
            <a:r>
              <a:rPr lang="ru-RU" sz="2400" dirty="0"/>
              <a:t>-ого </a:t>
            </a:r>
            <a:r>
              <a:rPr lang="en-US" sz="2400" dirty="0"/>
              <a:t>O(</a:t>
            </a:r>
            <a:r>
              <a:rPr lang="en-US" sz="2400" dirty="0" err="1"/>
              <a:t>logN</a:t>
            </a:r>
            <a:r>
              <a:rPr lang="en-US" sz="2400" dirty="0"/>
              <a:t>)</a:t>
            </a:r>
            <a:endParaRPr lang="ru-RU" sz="2400" dirty="0"/>
          </a:p>
        </p:txBody>
      </p:sp>
      <p:sp>
        <p:nvSpPr>
          <p:cNvPr id="3" name="Заголовок 2"/>
          <p:cNvSpPr>
            <a:spLocks noGrp="1"/>
          </p:cNvSpPr>
          <p:nvPr>
            <p:ph type="title"/>
          </p:nvPr>
        </p:nvSpPr>
        <p:spPr/>
        <p:txBody>
          <a:bodyPr/>
          <a:lstStyle/>
          <a:p>
            <a:r>
              <a:rPr lang="en-US" dirty="0"/>
              <a:t>Ordered Index — </a:t>
            </a:r>
            <a:r>
              <a:rPr lang="ru-RU" dirty="0"/>
              <a:t>обычно дерево</a:t>
            </a:r>
            <a:endParaRPr lang="en-US" dirty="0"/>
          </a:p>
        </p:txBody>
      </p:sp>
      <p:sp>
        <p:nvSpPr>
          <p:cNvPr id="4" name="Овал 3"/>
          <p:cNvSpPr/>
          <p:nvPr/>
        </p:nvSpPr>
        <p:spPr>
          <a:xfrm>
            <a:off x="4734954"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ru-RU" dirty="0"/>
          </a:p>
        </p:txBody>
      </p:sp>
      <p:sp>
        <p:nvSpPr>
          <p:cNvPr id="5" name="Овал 4"/>
          <p:cNvSpPr/>
          <p:nvPr/>
        </p:nvSpPr>
        <p:spPr>
          <a:xfrm>
            <a:off x="9271458"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r>
              <a:rPr lang="ru-RU" dirty="0"/>
              <a:t>0</a:t>
            </a:r>
          </a:p>
        </p:txBody>
      </p:sp>
      <p:sp>
        <p:nvSpPr>
          <p:cNvPr id="6" name="Овал 5"/>
          <p:cNvSpPr/>
          <p:nvPr/>
        </p:nvSpPr>
        <p:spPr>
          <a:xfrm>
            <a:off x="8083292"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50</a:t>
            </a:r>
          </a:p>
        </p:txBody>
      </p:sp>
      <p:sp>
        <p:nvSpPr>
          <p:cNvPr id="7" name="Овал 6"/>
          <p:cNvSpPr/>
          <p:nvPr/>
        </p:nvSpPr>
        <p:spPr>
          <a:xfrm>
            <a:off x="10459556"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ru-RU" dirty="0"/>
              <a:t>0</a:t>
            </a:r>
          </a:p>
        </p:txBody>
      </p:sp>
      <p:sp>
        <p:nvSpPr>
          <p:cNvPr id="8" name="Овал 7"/>
          <p:cNvSpPr/>
          <p:nvPr/>
        </p:nvSpPr>
        <p:spPr>
          <a:xfrm>
            <a:off x="3575720"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9" name="Овал 8"/>
          <p:cNvSpPr/>
          <p:nvPr/>
        </p:nvSpPr>
        <p:spPr>
          <a:xfrm>
            <a:off x="5951984"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0" name="Прямая со стрелкой 9"/>
          <p:cNvCxnSpPr>
            <a:endCxn id="5" idx="0"/>
          </p:cNvCxnSpPr>
          <p:nvPr/>
        </p:nvCxnSpPr>
        <p:spPr>
          <a:xfrm>
            <a:off x="8083292" y="3355356"/>
            <a:ext cx="1728226"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endCxn id="4" idx="0"/>
          </p:cNvCxnSpPr>
          <p:nvPr/>
        </p:nvCxnSpPr>
        <p:spPr>
          <a:xfrm flipH="1">
            <a:off x="5275014" y="3355356"/>
            <a:ext cx="1728158"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4" idx="2"/>
            <a:endCxn id="8" idx="0"/>
          </p:cNvCxnSpPr>
          <p:nvPr/>
        </p:nvCxnSpPr>
        <p:spPr>
          <a:xfrm flipH="1">
            <a:off x="4115780" y="4329101"/>
            <a:ext cx="619174"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4" idx="6"/>
            <a:endCxn id="9" idx="0"/>
          </p:cNvCxnSpPr>
          <p:nvPr/>
        </p:nvCxnSpPr>
        <p:spPr>
          <a:xfrm>
            <a:off x="5815074" y="4329101"/>
            <a:ext cx="676970"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a:stCxn id="5" idx="2"/>
            <a:endCxn id="6" idx="0"/>
          </p:cNvCxnSpPr>
          <p:nvPr/>
        </p:nvCxnSpPr>
        <p:spPr>
          <a:xfrm flipH="1">
            <a:off x="8623352" y="4329101"/>
            <a:ext cx="648106"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stCxn id="5" idx="6"/>
            <a:endCxn id="7" idx="0"/>
          </p:cNvCxnSpPr>
          <p:nvPr/>
        </p:nvCxnSpPr>
        <p:spPr>
          <a:xfrm>
            <a:off x="10351578" y="4329101"/>
            <a:ext cx="648038"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7001634" y="3091872"/>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Tree>
    <p:extLst>
      <p:ext uri="{BB962C8B-B14F-4D97-AF65-F5344CB8AC3E}">
        <p14:creationId xmlns:p14="http://schemas.microsoft.com/office/powerpoint/2010/main" val="1403997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бъект 1"/>
          <p:cNvSpPr>
            <a:spLocks noGrp="1"/>
          </p:cNvSpPr>
          <p:nvPr>
            <p:ph sz="quarter" idx="13"/>
          </p:nvPr>
        </p:nvSpPr>
        <p:spPr>
          <a:xfrm>
            <a:off x="1295400" y="5737232"/>
            <a:ext cx="9601133" cy="571498"/>
          </a:xfrm>
        </p:spPr>
        <p:txBody>
          <a:bodyPr>
            <a:normAutofit lnSpcReduction="10000"/>
          </a:bodyPr>
          <a:lstStyle/>
          <a:p>
            <a:r>
              <a:rPr lang="en-US" dirty="0"/>
              <a:t>skip 1, take 3</a:t>
            </a:r>
            <a:r>
              <a:rPr lang="ru-RU" dirty="0"/>
              <a:t>, с конца</a:t>
            </a:r>
            <a:endParaRPr lang="en-US" dirty="0"/>
          </a:p>
        </p:txBody>
      </p:sp>
    </p:spTree>
    <p:extLst>
      <p:ext uri="{BB962C8B-B14F-4D97-AF65-F5344CB8AC3E}">
        <p14:creationId xmlns:p14="http://schemas.microsoft.com/office/powerpoint/2010/main" val="4142973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b="1" dirty="0"/>
              <a:t>60</a:t>
            </a:r>
            <a:endParaRPr lang="en-US" b="1" dirty="0"/>
          </a:p>
          <a:p>
            <a:pPr marL="514350" indent="-514350">
              <a:buFont typeface="Arial" panose="020B0604020202020204" pitchFamily="34" charset="0"/>
              <a:buAutoNum type="arabicPeriod"/>
            </a:pPr>
            <a:r>
              <a:rPr lang="ru-RU" dirty="0"/>
              <a:t>70</a:t>
            </a:r>
            <a:endParaRPr lang="en-US" dirty="0"/>
          </a:p>
          <a:p>
            <a:r>
              <a:rPr lang="en-US" dirty="0"/>
              <a:t>skip 1, take 3</a:t>
            </a:r>
            <a:r>
              <a:rPr lang="ru-RU" dirty="0"/>
              <a:t>, с конца</a:t>
            </a:r>
            <a:endParaRPr lang="en-US" dirty="0"/>
          </a:p>
        </p:txBody>
      </p:sp>
      <p:sp>
        <p:nvSpPr>
          <p:cNvPr id="3" name="Заголовок 2"/>
          <p:cNvSpPr>
            <a:spLocks noGrp="1"/>
          </p:cNvSpPr>
          <p:nvPr>
            <p:ph type="title"/>
          </p:nvPr>
        </p:nvSpPr>
        <p:spPr/>
        <p:txBody>
          <a:bodyPr/>
          <a:lstStyle/>
          <a:p>
            <a:r>
              <a:rPr lang="en-US" dirty="0"/>
              <a:t>SKIP/</a:t>
            </a:r>
            <a:r>
              <a:rPr lang="en-US" dirty="0" err="1"/>
              <a:t>tAKE</a:t>
            </a:r>
            <a:endParaRPr lang="ru-RU" dirty="0"/>
          </a:p>
        </p:txBody>
      </p:sp>
    </p:spTree>
    <p:extLst>
      <p:ext uri="{BB962C8B-B14F-4D97-AF65-F5344CB8AC3E}">
        <p14:creationId xmlns:p14="http://schemas.microsoft.com/office/powerpoint/2010/main" val="2539793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a:t>ФИльтрация</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r>
              <a:rPr lang="en-US" dirty="0"/>
              <a:t>,</a:t>
            </a:r>
            <a:br>
              <a:rPr lang="ru-RU" dirty="0"/>
            </a:br>
            <a:r>
              <a:rPr lang="en-US" dirty="0"/>
              <a:t>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br>
              <a:rPr lang="ru-RU" dirty="0"/>
            </a:br>
            <a:r>
              <a:rPr lang="en-US" dirty="0"/>
              <a:t>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2" name="Овал 31"/>
          <p:cNvSpPr/>
          <p:nvPr/>
        </p:nvSpPr>
        <p:spPr>
          <a:xfrm>
            <a:off x="452022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strike="sngStrike" dirty="0"/>
              <a:t>1</a:t>
            </a:r>
            <a:r>
              <a:rPr lang="en-US" strike="sngStrike" dirty="0"/>
              <a:t>, cat</a:t>
            </a:r>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b="1" dirty="0"/>
              <a:t>3</a:t>
            </a:r>
            <a:endParaRPr lang="en-US" b="1"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strike="sngStrike" dirty="0"/>
              <a:t>60</a:t>
            </a:r>
            <a:r>
              <a:rPr lang="en-US" strike="sngStrike" dirty="0"/>
              <a:t>, cat</a:t>
            </a:r>
          </a:p>
          <a:p>
            <a:pPr marL="514350" indent="-514350">
              <a:buFont typeface="Arial" panose="020B0604020202020204" pitchFamily="34" charset="0"/>
              <a:buAutoNum type="arabicPeriod"/>
            </a:pPr>
            <a:r>
              <a:rPr lang="ru-RU" dirty="0"/>
              <a:t>70</a:t>
            </a:r>
            <a:endParaRPr lang="en-US" dirty="0"/>
          </a:p>
        </p:txBody>
      </p:sp>
      <p:sp>
        <p:nvSpPr>
          <p:cNvPr id="3" name="Заголовок 2"/>
          <p:cNvSpPr>
            <a:spLocks noGrp="1"/>
          </p:cNvSpPr>
          <p:nvPr>
            <p:ph type="title"/>
          </p:nvPr>
        </p:nvSpPr>
        <p:spPr/>
        <p:txBody>
          <a:bodyPr/>
          <a:lstStyle/>
          <a:p>
            <a:r>
              <a:rPr lang="ru-RU" dirty="0" err="1"/>
              <a:t>фИЛЬТРАЦИЯ</a:t>
            </a:r>
            <a:endParaRPr lang="ru-RU" dirty="0"/>
          </a:p>
        </p:txBody>
      </p:sp>
    </p:spTree>
    <p:extLst>
      <p:ext uri="{BB962C8B-B14F-4D97-AF65-F5344CB8AC3E}">
        <p14:creationId xmlns:p14="http://schemas.microsoft.com/office/powerpoint/2010/main" val="4037566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Ordered index + </a:t>
            </a:r>
            <a:r>
              <a:rPr lang="ru-RU" dirty="0"/>
              <a:t>Фильтрация</a:t>
            </a:r>
          </a:p>
        </p:txBody>
      </p:sp>
      <p:sp>
        <p:nvSpPr>
          <p:cNvPr id="4" name="Объект 3"/>
          <p:cNvSpPr txBox="1">
            <a:spLocks noGrp="1"/>
          </p:cNvSpPr>
          <p:nvPr>
            <p:ph sz="quarter" idx="13"/>
          </p:nvPr>
        </p:nvSpPr>
        <p:spPr>
          <a:xfrm>
            <a:off x="1295400" y="1628779"/>
            <a:ext cx="9601133" cy="3625608"/>
          </a:xfrm>
          <a:prstGeom prst="rect">
            <a:avLst/>
          </a:prstGeom>
          <a:noFill/>
        </p:spPr>
        <p:txBody>
          <a:bodyPr wrap="square" rtlCol="0">
            <a:spAutoFit/>
          </a:bodyPr>
          <a:lstStyle/>
          <a:p>
            <a:pPr marL="457200" indent="-457200">
              <a:buFont typeface="Arial" panose="020B0604020202020204" pitchFamily="34" charset="0"/>
              <a:buChar char="•"/>
            </a:pPr>
            <a:r>
              <a:rPr lang="ru-RU" sz="2800" dirty="0">
                <a:solidFill>
                  <a:schemeClr val="accent1"/>
                </a:solidFill>
              </a:rPr>
              <a:t>Топ М сообщений = взять первое и </a:t>
            </a:r>
            <a:r>
              <a:rPr lang="en-US" sz="2800" dirty="0">
                <a:solidFill>
                  <a:schemeClr val="accent1"/>
                </a:solidFill>
              </a:rPr>
              <a:t>M</a:t>
            </a:r>
            <a:r>
              <a:rPr lang="ru-RU" sz="2800" dirty="0">
                <a:solidFill>
                  <a:schemeClr val="accent1"/>
                </a:solidFill>
              </a:rPr>
              <a:t> раз перейти к следующему</a:t>
            </a:r>
            <a:r>
              <a:rPr lang="en-US" sz="2800" dirty="0">
                <a:solidFill>
                  <a:schemeClr val="accent1"/>
                </a:solidFill>
              </a:rPr>
              <a:t>: </a:t>
            </a:r>
            <a:r>
              <a:rPr lang="en-US" sz="2800" dirty="0"/>
              <a:t>O(M + </a:t>
            </a:r>
            <a:r>
              <a:rPr lang="en-US" sz="2800" dirty="0" err="1"/>
              <a:t>logN</a:t>
            </a:r>
            <a:r>
              <a:rPr lang="en-US" sz="2800" dirty="0"/>
              <a:t>)</a:t>
            </a:r>
          </a:p>
          <a:p>
            <a:pPr marL="457200" indent="-457200">
              <a:buFont typeface="Arial" panose="020B0604020202020204" pitchFamily="34" charset="0"/>
              <a:buChar char="•"/>
            </a:pPr>
            <a:r>
              <a:rPr lang="ru-RU" sz="2800" dirty="0">
                <a:solidFill>
                  <a:schemeClr val="accent1"/>
                </a:solidFill>
              </a:rPr>
              <a:t>Топ </a:t>
            </a:r>
            <a:r>
              <a:rPr lang="en-US" sz="2800" dirty="0">
                <a:solidFill>
                  <a:schemeClr val="accent1"/>
                </a:solidFill>
              </a:rPr>
              <a:t>M</a:t>
            </a:r>
            <a:r>
              <a:rPr lang="ru-RU" sz="2800" dirty="0">
                <a:solidFill>
                  <a:schemeClr val="accent1"/>
                </a:solidFill>
              </a:rPr>
              <a:t> без картинок = взять первое и, пропуская картинки, переходить к следующему, пока не наберем </a:t>
            </a:r>
            <a:r>
              <a:rPr lang="en-US" sz="2800" dirty="0">
                <a:solidFill>
                  <a:schemeClr val="accent1"/>
                </a:solidFill>
              </a:rPr>
              <a:t>M</a:t>
            </a:r>
            <a:r>
              <a:rPr lang="ru-RU" sz="2800" dirty="0">
                <a:solidFill>
                  <a:schemeClr val="accent1"/>
                </a:solidFill>
              </a:rPr>
              <a:t> в результат: </a:t>
            </a:r>
            <a:r>
              <a:rPr lang="en-US" sz="2800" dirty="0"/>
              <a:t>O(M + K + </a:t>
            </a:r>
            <a:r>
              <a:rPr lang="en-US" sz="2800" dirty="0" err="1"/>
              <a:t>logN</a:t>
            </a:r>
            <a:r>
              <a:rPr lang="en-US" sz="2800" dirty="0"/>
              <a:t>)</a:t>
            </a:r>
            <a:r>
              <a:rPr lang="ru-RU" sz="2800" dirty="0"/>
              <a:t>,</a:t>
            </a:r>
            <a:br>
              <a:rPr lang="ru-RU" sz="2800" dirty="0"/>
            </a:br>
            <a:r>
              <a:rPr lang="en-US" sz="2800" dirty="0"/>
              <a:t>K –</a:t>
            </a:r>
            <a:r>
              <a:rPr lang="ru-RU" sz="2800" dirty="0"/>
              <a:t> количество сообщений с картинками</a:t>
            </a:r>
            <a:br>
              <a:rPr lang="ru-RU" sz="2800" dirty="0"/>
            </a:br>
            <a:r>
              <a:rPr lang="ru-RU" sz="2800" dirty="0"/>
              <a:t>в первых </a:t>
            </a:r>
            <a:r>
              <a:rPr lang="en-US" sz="2800" dirty="0"/>
              <a:t>M + K </a:t>
            </a:r>
            <a:r>
              <a:rPr lang="ru-RU" sz="2800" dirty="0"/>
              <a:t>сообщениях.</a:t>
            </a:r>
            <a:r>
              <a:rPr lang="en-US" sz="2800" dirty="0"/>
              <a:t> </a:t>
            </a:r>
            <a:br>
              <a:rPr lang="en-US" sz="2800" dirty="0"/>
            </a:br>
            <a:r>
              <a:rPr lang="ru-RU" sz="2800" dirty="0"/>
              <a:t>Если мы знаем, что К мало, то хорошо</a:t>
            </a:r>
          </a:p>
        </p:txBody>
      </p:sp>
    </p:spTree>
    <p:extLst>
      <p:ext uri="{BB962C8B-B14F-4D97-AF65-F5344CB8AC3E}">
        <p14:creationId xmlns:p14="http://schemas.microsoft.com/office/powerpoint/2010/main" val="1220082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Показать последние </a:t>
            </a:r>
            <a:r>
              <a:rPr lang="en-US" dirty="0"/>
              <a:t>T</a:t>
            </a:r>
            <a:r>
              <a:rPr lang="ru-RU" dirty="0"/>
              <a:t> сообщений из заданного </a:t>
            </a:r>
            <a:r>
              <a:rPr lang="ru-RU" dirty="0" err="1"/>
              <a:t>треда</a:t>
            </a:r>
            <a:r>
              <a:rPr lang="ru-RU" dirty="0"/>
              <a:t> обсуждений</a:t>
            </a:r>
          </a:p>
          <a:p>
            <a:pPr marL="457200" indent="-457200">
              <a:buFont typeface="Arial" panose="020B0604020202020204" pitchFamily="34" charset="0"/>
              <a:buChar char="•"/>
            </a:pPr>
            <a:r>
              <a:rPr lang="ru-RU" dirty="0" err="1"/>
              <a:t>Тредов</a:t>
            </a:r>
            <a:r>
              <a:rPr lang="ru-RU" dirty="0"/>
              <a:t> много</a:t>
            </a:r>
          </a:p>
          <a:p>
            <a:pPr marL="457200" indent="-457200">
              <a:buFont typeface="Arial" panose="020B0604020202020204" pitchFamily="34" charset="0"/>
              <a:buChar char="•"/>
            </a:pPr>
            <a:r>
              <a:rPr lang="ru-RU" dirty="0"/>
              <a:t>Могут обратиться как к старому </a:t>
            </a:r>
            <a:r>
              <a:rPr lang="ru-RU" dirty="0" err="1"/>
              <a:t>треду</a:t>
            </a:r>
            <a:r>
              <a:rPr lang="ru-RU" dirty="0"/>
              <a:t>, </a:t>
            </a:r>
            <a:br>
              <a:rPr lang="ru-RU" dirty="0"/>
            </a:br>
            <a:r>
              <a:rPr lang="ru-RU" dirty="0"/>
              <a:t>так и к новому</a:t>
            </a:r>
          </a:p>
          <a:p>
            <a:endParaRPr lang="ru-RU" dirty="0"/>
          </a:p>
        </p:txBody>
      </p:sp>
      <p:sp>
        <p:nvSpPr>
          <p:cNvPr id="3" name="Заголовок 2"/>
          <p:cNvSpPr>
            <a:spLocks noGrp="1"/>
          </p:cNvSpPr>
          <p:nvPr>
            <p:ph type="title"/>
          </p:nvPr>
        </p:nvSpPr>
        <p:spPr/>
        <p:txBody>
          <a:bodyPr/>
          <a:lstStyle/>
          <a:p>
            <a:r>
              <a:rPr lang="ru-RU" dirty="0"/>
              <a:t>Задача «Форум»</a:t>
            </a:r>
          </a:p>
        </p:txBody>
      </p:sp>
    </p:spTree>
    <p:extLst>
      <p:ext uri="{BB962C8B-B14F-4D97-AF65-F5344CB8AC3E}">
        <p14:creationId xmlns:p14="http://schemas.microsoft.com/office/powerpoint/2010/main" val="1283184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Составные индексы</a:t>
            </a:r>
            <a:endParaRPr lang="en-US" dirty="0"/>
          </a:p>
        </p:txBody>
      </p:sp>
      <p:sp>
        <p:nvSpPr>
          <p:cNvPr id="4" name="Объект 3"/>
          <p:cNvSpPr>
            <a:spLocks noGrp="1"/>
          </p:cNvSpPr>
          <p:nvPr>
            <p:ph sz="quarter" idx="11"/>
          </p:nvPr>
        </p:nvSpPr>
        <p:spPr/>
        <p:txBody>
          <a:bodyPr/>
          <a:lstStyle/>
          <a:p>
            <a:r>
              <a:rPr lang="en-US" dirty="0" err="1"/>
              <a:t>TopicId</a:t>
            </a:r>
            <a:r>
              <a:rPr lang="en-US" dirty="0"/>
              <a:t>, </a:t>
            </a:r>
            <a:r>
              <a:rPr lang="en-US" dirty="0" err="1"/>
              <a:t>PublicationDate</a:t>
            </a:r>
            <a:endParaRPr lang="en-US" dirty="0"/>
          </a:p>
          <a:p>
            <a:r>
              <a:rPr lang="en-US" dirty="0"/>
              <a:t>1, 2019-02-10</a:t>
            </a:r>
          </a:p>
          <a:p>
            <a:r>
              <a:rPr lang="en-US" dirty="0"/>
              <a:t>1, 2019-02-15</a:t>
            </a:r>
          </a:p>
          <a:p>
            <a:r>
              <a:rPr lang="en-US" dirty="0"/>
              <a:t>6, 2019-01-01</a:t>
            </a:r>
          </a:p>
          <a:p>
            <a:r>
              <a:rPr lang="en-US" dirty="0"/>
              <a:t>6, 2019-02-02</a:t>
            </a:r>
          </a:p>
          <a:p>
            <a:r>
              <a:rPr lang="en-US" dirty="0"/>
              <a:t>7, 2019-02-18</a:t>
            </a:r>
          </a:p>
          <a:p>
            <a:r>
              <a:rPr lang="en-US" dirty="0"/>
              <a:t>9, 2019-01-05</a:t>
            </a:r>
          </a:p>
          <a:p>
            <a:endParaRPr lang="en-US" dirty="0"/>
          </a:p>
          <a:p>
            <a:endParaRPr lang="en-US" dirty="0"/>
          </a:p>
          <a:p>
            <a:endParaRPr lang="en-US" dirty="0"/>
          </a:p>
          <a:p>
            <a:endParaRPr lang="en-US" dirty="0"/>
          </a:p>
        </p:txBody>
      </p:sp>
      <p:sp>
        <p:nvSpPr>
          <p:cNvPr id="5" name="Объект 4"/>
          <p:cNvSpPr>
            <a:spLocks noGrp="1"/>
          </p:cNvSpPr>
          <p:nvPr>
            <p:ph sz="quarter" idx="12"/>
          </p:nvPr>
        </p:nvSpPr>
        <p:spPr/>
        <p:txBody>
          <a:bodyPr/>
          <a:lstStyle/>
          <a:p>
            <a:r>
              <a:rPr lang="ru-RU" dirty="0"/>
              <a:t>Найти последние сообщения в топике </a:t>
            </a:r>
            <a:r>
              <a:rPr lang="en-US" dirty="0"/>
              <a:t>6:</a:t>
            </a:r>
          </a:p>
          <a:p>
            <a:endParaRPr lang="en-US" dirty="0"/>
          </a:p>
          <a:p>
            <a:r>
              <a:rPr lang="ru-RU" dirty="0"/>
              <a:t>Найти левую границу</a:t>
            </a:r>
            <a:br>
              <a:rPr lang="ru-RU" dirty="0"/>
            </a:br>
            <a:r>
              <a:rPr lang="en-US" dirty="0"/>
              <a:t>(</a:t>
            </a:r>
            <a:r>
              <a:rPr lang="ru-RU" dirty="0"/>
              <a:t>6</a:t>
            </a:r>
            <a:r>
              <a:rPr lang="en-US" dirty="0"/>
              <a:t>, </a:t>
            </a:r>
            <a:r>
              <a:rPr lang="en-US" dirty="0" err="1"/>
              <a:t>Date.MaxValue</a:t>
            </a:r>
            <a:r>
              <a:rPr lang="ru-RU" dirty="0"/>
              <a:t>), и взять </a:t>
            </a:r>
            <a:r>
              <a:rPr lang="en-US" dirty="0"/>
              <a:t>M</a:t>
            </a:r>
            <a:r>
              <a:rPr lang="ru-RU" dirty="0"/>
              <a:t> предыдущих значений, пока </a:t>
            </a:r>
            <a:r>
              <a:rPr lang="en-US" dirty="0" err="1"/>
              <a:t>TopicId</a:t>
            </a:r>
            <a:r>
              <a:rPr lang="ru-RU" dirty="0"/>
              <a:t>=6</a:t>
            </a:r>
            <a:endParaRPr lang="en-US" dirty="0"/>
          </a:p>
        </p:txBody>
      </p:sp>
    </p:spTree>
    <p:extLst>
      <p:ext uri="{BB962C8B-B14F-4D97-AF65-F5344CB8AC3E}">
        <p14:creationId xmlns:p14="http://schemas.microsoft.com/office/powerpoint/2010/main" val="11359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a:solidFill>
                  <a:schemeClr val="accent1"/>
                </a:solidFill>
              </a:rPr>
              <a:t>Likes</a:t>
            </a:r>
          </a:p>
          <a:p>
            <a:pPr marL="1200095" lvl="1" indent="-457200"/>
            <a:r>
              <a:rPr lang="en-US" b="1" u="sng" dirty="0"/>
              <a:t>Ordered</a:t>
            </a:r>
            <a:r>
              <a:rPr lang="en-US" b="1" dirty="0"/>
              <a:t> index on </a:t>
            </a:r>
            <a:r>
              <a:rPr lang="en-US" b="1" dirty="0" err="1">
                <a:solidFill>
                  <a:schemeClr val="accent1"/>
                </a:solidFill>
              </a:rPr>
              <a:t>TopicId</a:t>
            </a:r>
            <a:r>
              <a:rPr lang="en-US" b="1" dirty="0">
                <a:solidFill>
                  <a:schemeClr val="accent1"/>
                </a:solidFill>
              </a:rPr>
              <a:t>, </a:t>
            </a:r>
            <a:r>
              <a:rPr lang="en-US" b="1" dirty="0" err="1">
                <a:solidFill>
                  <a:schemeClr val="accent1"/>
                </a:solidFill>
              </a:rPr>
              <a:t>PublicationDate</a:t>
            </a:r>
            <a:endParaRPr lang="en-US" b="1" dirty="0">
              <a:solidFill>
                <a:schemeClr val="accent1"/>
              </a:solidFill>
            </a:endParaRPr>
          </a:p>
          <a:p>
            <a:pPr marL="1200095" lvl="1" indent="-457200"/>
            <a:endParaRPr lang="en-US" dirty="0">
              <a:solidFill>
                <a:schemeClr val="accent1"/>
              </a:solidFill>
            </a:endParaRPr>
          </a:p>
          <a:p>
            <a:pPr lvl="1" indent="0">
              <a:buNone/>
            </a:pPr>
            <a:endParaRPr lang="en-US" u="sng" dirty="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Составной индекс</a:t>
            </a:r>
          </a:p>
        </p:txBody>
      </p:sp>
    </p:spTree>
    <p:extLst>
      <p:ext uri="{BB962C8B-B14F-4D97-AF65-F5344CB8AC3E}">
        <p14:creationId xmlns:p14="http://schemas.microsoft.com/office/powerpoint/2010/main" val="18642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БД</a:t>
            </a:r>
          </a:p>
        </p:txBody>
      </p:sp>
    </p:spTree>
    <p:extLst>
      <p:ext uri="{BB962C8B-B14F-4D97-AF65-F5344CB8AC3E}">
        <p14:creationId xmlns:p14="http://schemas.microsoft.com/office/powerpoint/2010/main" val="3104559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Стратегия поиска в БД</a:t>
            </a:r>
          </a:p>
          <a:p>
            <a:pPr marL="457200" indent="-457200">
              <a:buFont typeface="Arial" panose="020B0604020202020204" pitchFamily="34" charset="0"/>
              <a:buChar char="•"/>
            </a:pPr>
            <a:r>
              <a:rPr lang="ru-RU" dirty="0"/>
              <a:t>Стратегия проектирования структуры БД</a:t>
            </a:r>
          </a:p>
          <a:p>
            <a:pPr marL="457200" indent="-457200">
              <a:buFont typeface="Arial" panose="020B0604020202020204" pitchFamily="34" charset="0"/>
              <a:buChar char="•"/>
            </a:pPr>
            <a:r>
              <a:rPr lang="ru-RU" dirty="0"/>
              <a:t>Стратегия выбора БД</a:t>
            </a:r>
          </a:p>
        </p:txBody>
      </p:sp>
      <p:sp>
        <p:nvSpPr>
          <p:cNvPr id="3" name="Заголовок 2"/>
          <p:cNvSpPr>
            <a:spLocks noGrp="1"/>
          </p:cNvSpPr>
          <p:nvPr>
            <p:ph type="title"/>
          </p:nvPr>
        </p:nvSpPr>
        <p:spPr/>
        <p:txBody>
          <a:bodyPr/>
          <a:lstStyle/>
          <a:p>
            <a:r>
              <a:rPr lang="ru-RU" dirty="0"/>
              <a:t>Выводы ПО ПРОЕКТИРОВАНИЮ</a:t>
            </a:r>
          </a:p>
        </p:txBody>
      </p:sp>
    </p:spTree>
    <p:extLst>
      <p:ext uri="{BB962C8B-B14F-4D97-AF65-F5344CB8AC3E}">
        <p14:creationId xmlns:p14="http://schemas.microsoft.com/office/powerpoint/2010/main" val="3981527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dirty="0"/>
              <a:t>Максимально сильно сузить выборку </a:t>
            </a:r>
            <a:br>
              <a:rPr lang="ru-RU" dirty="0"/>
            </a:br>
            <a:r>
              <a:rPr lang="ru-RU" dirty="0"/>
              <a:t>с помощью поиска по индексу до малого числа документов</a:t>
            </a:r>
          </a:p>
          <a:p>
            <a:pPr marL="514350" indent="-514350">
              <a:buFont typeface="+mj-lt"/>
              <a:buAutoNum type="arabicPeriod"/>
            </a:pPr>
            <a:r>
              <a:rPr lang="ru-RU" dirty="0"/>
              <a:t>Отфильтровать оставшееся</a:t>
            </a:r>
          </a:p>
          <a:p>
            <a:endParaRPr lang="ru-RU" dirty="0"/>
          </a:p>
          <a:p>
            <a:r>
              <a:rPr lang="ru-RU" dirty="0"/>
              <a:t>Идеально, если поиски будут происходить по</a:t>
            </a:r>
            <a:r>
              <a:rPr lang="en-US" dirty="0"/>
              <a:t> </a:t>
            </a:r>
            <a:r>
              <a:rPr lang="ru-RU" dirty="0"/>
              <a:t>точечному, известному ключу</a:t>
            </a:r>
          </a:p>
        </p:txBody>
      </p:sp>
      <p:sp>
        <p:nvSpPr>
          <p:cNvPr id="3" name="Заголовок 2"/>
          <p:cNvSpPr>
            <a:spLocks noGrp="1"/>
          </p:cNvSpPr>
          <p:nvPr>
            <p:ph type="title"/>
          </p:nvPr>
        </p:nvSpPr>
        <p:spPr/>
        <p:txBody>
          <a:bodyPr/>
          <a:lstStyle/>
          <a:p>
            <a:r>
              <a:rPr lang="ru-RU" dirty="0"/>
              <a:t>Стратегия ПОИСКА В </a:t>
            </a:r>
            <a:r>
              <a:rPr lang="ru-RU" dirty="0" err="1"/>
              <a:t>бд</a:t>
            </a:r>
            <a:endParaRPr lang="ru-RU" dirty="0"/>
          </a:p>
        </p:txBody>
      </p:sp>
    </p:spTree>
    <p:extLst>
      <p:ext uri="{BB962C8B-B14F-4D97-AF65-F5344CB8AC3E}">
        <p14:creationId xmlns:p14="http://schemas.microsoft.com/office/powerpoint/2010/main" val="957046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mj-lt"/>
              <a:buAutoNum type="arabicPeriod"/>
            </a:pPr>
            <a:r>
              <a:rPr lang="ru-RU" dirty="0"/>
              <a:t>Заранее выяснить какие запросы БД должна уметь обрабатывать эффективно</a:t>
            </a:r>
          </a:p>
          <a:p>
            <a:pPr marL="514350" indent="-514350">
              <a:buFont typeface="+mj-lt"/>
              <a:buAutoNum type="arabicPeriod"/>
            </a:pPr>
            <a:r>
              <a:rPr lang="ru-RU" dirty="0"/>
              <a:t>Понять, какие будут коллекции</a:t>
            </a:r>
          </a:p>
          <a:p>
            <a:pPr marL="514350" indent="-514350">
              <a:buFont typeface="+mj-lt"/>
              <a:buAutoNum type="arabicPeriod"/>
            </a:pPr>
            <a:r>
              <a:rPr lang="ru-RU" dirty="0"/>
              <a:t>Спланировать, где нужны индексы</a:t>
            </a:r>
          </a:p>
          <a:p>
            <a:pPr marL="514350" indent="-514350">
              <a:buFont typeface="+mj-lt"/>
              <a:buAutoNum type="arabicPeriod"/>
            </a:pPr>
            <a:r>
              <a:rPr lang="ru-RU" dirty="0"/>
              <a:t>А где можно просто отфильтровать, опираясь на знание природы данных и сэкономить на</a:t>
            </a:r>
            <a:r>
              <a:rPr lang="en-US" dirty="0"/>
              <a:t> </a:t>
            </a:r>
            <a:r>
              <a:rPr lang="ru-RU" dirty="0"/>
              <a:t>индексах</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sz="3600" dirty="0"/>
              <a:t>Стратегия Проектирования структуры БД</a:t>
            </a:r>
          </a:p>
        </p:txBody>
      </p:sp>
    </p:spTree>
    <p:extLst>
      <p:ext uri="{BB962C8B-B14F-4D97-AF65-F5344CB8AC3E}">
        <p14:creationId xmlns:p14="http://schemas.microsoft.com/office/powerpoint/2010/main" val="1952539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Понимать специфику своих потребностей</a:t>
            </a:r>
          </a:p>
          <a:p>
            <a:pPr marL="457200" indent="-457200">
              <a:buFont typeface="Arial" panose="020B0604020202020204" pitchFamily="34" charset="0"/>
              <a:buChar char="•"/>
            </a:pPr>
            <a:r>
              <a:rPr lang="ru-RU" dirty="0"/>
              <a:t>Понимать ограничения и сильные стороны разных СУБД</a:t>
            </a:r>
          </a:p>
          <a:p>
            <a:pPr marL="457200" indent="-457200">
              <a:buFont typeface="Arial" panose="020B0604020202020204" pitchFamily="34" charset="0"/>
              <a:buChar char="•"/>
            </a:pPr>
            <a:r>
              <a:rPr lang="ru-RU" dirty="0"/>
              <a:t>Возможно, даже использовать несколько СУБД в одном проекте</a:t>
            </a:r>
          </a:p>
          <a:p>
            <a:pPr marL="457200" indent="-457200">
              <a:buFont typeface="Arial" panose="020B0604020202020204" pitchFamily="34" charset="0"/>
              <a:buChar char="•"/>
            </a:pPr>
            <a:r>
              <a:rPr lang="ru-RU" dirty="0"/>
              <a:t>Это умение приходит с опытом и кругозором</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err="1"/>
              <a:t>сТРАТЕГИЯ</a:t>
            </a:r>
            <a:r>
              <a:rPr lang="ru-RU" dirty="0"/>
              <a:t> Выбора БД</a:t>
            </a:r>
          </a:p>
        </p:txBody>
      </p:sp>
    </p:spTree>
    <p:extLst>
      <p:ext uri="{BB962C8B-B14F-4D97-AF65-F5344CB8AC3E}">
        <p14:creationId xmlns:p14="http://schemas.microsoft.com/office/powerpoint/2010/main" val="1489950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проектирования БД</a:t>
            </a:r>
          </a:p>
        </p:txBody>
      </p:sp>
    </p:spTree>
    <p:extLst>
      <p:ext uri="{BB962C8B-B14F-4D97-AF65-F5344CB8AC3E}">
        <p14:creationId xmlns:p14="http://schemas.microsoft.com/office/powerpoint/2010/main" val="617410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Сервис для отелей</a:t>
            </a:r>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public interface </a:t>
            </a:r>
            <a:r>
              <a:rPr lang="en-US" sz="1800" dirty="0" err="1">
                <a:solidFill>
                  <a:srgbClr val="0000FF"/>
                </a:solidFill>
                <a:latin typeface="Consolas" panose="020B0609020204030204" pitchFamily="49" charset="0"/>
              </a:rPr>
              <a:t>IHotelRepository</a:t>
            </a:r>
            <a:endParaRPr lang="ru-RU" sz="1800" dirty="0">
              <a:latin typeface="Consolas" panose="020B0609020204030204" pitchFamily="49" charset="0"/>
            </a:endParaRPr>
          </a:p>
          <a:p>
            <a:r>
              <a:rPr lang="en-US" sz="1800" dirty="0">
                <a:latin typeface="Consolas" panose="020B0609020204030204" pitchFamily="49" charset="0"/>
              </a:rPr>
              <a:t>{</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AddHotel</a:t>
            </a:r>
            <a:r>
              <a:rPr lang="en-US" sz="1800" dirty="0">
                <a:latin typeface="Consolas" panose="020B0609020204030204" pitchFamily="49" charset="0"/>
              </a:rPr>
              <a:t>(</a:t>
            </a:r>
            <a:r>
              <a:rPr lang="en-US" sz="1800" dirty="0">
                <a:solidFill>
                  <a:srgbClr val="0000FF"/>
                </a:solidFill>
                <a:latin typeface="Consolas" panose="020B0609020204030204" pitchFamily="49" charset="0"/>
              </a:rPr>
              <a:t>string</a:t>
            </a:r>
            <a:r>
              <a:rPr lang="en-US" sz="1800" dirty="0">
                <a:latin typeface="Consolas" panose="020B0609020204030204" pitchFamily="49" charset="0"/>
              </a:rPr>
              <a:t> name);</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RemoveHotel</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a:t>
            </a:r>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latin typeface="Consolas" panose="020B0609020204030204" pitchFamily="49" charset="0"/>
              </a:rPr>
              <a:t> </a:t>
            </a:r>
            <a:r>
              <a:rPr lang="en-US" sz="1800" dirty="0" err="1">
                <a:latin typeface="Consolas" panose="020B0609020204030204" pitchFamily="49" charset="0"/>
              </a:rPr>
              <a:t>roomDescription</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RentRoom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guests);</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GetArrivedGuests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day);</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(From, To, 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GetRoomSchedule</a:t>
            </a:r>
            <a:endParaRPr lang="en-US" sz="1800" dirty="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			</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solidFill>
                  <a:srgbClr val="0000FF"/>
                </a:solidFill>
                <a:latin typeface="Consolas" panose="020B0609020204030204" pitchFamily="49" charset="0"/>
              </a:rPr>
              <a: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GetFreeRooms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a:t>
            </a:r>
          </a:p>
          <a:p>
            <a:r>
              <a:rPr lang="ru-RU" dirty="0"/>
              <a:t>Проектировать будем тут: </a:t>
            </a:r>
            <a:r>
              <a:rPr lang="en-US" dirty="0">
                <a:hlinkClick r:id="rId3"/>
              </a:rPr>
              <a:t>http://bit.ly/db-shpora</a:t>
            </a:r>
            <a:r>
              <a:rPr lang="ru-RU" dirty="0"/>
              <a:t> </a:t>
            </a:r>
          </a:p>
        </p:txBody>
      </p:sp>
    </p:spTree>
    <p:extLst>
      <p:ext uri="{BB962C8B-B14F-4D97-AF65-F5344CB8AC3E}">
        <p14:creationId xmlns:p14="http://schemas.microsoft.com/office/powerpoint/2010/main" val="1392995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a:t>Фиксируем результат проектирования в документе</a:t>
            </a:r>
          </a:p>
          <a:p>
            <a:pPr marL="457200" indent="-457200">
              <a:buFont typeface="Arial" panose="020B0604020202020204" pitchFamily="34" charset="0"/>
              <a:buChar char="•"/>
            </a:pPr>
            <a:r>
              <a:rPr lang="ru-RU" dirty="0"/>
              <a:t>Описываем коллекцию как набор полей</a:t>
            </a:r>
          </a:p>
          <a:p>
            <a:pPr marL="457200" indent="-457200">
              <a:buFont typeface="Arial" panose="020B0604020202020204" pitchFamily="34" charset="0"/>
              <a:buChar char="•"/>
            </a:pPr>
            <a:r>
              <a:rPr lang="ru-RU" dirty="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a:t>Указываем, какой индекс: </a:t>
            </a:r>
            <a:r>
              <a:rPr lang="en-US" dirty="0"/>
              <a:t>ordered/unordered</a:t>
            </a:r>
          </a:p>
          <a:p>
            <a:pPr marL="457200" indent="-457200">
              <a:buFont typeface="Arial" panose="020B0604020202020204" pitchFamily="34" charset="0"/>
              <a:buChar char="•"/>
            </a:pPr>
            <a:r>
              <a:rPr lang="ru-RU" dirty="0"/>
              <a:t>Отмечаем поле для первичного ключа</a:t>
            </a:r>
          </a:p>
          <a:p>
            <a:pPr marL="457200" indent="-457200">
              <a:buFont typeface="Arial" panose="020B0604020202020204" pitchFamily="34" charset="0"/>
              <a:buChar char="•"/>
            </a:pPr>
            <a:r>
              <a:rPr lang="ru-RU" dirty="0"/>
              <a:t>Запросы описываем словами</a:t>
            </a:r>
            <a:br>
              <a:rPr lang="ru-RU" dirty="0"/>
            </a:br>
            <a:r>
              <a:rPr lang="ru-RU" dirty="0"/>
              <a:t>Коротко и ясно, как и где происходит запрос</a:t>
            </a:r>
          </a:p>
        </p:txBody>
      </p:sp>
      <p:sp>
        <p:nvSpPr>
          <p:cNvPr id="3" name="Заголовок 2"/>
          <p:cNvSpPr>
            <a:spLocks noGrp="1"/>
          </p:cNvSpPr>
          <p:nvPr>
            <p:ph type="title"/>
          </p:nvPr>
        </p:nvSpPr>
        <p:spPr/>
        <p:txBody>
          <a:bodyPr/>
          <a:lstStyle/>
          <a:p>
            <a:r>
              <a:rPr lang="ru-RU" dirty="0"/>
              <a:t>Как Проектировать БД?</a:t>
            </a:r>
          </a:p>
        </p:txBody>
      </p:sp>
    </p:spTree>
    <p:extLst>
      <p:ext uri="{BB962C8B-B14F-4D97-AF65-F5344CB8AC3E}">
        <p14:creationId xmlns:p14="http://schemas.microsoft.com/office/powerpoint/2010/main" val="196581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«отели»</a:t>
            </a:r>
          </a:p>
          <a:p>
            <a:pPr marL="457200" indent="-457200">
              <a:buFont typeface="Arial" panose="020B0604020202020204" pitchFamily="34" charset="0"/>
              <a:buChar char="•"/>
            </a:pPr>
            <a:r>
              <a:rPr lang="ru-RU" dirty="0"/>
              <a:t>Пусть у каждого отеля будет уникальный индекс</a:t>
            </a:r>
          </a:p>
          <a:p>
            <a:pPr marL="457200" indent="-457200">
              <a:buFont typeface="Arial" panose="020B0604020202020204" pitchFamily="34" charset="0"/>
              <a:buChar char="•"/>
            </a:pPr>
            <a:r>
              <a:rPr lang="ru-RU" dirty="0"/>
              <a:t>Флаг «удалено»</a:t>
            </a:r>
          </a:p>
          <a:p>
            <a:pPr marL="457200" indent="-457200">
              <a:buFont typeface="Arial" panose="020B0604020202020204" pitchFamily="34" charset="0"/>
              <a:buChar char="•"/>
            </a:pPr>
            <a:r>
              <a:rPr lang="ru-RU" dirty="0"/>
              <a:t>Где хранить комнаты?</a:t>
            </a:r>
          </a:p>
          <a:p>
            <a:pPr marL="457200" indent="-457200">
              <a:buFont typeface="Arial" panose="020B0604020202020204" pitchFamily="34" charset="0"/>
              <a:buChar char="•"/>
            </a:pPr>
            <a:r>
              <a:rPr lang="ru-RU" dirty="0"/>
              <a:t>Сделаем еще коллекцию «комнаты»</a:t>
            </a:r>
          </a:p>
          <a:p>
            <a:pPr marL="457200" indent="-457200">
              <a:buFont typeface="Arial" panose="020B0604020202020204" pitchFamily="34" charset="0"/>
              <a:buChar char="•"/>
            </a:pPr>
            <a:r>
              <a:rPr lang="ru-RU" dirty="0"/>
              <a:t>Флаг «доступности» комнаты</a:t>
            </a:r>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601200" cy="4679951"/>
          </a:xfrm>
        </p:spPr>
        <p:txBody>
          <a:bodyPr>
            <a:normAutofit/>
          </a:bodyPr>
          <a:lstStyle/>
          <a:p>
            <a:r>
              <a:rPr lang="en-US" dirty="0" err="1">
                <a:solidFill>
                  <a:srgbClr val="0000FF"/>
                </a:solidFill>
                <a:latin typeface="Consolas" panose="020B0609020204030204" pitchFamily="49" charset="0"/>
              </a:rPr>
              <a:t>RoomId</a:t>
            </a:r>
            <a:r>
              <a:rPr lang="en-US" dirty="0">
                <a:latin typeface="Consolas" panose="020B0609020204030204" pitchFamily="49" charset="0"/>
              </a:rPr>
              <a:t> </a:t>
            </a:r>
            <a:r>
              <a:rPr lang="en-US" dirty="0" err="1">
                <a:solidFill>
                  <a:srgbClr val="2B91AF"/>
                </a:solidFill>
                <a:latin typeface="Consolas" panose="020B0609020204030204" pitchFamily="49" charset="0"/>
              </a:rPr>
              <a:t>AddRoom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RoomDescription</a:t>
            </a:r>
            <a:r>
              <a:rPr lang="en-US" dirty="0">
                <a:latin typeface="Consolas" panose="020B0609020204030204" pitchFamily="49" charset="0"/>
              </a:rPr>
              <a:t> </a:t>
            </a:r>
            <a:r>
              <a:rPr lang="en-US" dirty="0" err="1">
                <a:latin typeface="Consolas" panose="020B0609020204030204" pitchFamily="49" charset="0"/>
              </a:rPr>
              <a:t>roomDescription</a:t>
            </a:r>
            <a:r>
              <a:rPr lang="en-US" dirty="0">
                <a:latin typeface="Consolas" panose="020B0609020204030204" pitchFamily="49" charset="0"/>
              </a:rPr>
              <a:t>);</a:t>
            </a:r>
            <a:endParaRPr lang="ru-RU" dirty="0">
              <a:latin typeface="Consolas" panose="020B0609020204030204" pitchFamily="49" charset="0"/>
            </a:endParaRPr>
          </a:p>
          <a:p>
            <a:endParaRPr lang="en-US" dirty="0">
              <a:latin typeface="Consolas" panose="020B0609020204030204" pitchFamily="49" charset="0"/>
            </a:endParaRPr>
          </a:p>
          <a:p>
            <a:pPr marL="457200" indent="-457200">
              <a:buFont typeface="Arial" panose="020B0604020202020204" pitchFamily="34" charset="0"/>
              <a:buChar char="•"/>
            </a:pPr>
            <a:r>
              <a:rPr lang="ru-RU" dirty="0"/>
              <a:t>Добавить комнату в коллекцию «комнаты»</a:t>
            </a:r>
          </a:p>
          <a:p>
            <a:pPr marL="457200" indent="-457200">
              <a:buFont typeface="Arial" panose="020B0604020202020204" pitchFamily="34" charset="0"/>
              <a:buChar char="•"/>
            </a:pPr>
            <a:r>
              <a:rPr lang="ru-RU" dirty="0"/>
              <a:t>Привязать комнату к отелю</a:t>
            </a:r>
          </a:p>
        </p:txBody>
      </p:sp>
      <p:sp>
        <p:nvSpPr>
          <p:cNvPr id="3" name="Заголовок 2"/>
          <p:cNvSpPr>
            <a:spLocks noGrp="1"/>
          </p:cNvSpPr>
          <p:nvPr>
            <p:ph type="title"/>
          </p:nvPr>
        </p:nvSpPr>
        <p:spPr/>
        <p:txBody>
          <a:bodyPr/>
          <a:lstStyle/>
          <a:p>
            <a:r>
              <a:rPr lang="ru-RU" dirty="0" err="1"/>
              <a:t>пРИМЕР</a:t>
            </a:r>
            <a:r>
              <a:rPr lang="ru-RU" dirty="0"/>
              <a:t>: Добавление комнаты</a:t>
            </a:r>
          </a:p>
        </p:txBody>
      </p:sp>
    </p:spTree>
    <p:extLst>
      <p:ext uri="{BB962C8B-B14F-4D97-AF65-F5344CB8AC3E}">
        <p14:creationId xmlns:p14="http://schemas.microsoft.com/office/powerpoint/2010/main" val="30363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a:solidFill>
                  <a:srgbClr val="2B91AF"/>
                </a:solidFill>
                <a:latin typeface="Consolas" panose="020B0609020204030204" pitchFamily="49" charset="0"/>
              </a:rPr>
              <a:t>RentRoom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Guest[]</a:t>
            </a:r>
            <a:r>
              <a:rPr lang="en-US" dirty="0">
                <a:latin typeface="Consolas" panose="020B0609020204030204" pitchFamily="49" charset="0"/>
              </a:rPr>
              <a:t> guests);</a:t>
            </a:r>
            <a:endParaRPr lang="ru-RU" dirty="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a:t>Скопируйте лист преподавателя </a:t>
            </a:r>
            <a:br>
              <a:rPr lang="ru-RU" dirty="0"/>
            </a:br>
            <a:r>
              <a:rPr lang="ru-RU" dirty="0"/>
              <a:t>и переименуйте его вашими фамилиями</a:t>
            </a:r>
            <a:endParaRPr lang="en-US" dirty="0"/>
          </a:p>
          <a:p>
            <a:endParaRPr lang="ru-RU" dirty="0"/>
          </a:p>
        </p:txBody>
      </p:sp>
      <p:sp>
        <p:nvSpPr>
          <p:cNvPr id="3" name="Заголовок 2"/>
          <p:cNvSpPr>
            <a:spLocks noGrp="1"/>
          </p:cNvSpPr>
          <p:nvPr>
            <p:ph type="title"/>
          </p:nvPr>
        </p:nvSpPr>
        <p:spPr/>
        <p:txBody>
          <a:bodyPr/>
          <a:lstStyle/>
          <a:p>
            <a:r>
              <a:rPr lang="ru-RU" dirty="0"/>
              <a:t>Задача: Бронирование комнат</a:t>
            </a:r>
          </a:p>
        </p:txBody>
      </p:sp>
    </p:spTree>
    <p:extLst>
      <p:ext uri="{BB962C8B-B14F-4D97-AF65-F5344CB8AC3E}">
        <p14:creationId xmlns:p14="http://schemas.microsoft.com/office/powerpoint/2010/main" val="268574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 разных целей —</a:t>
            </a:r>
            <a:br>
              <a:rPr lang="ru-RU" dirty="0"/>
            </a:br>
            <a:r>
              <a:rPr lang="ru-RU" dirty="0"/>
              <a:t>Много Различных баз данных</a:t>
            </a:r>
          </a:p>
        </p:txBody>
      </p:sp>
    </p:spTree>
    <p:extLst>
      <p:ext uri="{BB962C8B-B14F-4D97-AF65-F5344CB8AC3E}">
        <p14:creationId xmlns:p14="http://schemas.microsoft.com/office/powerpoint/2010/main" val="1564055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a:latin typeface="Consolas" panose="020B0609020204030204" pitchFamily="49" charset="0"/>
              </a:rPr>
              <a:t> </a:t>
            </a:r>
            <a:r>
              <a:rPr lang="en-US" dirty="0" err="1">
                <a:solidFill>
                  <a:srgbClr val="2B91AF"/>
                </a:solidFill>
                <a:latin typeface="Consolas" panose="020B0609020204030204" pitchFamily="49" charset="0"/>
              </a:rPr>
              <a:t>GetArrivedGuests</a:t>
            </a:r>
            <a:r>
              <a:rPr lang="en-US" dirty="0">
                <a:latin typeface="Consolas" panose="020B0609020204030204" pitchFamily="49" charset="0"/>
              </a:rPr>
              <a:t>(</a:t>
            </a:r>
            <a:r>
              <a:rPr lang="en-US" dirty="0" err="1">
                <a:solidFill>
                  <a:srgbClr val="0000FF"/>
                </a:solidFill>
                <a:latin typeface="Consolas" panose="020B0609020204030204" pitchFamily="49" charset="0"/>
              </a:rPr>
              <a:t>DateTime</a:t>
            </a:r>
            <a:r>
              <a:rPr lang="en-US" dirty="0">
                <a:latin typeface="Consolas" panose="020B0609020204030204" pitchFamily="49" charset="0"/>
              </a:rPr>
              <a:t> day)</a:t>
            </a:r>
          </a:p>
          <a:p>
            <a:endParaRPr lang="ru-RU" dirty="0"/>
          </a:p>
        </p:txBody>
      </p:sp>
      <p:sp>
        <p:nvSpPr>
          <p:cNvPr id="3" name="Заголовок 2"/>
          <p:cNvSpPr>
            <a:spLocks noGrp="1"/>
          </p:cNvSpPr>
          <p:nvPr>
            <p:ph type="title"/>
          </p:nvPr>
        </p:nvSpPr>
        <p:spPr/>
        <p:txBody>
          <a:bodyPr/>
          <a:lstStyle/>
          <a:p>
            <a:r>
              <a:rPr lang="ru-RU" dirty="0"/>
              <a:t>Задача: Отчетность в МВД</a:t>
            </a:r>
          </a:p>
        </p:txBody>
      </p:sp>
    </p:spTree>
    <p:extLst>
      <p:ext uri="{BB962C8B-B14F-4D97-AF65-F5344CB8AC3E}">
        <p14:creationId xmlns:p14="http://schemas.microsoft.com/office/powerpoint/2010/main" val="35885572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попросить СУБД отдать не весь документ, а только отдельные его поля = проекцию</a:t>
            </a:r>
            <a:endParaRPr lang="en-US" dirty="0"/>
          </a:p>
        </p:txBody>
      </p:sp>
      <p:sp>
        <p:nvSpPr>
          <p:cNvPr id="3" name="Заголовок 2"/>
          <p:cNvSpPr>
            <a:spLocks noGrp="1"/>
          </p:cNvSpPr>
          <p:nvPr>
            <p:ph type="title"/>
          </p:nvPr>
        </p:nvSpPr>
        <p:spPr/>
        <p:txBody>
          <a:bodyPr/>
          <a:lstStyle/>
          <a:p>
            <a:r>
              <a:rPr lang="ru-RU" dirty="0"/>
              <a:t>Проекции</a:t>
            </a:r>
            <a:endParaRPr lang="en-US" dirty="0"/>
          </a:p>
        </p:txBody>
      </p:sp>
    </p:spTree>
    <p:extLst>
      <p:ext uri="{BB962C8B-B14F-4D97-AF65-F5344CB8AC3E}">
        <p14:creationId xmlns:p14="http://schemas.microsoft.com/office/powerpoint/2010/main" val="773293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Guest[])[]</a:t>
            </a:r>
            <a:r>
              <a:rPr lang="en-US" dirty="0">
                <a:latin typeface="Consolas" panose="020B0609020204030204" pitchFamily="49" charset="0"/>
              </a:rPr>
              <a:t> </a:t>
            </a:r>
            <a:r>
              <a:rPr lang="en-US" dirty="0" err="1">
                <a:solidFill>
                  <a:srgbClr val="2B91AF"/>
                </a:solidFill>
                <a:latin typeface="Consolas" panose="020B0609020204030204" pitchFamily="49" charset="0"/>
              </a:rPr>
              <a:t>GetRoomSchedule</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a:p>
            <a:r>
              <a:rPr lang="ru-RU" dirty="0"/>
              <a:t>Запрос должен работать быстро!</a:t>
            </a:r>
          </a:p>
        </p:txBody>
      </p:sp>
      <p:sp>
        <p:nvSpPr>
          <p:cNvPr id="3" name="Заголовок 2"/>
          <p:cNvSpPr>
            <a:spLocks noGrp="1"/>
          </p:cNvSpPr>
          <p:nvPr>
            <p:ph type="title"/>
          </p:nvPr>
        </p:nvSpPr>
        <p:spPr/>
        <p:txBody>
          <a:bodyPr/>
          <a:lstStyle/>
          <a:p>
            <a:r>
              <a:rPr lang="ru-RU" dirty="0"/>
              <a:t>Задача: История комнаты</a:t>
            </a:r>
          </a:p>
        </p:txBody>
      </p:sp>
    </p:spTree>
    <p:extLst>
      <p:ext uri="{BB962C8B-B14F-4D97-AF65-F5344CB8AC3E}">
        <p14:creationId xmlns:p14="http://schemas.microsoft.com/office/powerpoint/2010/main" val="1641023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ли обойтись двумя индексами </a:t>
            </a:r>
            <a:br>
              <a:rPr lang="en-US" dirty="0"/>
            </a:br>
            <a:r>
              <a:rPr lang="ru-RU" dirty="0"/>
              <a:t>на </a:t>
            </a:r>
            <a:r>
              <a:rPr lang="en-US" dirty="0"/>
              <a:t>From </a:t>
            </a:r>
            <a:r>
              <a:rPr lang="ru-RU" dirty="0"/>
              <a:t>и на </a:t>
            </a:r>
            <a:r>
              <a:rPr lang="en-US" dirty="0"/>
              <a:t>To</a:t>
            </a:r>
            <a:r>
              <a:rPr lang="ru-RU" dirty="0"/>
              <a:t>?</a:t>
            </a:r>
          </a:p>
          <a:p>
            <a:endParaRPr lang="ru-RU" dirty="0"/>
          </a:p>
          <a:p>
            <a:r>
              <a:rPr lang="ru-RU" dirty="0"/>
              <a:t>С нашей моделью упорядоченного индекса НЕТ!</a:t>
            </a:r>
          </a:p>
          <a:p>
            <a:r>
              <a:rPr lang="ru-RU" dirty="0"/>
              <a:t>Но можно изобрести структуру данных</a:t>
            </a:r>
            <a:r>
              <a:rPr lang="en-US" dirty="0"/>
              <a:t> </a:t>
            </a:r>
            <a:r>
              <a:rPr lang="ru-RU" dirty="0"/>
              <a:t>для индекса, которая сможет</a:t>
            </a:r>
          </a:p>
          <a:p>
            <a:r>
              <a:rPr lang="ru-RU" dirty="0"/>
              <a:t>Только, скорее всего, в СУБД она не реализована</a:t>
            </a:r>
          </a:p>
        </p:txBody>
      </p:sp>
      <p:sp>
        <p:nvSpPr>
          <p:cNvPr id="3" name="Заголовок 2"/>
          <p:cNvSpPr>
            <a:spLocks noGrp="1"/>
          </p:cNvSpPr>
          <p:nvPr>
            <p:ph type="title"/>
          </p:nvPr>
        </p:nvSpPr>
        <p:spPr>
          <a:xfrm>
            <a:off x="1295470" y="549276"/>
            <a:ext cx="9601064" cy="792163"/>
          </a:xfrm>
        </p:spPr>
        <p:txBody>
          <a:bodyPr/>
          <a:lstStyle/>
          <a:p>
            <a:r>
              <a:rPr lang="ru-RU" sz="4000" dirty="0"/>
              <a:t>Составной индекс </a:t>
            </a:r>
            <a:r>
              <a:rPr lang="en-US" sz="4000" dirty="0"/>
              <a:t>vs</a:t>
            </a:r>
            <a:r>
              <a:rPr lang="ru-RU" sz="4000" dirty="0"/>
              <a:t> Два индекса</a:t>
            </a:r>
            <a:endParaRPr lang="en-US" sz="4000" dirty="0"/>
          </a:p>
        </p:txBody>
      </p:sp>
    </p:spTree>
    <p:extLst>
      <p:ext uri="{BB962C8B-B14F-4D97-AF65-F5344CB8AC3E}">
        <p14:creationId xmlns:p14="http://schemas.microsoft.com/office/powerpoint/2010/main" val="15060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p:txBody>
      </p:sp>
      <p:sp>
        <p:nvSpPr>
          <p:cNvPr id="3" name="Заголовок 2"/>
          <p:cNvSpPr>
            <a:spLocks noGrp="1"/>
          </p:cNvSpPr>
          <p:nvPr>
            <p:ph type="title"/>
          </p:nvPr>
        </p:nvSpPr>
        <p:spPr/>
        <p:txBody>
          <a:bodyPr/>
          <a:lstStyle/>
          <a:p>
            <a:r>
              <a:rPr lang="ru-RU" dirty="0"/>
              <a:t>Задача: свободные комнаты</a:t>
            </a:r>
          </a:p>
        </p:txBody>
      </p:sp>
    </p:spTree>
    <p:extLst>
      <p:ext uri="{BB962C8B-B14F-4D97-AF65-F5344CB8AC3E}">
        <p14:creationId xmlns:p14="http://schemas.microsoft.com/office/powerpoint/2010/main" val="20324956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t>(</a:t>
            </a:r>
            <a:r>
              <a:rPr lang="en-US" dirty="0" err="1"/>
              <a:t>RoomId</a:t>
            </a:r>
            <a:r>
              <a:rPr lang="en-US" dirty="0"/>
              <a:t>, To)</a:t>
            </a:r>
          </a:p>
          <a:p>
            <a:r>
              <a:rPr lang="en-US" dirty="0"/>
              <a:t>(</a:t>
            </a:r>
            <a:r>
              <a:rPr lang="en-US" dirty="0" err="1"/>
              <a:t>HotelId</a:t>
            </a:r>
            <a:r>
              <a:rPr lang="en-US" dirty="0"/>
              <a:t>, To)</a:t>
            </a:r>
          </a:p>
          <a:p>
            <a:endParaRPr lang="en-US" dirty="0"/>
          </a:p>
          <a:p>
            <a:r>
              <a:rPr lang="ru-RU" dirty="0"/>
              <a:t>А нельзя ли вместо двух, иметь один такой?</a:t>
            </a:r>
          </a:p>
          <a:p>
            <a:r>
              <a:rPr lang="en-US" dirty="0"/>
              <a:t>(</a:t>
            </a:r>
            <a:r>
              <a:rPr lang="en-US" dirty="0" err="1"/>
              <a:t>HotelId</a:t>
            </a:r>
            <a:r>
              <a:rPr lang="en-US" dirty="0"/>
              <a:t>, </a:t>
            </a:r>
            <a:r>
              <a:rPr lang="en-US" dirty="0" err="1"/>
              <a:t>RoomId</a:t>
            </a:r>
            <a:r>
              <a:rPr lang="en-US" dirty="0"/>
              <a:t>, To)</a:t>
            </a:r>
            <a:endParaRPr lang="ru-RU" dirty="0"/>
          </a:p>
          <a:p>
            <a:endParaRPr lang="en-US" dirty="0"/>
          </a:p>
        </p:txBody>
      </p:sp>
      <p:sp>
        <p:nvSpPr>
          <p:cNvPr id="3" name="Заголовок 2"/>
          <p:cNvSpPr>
            <a:spLocks noGrp="1"/>
          </p:cNvSpPr>
          <p:nvPr>
            <p:ph type="title"/>
          </p:nvPr>
        </p:nvSpPr>
        <p:spPr/>
        <p:txBody>
          <a:bodyPr/>
          <a:lstStyle/>
          <a:p>
            <a:r>
              <a:rPr lang="ru-RU" dirty="0"/>
              <a:t>Нужно ли оба составных?</a:t>
            </a:r>
            <a:endParaRPr lang="en-US" dirty="0"/>
          </a:p>
        </p:txBody>
      </p:sp>
    </p:spTree>
    <p:extLst>
      <p:ext uri="{BB962C8B-B14F-4D97-AF65-F5344CB8AC3E}">
        <p14:creationId xmlns:p14="http://schemas.microsoft.com/office/powerpoint/2010/main" val="2741790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b="1" dirty="0" err="1"/>
              <a:t>HotelId</a:t>
            </a:r>
            <a:r>
              <a:rPr lang="en-US" b="1" dirty="0"/>
              <a:t>, </a:t>
            </a:r>
            <a:r>
              <a:rPr lang="en-US" b="1" dirty="0" err="1"/>
              <a:t>RoomId</a:t>
            </a:r>
            <a:r>
              <a:rPr lang="en-US" b="1" dirty="0"/>
              <a:t>, To</a:t>
            </a:r>
          </a:p>
          <a:p>
            <a:r>
              <a:rPr lang="en-US" dirty="0"/>
              <a:t>1, 100, 2019-01-10</a:t>
            </a:r>
          </a:p>
          <a:p>
            <a:r>
              <a:rPr lang="en-US" dirty="0"/>
              <a:t>2, 200, 2019-01-02</a:t>
            </a:r>
          </a:p>
          <a:p>
            <a:r>
              <a:rPr lang="en-US" dirty="0"/>
              <a:t>2, 200, 2019-01-05</a:t>
            </a:r>
          </a:p>
          <a:p>
            <a:r>
              <a:rPr lang="en-US" dirty="0"/>
              <a:t>2, 201, 2019-01-03</a:t>
            </a:r>
          </a:p>
          <a:p>
            <a:r>
              <a:rPr lang="en-US" dirty="0"/>
              <a:t>…</a:t>
            </a:r>
          </a:p>
          <a:p>
            <a:r>
              <a:rPr lang="en-US" dirty="0"/>
              <a:t>2, 299, 2019-01-10</a:t>
            </a:r>
          </a:p>
          <a:p>
            <a:r>
              <a:rPr lang="en-US" dirty="0"/>
              <a:t>3, 300, 2019-01-01</a:t>
            </a:r>
          </a:p>
          <a:p>
            <a:endParaRPr lang="en-US" dirty="0"/>
          </a:p>
          <a:p>
            <a:endParaRPr lang="en-US" dirty="0"/>
          </a:p>
          <a:p>
            <a:endParaRPr lang="en-US" dirty="0"/>
          </a:p>
        </p:txBody>
      </p:sp>
      <p:sp>
        <p:nvSpPr>
          <p:cNvPr id="3" name="Заголовок 2"/>
          <p:cNvSpPr>
            <a:spLocks noGrp="1"/>
          </p:cNvSpPr>
          <p:nvPr>
            <p:ph type="title"/>
          </p:nvPr>
        </p:nvSpPr>
        <p:spPr/>
        <p:txBody>
          <a:bodyPr/>
          <a:lstStyle/>
          <a:p>
            <a:r>
              <a:rPr lang="ru-RU" dirty="0"/>
              <a:t>Составные индексы</a:t>
            </a:r>
            <a:endParaRPr lang="en-US" dirty="0"/>
          </a:p>
        </p:txBody>
      </p:sp>
    </p:spTree>
    <p:extLst>
      <p:ext uri="{BB962C8B-B14F-4D97-AF65-F5344CB8AC3E}">
        <p14:creationId xmlns:p14="http://schemas.microsoft.com/office/powerpoint/2010/main" val="3062565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Один «родитель», много </a:t>
            </a:r>
            <a:r>
              <a:rPr lang="ru-RU"/>
              <a:t>«детей»</a:t>
            </a:r>
            <a:endParaRPr lang="ru-RU" dirty="0"/>
          </a:p>
          <a:p>
            <a:pPr marL="457200" indent="-457200">
              <a:buFontTx/>
              <a:buChar char="-"/>
            </a:pPr>
            <a:r>
              <a:rPr lang="ru-RU" dirty="0"/>
              <a:t>Полностью в родителе</a:t>
            </a:r>
            <a:br>
              <a:rPr lang="en-US" dirty="0"/>
            </a:br>
            <a:r>
              <a:rPr lang="en-US" dirty="0"/>
              <a:t>	Guests</a:t>
            </a:r>
            <a:r>
              <a:rPr lang="ru-RU" dirty="0"/>
              <a:t> в </a:t>
            </a:r>
            <a:r>
              <a:rPr lang="en-US" dirty="0"/>
              <a:t>Rent</a:t>
            </a:r>
            <a:endParaRPr lang="ru-RU" dirty="0"/>
          </a:p>
          <a:p>
            <a:pPr marL="457200" indent="-457200">
              <a:buFontTx/>
              <a:buChar char="-"/>
            </a:pPr>
            <a:r>
              <a:rPr lang="ru-RU" dirty="0"/>
              <a:t>Идентификаторы в родителе</a:t>
            </a:r>
            <a:br>
              <a:rPr lang="en-US" dirty="0"/>
            </a:br>
            <a:r>
              <a:rPr lang="en-US" dirty="0"/>
              <a:t>	</a:t>
            </a:r>
            <a:r>
              <a:rPr lang="en-US" dirty="0" err="1"/>
              <a:t>RoomIds</a:t>
            </a:r>
            <a:r>
              <a:rPr lang="en-US" dirty="0"/>
              <a:t> </a:t>
            </a:r>
            <a:r>
              <a:rPr lang="ru-RU" dirty="0"/>
              <a:t>в </a:t>
            </a:r>
            <a:r>
              <a:rPr lang="en-US" dirty="0"/>
              <a:t>Hotel</a:t>
            </a:r>
            <a:endParaRPr lang="ru-RU" dirty="0"/>
          </a:p>
          <a:p>
            <a:pPr marL="457200" indent="-457200">
              <a:buFontTx/>
              <a:buChar char="-"/>
            </a:pPr>
            <a:r>
              <a:rPr lang="ru-RU" dirty="0"/>
              <a:t>Идентификатор родителя в ребенке</a:t>
            </a:r>
            <a:br>
              <a:rPr lang="ru-RU" dirty="0"/>
            </a:br>
            <a:r>
              <a:rPr lang="ru-RU" dirty="0"/>
              <a:t>	</a:t>
            </a:r>
            <a:r>
              <a:rPr lang="en-US" dirty="0" err="1"/>
              <a:t>RoomId</a:t>
            </a:r>
            <a:r>
              <a:rPr lang="en-US" dirty="0"/>
              <a:t> </a:t>
            </a:r>
            <a:r>
              <a:rPr lang="ru-RU" dirty="0"/>
              <a:t>в </a:t>
            </a:r>
            <a:r>
              <a:rPr lang="en-US" dirty="0"/>
              <a:t>Rents</a:t>
            </a:r>
            <a:endParaRPr lang="ru-RU" dirty="0"/>
          </a:p>
        </p:txBody>
      </p:sp>
      <p:sp>
        <p:nvSpPr>
          <p:cNvPr id="3" name="Заголовок 2"/>
          <p:cNvSpPr>
            <a:spLocks noGrp="1"/>
          </p:cNvSpPr>
          <p:nvPr>
            <p:ph type="title"/>
          </p:nvPr>
        </p:nvSpPr>
        <p:spPr/>
        <p:txBody>
          <a:bodyPr/>
          <a:lstStyle/>
          <a:p>
            <a:r>
              <a:rPr lang="ru-RU" dirty="0"/>
              <a:t>Хранение связи «Один-много»</a:t>
            </a:r>
          </a:p>
        </p:txBody>
      </p:sp>
    </p:spTree>
    <p:extLst>
      <p:ext uri="{BB962C8B-B14F-4D97-AF65-F5344CB8AC3E}">
        <p14:creationId xmlns:p14="http://schemas.microsoft.com/office/powerpoint/2010/main" val="4138858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реляционных БД принято «нормализовать», хранить связи в отдельной таблице</a:t>
            </a:r>
            <a:br>
              <a:rPr lang="en-US" dirty="0"/>
            </a:br>
            <a:r>
              <a:rPr lang="ru-RU" dirty="0"/>
              <a:t>с записями вида</a:t>
            </a:r>
            <a:r>
              <a:rPr lang="en-US" dirty="0"/>
              <a:t> </a:t>
            </a:r>
            <a:r>
              <a:rPr lang="en-US" b="1" dirty="0"/>
              <a:t>(Id, </a:t>
            </a:r>
            <a:r>
              <a:rPr lang="en-US" b="1" dirty="0" err="1"/>
              <a:t>ParentId</a:t>
            </a:r>
            <a:r>
              <a:rPr lang="en-US" b="1" dirty="0"/>
              <a:t>, </a:t>
            </a:r>
            <a:r>
              <a:rPr lang="en-US" b="1" dirty="0" err="1"/>
              <a:t>ChildId</a:t>
            </a:r>
            <a:r>
              <a:rPr lang="en-US" b="1" dirty="0"/>
              <a:t>)</a:t>
            </a:r>
          </a:p>
          <a:p>
            <a:endParaRPr lang="en-US" dirty="0"/>
          </a:p>
          <a:p>
            <a:r>
              <a:rPr lang="ru-RU" dirty="0"/>
              <a:t>Предыдущие подходы к хранения</a:t>
            </a:r>
            <a:br>
              <a:rPr lang="ru-RU" dirty="0"/>
            </a:br>
            <a:r>
              <a:rPr lang="ru-RU" dirty="0"/>
              <a:t>связи «Один-Много»  — «</a:t>
            </a:r>
            <a:r>
              <a:rPr lang="ru-RU" dirty="0" err="1"/>
              <a:t>денормализация</a:t>
            </a:r>
            <a:r>
              <a:rPr lang="ru-RU" dirty="0"/>
              <a:t>»</a:t>
            </a:r>
          </a:p>
        </p:txBody>
      </p:sp>
      <p:sp>
        <p:nvSpPr>
          <p:cNvPr id="3" name="Заголовок 2"/>
          <p:cNvSpPr>
            <a:spLocks noGrp="1"/>
          </p:cNvSpPr>
          <p:nvPr>
            <p:ph type="title"/>
          </p:nvPr>
        </p:nvSpPr>
        <p:spPr/>
        <p:txBody>
          <a:bodyPr/>
          <a:lstStyle/>
          <a:p>
            <a:r>
              <a:rPr lang="ru-RU" dirty="0"/>
              <a:t>Нормализация</a:t>
            </a:r>
          </a:p>
        </p:txBody>
      </p:sp>
    </p:spTree>
    <p:extLst>
      <p:ext uri="{BB962C8B-B14F-4D97-AF65-F5344CB8AC3E}">
        <p14:creationId xmlns:p14="http://schemas.microsoft.com/office/powerpoint/2010/main" val="995468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Отличия</a:t>
            </a:r>
            <a:r>
              <a:rPr lang="en-US" dirty="0"/>
              <a:t> </a:t>
            </a:r>
            <a:r>
              <a:rPr lang="ru-RU" dirty="0"/>
              <a:t>реляционных </a:t>
            </a:r>
            <a:r>
              <a:rPr lang="ru-RU" dirty="0" err="1"/>
              <a:t>бД</a:t>
            </a:r>
            <a:endParaRPr lang="ru-RU" dirty="0"/>
          </a:p>
        </p:txBody>
      </p:sp>
    </p:spTree>
    <p:extLst>
      <p:ext uri="{BB962C8B-B14F-4D97-AF65-F5344CB8AC3E}">
        <p14:creationId xmlns:p14="http://schemas.microsoft.com/office/powerpoint/2010/main" val="80897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Распределенные</a:t>
            </a:r>
          </a:p>
          <a:p>
            <a:pPr marL="457200" indent="-457200">
              <a:buFont typeface="Arial" panose="020B0604020202020204" pitchFamily="34" charset="0"/>
              <a:buChar char="•"/>
            </a:pPr>
            <a:r>
              <a:rPr lang="ru-RU" dirty="0"/>
              <a:t>Централизованные</a:t>
            </a:r>
          </a:p>
        </p:txBody>
      </p:sp>
      <p:sp>
        <p:nvSpPr>
          <p:cNvPr id="3" name="Заголовок 2"/>
          <p:cNvSpPr>
            <a:spLocks noGrp="1"/>
          </p:cNvSpPr>
          <p:nvPr>
            <p:ph type="title"/>
          </p:nvPr>
        </p:nvSpPr>
        <p:spPr/>
        <p:txBody>
          <a:bodyPr/>
          <a:lstStyle/>
          <a:p>
            <a:r>
              <a:rPr lang="ru-RU" dirty="0"/>
              <a:t>По Масштабам</a:t>
            </a:r>
          </a:p>
        </p:txBody>
      </p:sp>
    </p:spTree>
    <p:extLst>
      <p:ext uri="{BB962C8B-B14F-4D97-AF65-F5344CB8AC3E}">
        <p14:creationId xmlns:p14="http://schemas.microsoft.com/office/powerpoint/2010/main" val="10164177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Хранит коллекцию документов</a:t>
            </a:r>
          </a:p>
          <a:p>
            <a:pPr marL="457200" indent="-457200">
              <a:buFont typeface="Arial" panose="020B0604020202020204" pitchFamily="34" charset="0"/>
              <a:buChar char="•"/>
            </a:pPr>
            <a:r>
              <a:rPr lang="ru-RU" sz="2800" dirty="0"/>
              <a:t>Структура документов не фиксирована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Табличная структура</a:t>
            </a:r>
          </a:p>
          <a:p>
            <a:pPr marL="457200" indent="-457200">
              <a:buFont typeface="Arial" panose="020B0604020202020204" pitchFamily="34" charset="0"/>
              <a:buChar char="•"/>
            </a:pPr>
            <a:r>
              <a:rPr lang="ru-RU" sz="2800" dirty="0"/>
              <a:t>Поля заранее зафиксированы, </a:t>
            </a:r>
            <a:br>
              <a:rPr lang="ru-RU" sz="2800" dirty="0"/>
            </a:br>
            <a:r>
              <a:rPr lang="ru-RU" sz="2800" dirty="0"/>
              <a:t>изменение их состава – отдельная процедура</a:t>
            </a:r>
          </a:p>
        </p:txBody>
      </p:sp>
    </p:spTree>
    <p:extLst>
      <p:ext uri="{BB962C8B-B14F-4D97-AF65-F5344CB8AC3E}">
        <p14:creationId xmlns:p14="http://schemas.microsoft.com/office/powerpoint/2010/main" val="3746452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Документы могут иметь произвольную вложенность</a:t>
            </a:r>
          </a:p>
          <a:p>
            <a:pPr marL="457200" indent="-457200">
              <a:buFont typeface="Arial" panose="020B0604020202020204" pitchFamily="34" charset="0"/>
              <a:buChar char="•"/>
            </a:pPr>
            <a:r>
              <a:rPr lang="ru-RU" sz="2800" dirty="0" err="1"/>
              <a:t>Денормализация</a:t>
            </a:r>
            <a:r>
              <a:rPr lang="ru-RU" sz="2800" dirty="0"/>
              <a:t> для уменьшения числа запросов</a:t>
            </a:r>
          </a:p>
          <a:p>
            <a:pPr marL="457200" indent="-457200">
              <a:buFont typeface="Arial" panose="020B0604020202020204" pitchFamily="34" charset="0"/>
              <a:buChar char="•"/>
            </a:pPr>
            <a:r>
              <a:rPr lang="ru-RU" sz="2800" dirty="0"/>
              <a:t>Простые клиенты, простая конвертация объектов в </a:t>
            </a:r>
            <a:r>
              <a:rPr lang="en-US" sz="2800" dirty="0"/>
              <a:t>BSON</a:t>
            </a:r>
            <a:r>
              <a:rPr lang="ru-RU" sz="2800" dirty="0"/>
              <a:t> и обратно</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В ячейках таблицы примитивные значения</a:t>
            </a:r>
          </a:p>
          <a:p>
            <a:pPr marL="457200" indent="-457200">
              <a:buFont typeface="Arial" panose="020B0604020202020204" pitchFamily="34" charset="0"/>
              <a:buChar char="•"/>
            </a:pPr>
            <a:r>
              <a:rPr lang="ru-RU" sz="2800" dirty="0"/>
              <a:t>Принято нормализировать таблицы</a:t>
            </a:r>
          </a:p>
          <a:p>
            <a:pPr marL="457200" indent="-457200">
              <a:buFont typeface="Arial" panose="020B0604020202020204" pitchFamily="34" charset="0"/>
              <a:buChar char="•"/>
            </a:pPr>
            <a:r>
              <a:rPr lang="ru-RU" sz="2800" dirty="0"/>
              <a:t>Умные </a:t>
            </a:r>
            <a:r>
              <a:rPr lang="en-US" sz="2800" dirty="0"/>
              <a:t>ORM</a:t>
            </a:r>
            <a:r>
              <a:rPr lang="ru-RU" sz="2800" dirty="0"/>
              <a:t>, собирающие нормализованные данные обратно в объекты</a:t>
            </a:r>
          </a:p>
        </p:txBody>
      </p:sp>
    </p:spTree>
    <p:extLst>
      <p:ext uri="{BB962C8B-B14F-4D97-AF65-F5344CB8AC3E}">
        <p14:creationId xmlns:p14="http://schemas.microsoft.com/office/powerpoint/2010/main" val="883575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err="1"/>
              <a:t>uniq</a:t>
            </a:r>
            <a:r>
              <a:rPr lang="en-US" sz="2800" dirty="0"/>
              <a:t> – </a:t>
            </a:r>
            <a:r>
              <a:rPr lang="ru-RU" sz="2800" dirty="0"/>
              <a:t>индексы в рамках </a:t>
            </a:r>
            <a:r>
              <a:rPr lang="ru-RU" sz="2800" dirty="0" err="1"/>
              <a:t>шарда</a:t>
            </a:r>
            <a:endParaRPr lang="ru-RU" sz="2800" dirty="0"/>
          </a:p>
          <a:p>
            <a:pPr marL="457200" indent="-457200">
              <a:buFont typeface="Arial" panose="020B0604020202020204" pitchFamily="34" charset="0"/>
              <a:buChar char="•"/>
            </a:pPr>
            <a:r>
              <a:rPr lang="ru-RU" sz="2800" dirty="0"/>
              <a:t>Распределенная система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Транзакции, триггеры, ограничения, каскадные операции и прочее, завязанное на локальность</a:t>
            </a:r>
          </a:p>
          <a:p>
            <a:pPr marL="457200" indent="-457200">
              <a:buFont typeface="Arial" panose="020B0604020202020204" pitchFamily="34" charset="0"/>
              <a:buChar char="•"/>
            </a:pPr>
            <a:r>
              <a:rPr lang="ru-RU" sz="2800" dirty="0"/>
              <a:t>Локальная система</a:t>
            </a:r>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42431124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использования БД</a:t>
            </a:r>
          </a:p>
        </p:txBody>
      </p:sp>
    </p:spTree>
    <p:extLst>
      <p:ext uri="{BB962C8B-B14F-4D97-AF65-F5344CB8AC3E}">
        <p14:creationId xmlns:p14="http://schemas.microsoft.com/office/powerpoint/2010/main" val="1892441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Задача: </a:t>
            </a:r>
            <a:r>
              <a:rPr lang="en-US" dirty="0"/>
              <a:t>web-game</a:t>
            </a:r>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a:t>2 игрока</a:t>
            </a:r>
          </a:p>
          <a:p>
            <a:pPr marL="457200" indent="-457200">
              <a:buFont typeface="Arial" panose="020B0604020202020204" pitchFamily="34" charset="0"/>
              <a:buChar char="•"/>
            </a:pPr>
            <a:r>
              <a:rPr lang="ru-RU" dirty="0"/>
              <a:t>Несколько туров</a:t>
            </a:r>
          </a:p>
          <a:p>
            <a:pPr marL="457200" indent="-457200">
              <a:buFont typeface="Arial" panose="020B0604020202020204" pitchFamily="34" charset="0"/>
              <a:buChar char="•"/>
            </a:pPr>
            <a:r>
              <a:rPr lang="ru-RU" dirty="0"/>
              <a:t>Уже реализована</a:t>
            </a:r>
          </a:p>
          <a:p>
            <a:pPr marL="457200" indent="-457200">
              <a:buFont typeface="Arial" panose="020B0604020202020204" pitchFamily="34" charset="0"/>
              <a:buChar char="•"/>
            </a:pPr>
            <a:r>
              <a:rPr lang="ru-RU" dirty="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Зарегистрировать нового пользователя</a:t>
            </a:r>
          </a:p>
          <a:p>
            <a:pPr marL="457200" indent="-457200">
              <a:buFont typeface="Arial" panose="020B0604020202020204" pitchFamily="34" charset="0"/>
              <a:buChar char="•"/>
            </a:pPr>
            <a:r>
              <a:rPr lang="ru-RU" dirty="0"/>
              <a:t>Отредактировать / удалить пользователя</a:t>
            </a:r>
          </a:p>
          <a:p>
            <a:pPr marL="457200" indent="-457200">
              <a:buFont typeface="Arial" panose="020B0604020202020204" pitchFamily="34" charset="0"/>
              <a:buChar char="•"/>
            </a:pPr>
            <a:r>
              <a:rPr lang="ru-RU" dirty="0"/>
              <a:t>Создать планируемую игру</a:t>
            </a:r>
          </a:p>
          <a:p>
            <a:pPr marL="457200" indent="-457200">
              <a:buFont typeface="Arial" panose="020B0604020202020204" pitchFamily="34" charset="0"/>
              <a:buChar char="•"/>
            </a:pPr>
            <a:r>
              <a:rPr lang="ru-RU" dirty="0"/>
              <a:t>Добавить пользователя в игру</a:t>
            </a:r>
          </a:p>
          <a:p>
            <a:pPr marL="457200" indent="-457200">
              <a:buFont typeface="Arial" panose="020B0604020202020204" pitchFamily="34" charset="0"/>
              <a:buChar char="•"/>
            </a:pPr>
            <a:r>
              <a:rPr lang="ru-RU" dirty="0"/>
              <a:t>Начать / закончить игру</a:t>
            </a:r>
          </a:p>
          <a:p>
            <a:pPr marL="457200" indent="-457200">
              <a:buFont typeface="Arial" panose="020B0604020202020204" pitchFamily="34" charset="0"/>
              <a:buChar char="•"/>
            </a:pPr>
            <a:r>
              <a:rPr lang="ru-RU" dirty="0"/>
              <a:t>Сделать пользователем ход в игре</a:t>
            </a:r>
          </a:p>
          <a:p>
            <a:pPr marL="457200" indent="-457200">
              <a:buFont typeface="Arial" panose="020B0604020202020204" pitchFamily="34" charset="0"/>
              <a:buChar char="•"/>
            </a:pPr>
            <a:r>
              <a:rPr lang="ru-RU" dirty="0"/>
              <a:t>Показать текущую информацию по игре</a:t>
            </a:r>
          </a:p>
          <a:p>
            <a:pPr marL="457200" indent="-457200">
              <a:buFont typeface="Arial" panose="020B0604020202020204" pitchFamily="34" charset="0"/>
              <a:buChar char="•"/>
            </a:pPr>
            <a:r>
              <a:rPr lang="ru-RU" dirty="0"/>
              <a:t>Заново проиграть историю игры</a:t>
            </a:r>
          </a:p>
          <a:p>
            <a:pPr marL="457200" indent="-457200">
              <a:buFont typeface="Arial" panose="020B0604020202020204" pitchFamily="34" charset="0"/>
              <a:buChar char="•"/>
            </a:pPr>
            <a:endParaRPr lang="ru-RU" dirty="0"/>
          </a:p>
          <a:p>
            <a:endParaRPr lang="en-US" dirty="0"/>
          </a:p>
        </p:txBody>
      </p:sp>
      <p:sp>
        <p:nvSpPr>
          <p:cNvPr id="3" name="Заголовок 2"/>
          <p:cNvSpPr>
            <a:spLocks noGrp="1"/>
          </p:cNvSpPr>
          <p:nvPr>
            <p:ph type="title"/>
          </p:nvPr>
        </p:nvSpPr>
        <p:spPr/>
        <p:txBody>
          <a:bodyPr/>
          <a:lstStyle/>
          <a:p>
            <a:r>
              <a:rPr lang="ru-RU" dirty="0"/>
              <a:t>Сценарии</a:t>
            </a:r>
            <a:endParaRPr lang="en-US" dirty="0"/>
          </a:p>
        </p:txBody>
      </p:sp>
    </p:spTree>
    <p:extLst>
      <p:ext uri="{BB962C8B-B14F-4D97-AF65-F5344CB8AC3E}">
        <p14:creationId xmlns:p14="http://schemas.microsoft.com/office/powerpoint/2010/main" val="36180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a:t>
            </a:r>
          </a:p>
          <a:p>
            <a:r>
              <a:rPr lang="ru-RU" dirty="0"/>
              <a:t>	логин, имя, статистика, …</a:t>
            </a:r>
          </a:p>
          <a:p>
            <a:r>
              <a:rPr lang="ru-RU" dirty="0"/>
              <a:t>Игра: </a:t>
            </a:r>
          </a:p>
          <a:p>
            <a:r>
              <a:rPr lang="ru-RU" dirty="0"/>
              <a:t>	игроки, статус, номер тура, текущий счёт, …</a:t>
            </a:r>
          </a:p>
          <a:p>
            <a:r>
              <a:rPr lang="ru-RU" dirty="0"/>
              <a:t>Тур: </a:t>
            </a:r>
          </a:p>
          <a:p>
            <a:r>
              <a:rPr lang="ru-RU" dirty="0"/>
              <a:t>	в какой игре, номер тура, </a:t>
            </a:r>
            <a:br>
              <a:rPr lang="ru-RU" dirty="0"/>
            </a:br>
            <a:r>
              <a:rPr lang="ru-RU" dirty="0"/>
              <a:t>	кто как ходил, кто выиграл</a:t>
            </a:r>
            <a:endParaRPr lang="en-US" dirty="0"/>
          </a:p>
        </p:txBody>
      </p:sp>
      <p:sp>
        <p:nvSpPr>
          <p:cNvPr id="3" name="Заголовок 2"/>
          <p:cNvSpPr>
            <a:spLocks noGrp="1"/>
          </p:cNvSpPr>
          <p:nvPr>
            <p:ph type="title"/>
          </p:nvPr>
        </p:nvSpPr>
        <p:spPr/>
        <p:txBody>
          <a:bodyPr/>
          <a:lstStyle/>
          <a:p>
            <a:r>
              <a:rPr lang="ru-RU" dirty="0"/>
              <a:t>Сущности</a:t>
            </a:r>
            <a:endParaRPr lang="en-US" dirty="0"/>
          </a:p>
        </p:txBody>
      </p:sp>
    </p:spTree>
    <p:extLst>
      <p:ext uri="{BB962C8B-B14F-4D97-AF65-F5344CB8AC3E}">
        <p14:creationId xmlns:p14="http://schemas.microsoft.com/office/powerpoint/2010/main" val="3495135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a:t>Game – </a:t>
            </a:r>
            <a:r>
              <a:rPr lang="ru-RU" dirty="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a:t>ConsoleApp</a:t>
            </a:r>
            <a:r>
              <a:rPr lang="ru-RU" dirty="0"/>
              <a:t> – реализация логики приложения</a:t>
            </a:r>
          </a:p>
          <a:p>
            <a:pPr marL="457200" indent="-457200">
              <a:buFont typeface="Arial" panose="020B0604020202020204" pitchFamily="34" charset="0"/>
              <a:buChar char="•"/>
            </a:pPr>
            <a:r>
              <a:rPr lang="en-US" dirty="0" err="1"/>
              <a:t>WebApi</a:t>
            </a:r>
            <a:r>
              <a:rPr lang="ru-RU" dirty="0"/>
              <a:t> – </a:t>
            </a:r>
            <a:r>
              <a:rPr lang="en-US" dirty="0"/>
              <a:t>HTTP </a:t>
            </a:r>
            <a:r>
              <a:rPr lang="en-US" dirty="0" err="1"/>
              <a:t>Api</a:t>
            </a:r>
            <a:r>
              <a:rPr lang="ru-RU" dirty="0"/>
              <a:t>, которым будет пользоваться веб-приложение</a:t>
            </a:r>
          </a:p>
          <a:p>
            <a:endParaRPr lang="en-US" dirty="0"/>
          </a:p>
        </p:txBody>
      </p:sp>
      <p:sp>
        <p:nvSpPr>
          <p:cNvPr id="3" name="Заголовок 2"/>
          <p:cNvSpPr>
            <a:spLocks noGrp="1"/>
          </p:cNvSpPr>
          <p:nvPr>
            <p:ph type="title"/>
          </p:nvPr>
        </p:nvSpPr>
        <p:spPr/>
        <p:txBody>
          <a:bodyPr/>
          <a:lstStyle/>
          <a:p>
            <a:r>
              <a:rPr lang="en-US" dirty="0"/>
              <a:t>Demo web-game</a:t>
            </a:r>
          </a:p>
        </p:txBody>
      </p:sp>
    </p:spTree>
    <p:extLst>
      <p:ext uri="{BB962C8B-B14F-4D97-AF65-F5344CB8AC3E}">
        <p14:creationId xmlns:p14="http://schemas.microsoft.com/office/powerpoint/2010/main" val="16322596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Создание БД</a:t>
            </a:r>
          </a:p>
          <a:p>
            <a:pPr marL="457200" indent="-457200">
              <a:buFont typeface="Arial" panose="020B0604020202020204" pitchFamily="34" charset="0"/>
              <a:buChar char="•"/>
            </a:pPr>
            <a:r>
              <a:rPr lang="ru-RU" dirty="0"/>
              <a:t>Создание документа</a:t>
            </a:r>
          </a:p>
          <a:p>
            <a:pPr marL="457200" indent="-457200">
              <a:buFont typeface="Arial" panose="020B0604020202020204" pitchFamily="34" charset="0"/>
              <a:buChar char="•"/>
            </a:pPr>
            <a:r>
              <a:rPr lang="ru-RU" dirty="0"/>
              <a:t>Поиск документа</a:t>
            </a:r>
          </a:p>
          <a:p>
            <a:pPr marL="457200" indent="-457200">
              <a:buFont typeface="Arial" panose="020B0604020202020204" pitchFamily="34" charset="0"/>
              <a:buChar char="•"/>
            </a:pPr>
            <a:r>
              <a:rPr lang="ru-RU" dirty="0"/>
              <a:t>Индексы</a:t>
            </a:r>
            <a:endParaRPr lang="en-US" dirty="0"/>
          </a:p>
        </p:txBody>
      </p:sp>
      <p:sp>
        <p:nvSpPr>
          <p:cNvPr id="3" name="Заголовок 2"/>
          <p:cNvSpPr>
            <a:spLocks noGrp="1"/>
          </p:cNvSpPr>
          <p:nvPr>
            <p:ph type="title"/>
          </p:nvPr>
        </p:nvSpPr>
        <p:spPr/>
        <p:txBody>
          <a:bodyPr/>
          <a:lstStyle/>
          <a:p>
            <a:r>
              <a:rPr lang="en-US" dirty="0"/>
              <a:t>Demo MongoDB Compass</a:t>
            </a:r>
          </a:p>
        </p:txBody>
      </p:sp>
    </p:spTree>
    <p:extLst>
      <p:ext uri="{BB962C8B-B14F-4D97-AF65-F5344CB8AC3E}">
        <p14:creationId xmlns:p14="http://schemas.microsoft.com/office/powerpoint/2010/main" val="3855582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algn="ctr"/>
            <a:r>
              <a:rPr lang="en-US" sz="2800" dirty="0">
                <a:hlinkClick r:id="rId2"/>
              </a:rPr>
              <a:t>https://github.com/kontur-courses/web-game/</a:t>
            </a:r>
            <a:r>
              <a:rPr lang="en-US" sz="2800" b="1" dirty="0">
                <a:hlinkClick r:id="rId2"/>
              </a:rPr>
              <a:t>Db.md</a:t>
            </a:r>
            <a:endParaRPr lang="en-US" sz="2800" b="1" dirty="0"/>
          </a:p>
          <a:p>
            <a:endParaRPr lang="en-US" dirty="0"/>
          </a:p>
        </p:txBody>
      </p:sp>
      <p:sp>
        <p:nvSpPr>
          <p:cNvPr id="3" name="Заголовок 2"/>
          <p:cNvSpPr>
            <a:spLocks noGrp="1"/>
          </p:cNvSpPr>
          <p:nvPr>
            <p:ph type="title"/>
          </p:nvPr>
        </p:nvSpPr>
        <p:spPr/>
        <p:txBody>
          <a:bodyPr/>
          <a:lstStyle/>
          <a:p>
            <a:r>
              <a:rPr lang="ru-RU" dirty="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В оперативной памяти</a:t>
            </a:r>
          </a:p>
          <a:p>
            <a:pPr marL="457200" indent="-457200">
              <a:buFont typeface="Arial" panose="020B0604020202020204" pitchFamily="34" charset="0"/>
              <a:buChar char="•"/>
            </a:pPr>
            <a:r>
              <a:rPr lang="ru-RU" dirty="0"/>
              <a:t>На жестких дисках</a:t>
            </a:r>
          </a:p>
        </p:txBody>
      </p:sp>
      <p:sp>
        <p:nvSpPr>
          <p:cNvPr id="3" name="Заголовок 2"/>
          <p:cNvSpPr>
            <a:spLocks noGrp="1"/>
          </p:cNvSpPr>
          <p:nvPr>
            <p:ph type="title"/>
          </p:nvPr>
        </p:nvSpPr>
        <p:spPr/>
        <p:txBody>
          <a:bodyPr/>
          <a:lstStyle/>
          <a:p>
            <a:r>
              <a:rPr lang="ru-RU" dirty="0"/>
              <a:t>По среде хранения</a:t>
            </a:r>
          </a:p>
        </p:txBody>
      </p:sp>
    </p:spTree>
    <p:extLst>
      <p:ext uri="{BB962C8B-B14F-4D97-AF65-F5344CB8AC3E}">
        <p14:creationId xmlns:p14="http://schemas.microsoft.com/office/powerpoint/2010/main" val="2730999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800"/>
            <a:ext cx="9601133" cy="4679951"/>
          </a:xfrm>
        </p:spPr>
        <p:txBody>
          <a:bodyPr/>
          <a:lstStyle/>
          <a:p>
            <a:pPr marL="514350" indent="-514350">
              <a:buFont typeface="+mj-lt"/>
              <a:buAutoNum type="arabicPeriod"/>
            </a:pPr>
            <a:r>
              <a:rPr lang="en-US" dirty="0" err="1"/>
              <a:t>Bson</a:t>
            </a:r>
            <a:r>
              <a:rPr lang="en-US" dirty="0"/>
              <a:t>-based </a:t>
            </a:r>
            <a:r>
              <a:rPr lang="ru-RU" dirty="0"/>
              <a:t>язык запросов </a:t>
            </a:r>
            <a:r>
              <a:rPr lang="en-US" dirty="0"/>
              <a:t>MongoDB</a:t>
            </a:r>
          </a:p>
          <a:p>
            <a:pPr marL="514350" indent="-514350">
              <a:buFont typeface="+mj-lt"/>
              <a:buAutoNum type="arabicPeriod"/>
            </a:pPr>
            <a:r>
              <a:rPr lang="ru-RU" dirty="0"/>
              <a:t>Специализированные методы </a:t>
            </a:r>
            <a:r>
              <a:rPr lang="ru-RU" dirty="0" err="1"/>
              <a:t>репозиториев</a:t>
            </a:r>
            <a:endParaRPr lang="ru-RU" dirty="0"/>
          </a:p>
          <a:p>
            <a:pPr marL="514350" indent="-514350">
              <a:buFont typeface="+mj-lt"/>
              <a:buAutoNum type="arabicPeriod"/>
            </a:pPr>
            <a:r>
              <a:rPr lang="ru-RU" dirty="0" err="1"/>
              <a:t>Отвязывание</a:t>
            </a:r>
            <a:r>
              <a:rPr lang="ru-RU" dirty="0"/>
              <a:t> сущностей БД от классов, реализующих логику предметной области</a:t>
            </a:r>
            <a:br>
              <a:rPr lang="ru-RU" dirty="0"/>
            </a:br>
            <a:r>
              <a:rPr lang="ru-RU" dirty="0"/>
              <a:t>(</a:t>
            </a:r>
            <a:r>
              <a:rPr lang="en-US" dirty="0" err="1"/>
              <a:t>Automapper</a:t>
            </a:r>
            <a:r>
              <a:rPr lang="en-US" dirty="0"/>
              <a:t>)</a:t>
            </a:r>
          </a:p>
        </p:txBody>
      </p:sp>
      <p:sp>
        <p:nvSpPr>
          <p:cNvPr id="3" name="Заголовок 2"/>
          <p:cNvSpPr>
            <a:spLocks noGrp="1"/>
          </p:cNvSpPr>
          <p:nvPr>
            <p:ph type="title"/>
          </p:nvPr>
        </p:nvSpPr>
        <p:spPr/>
        <p:txBody>
          <a:bodyPr/>
          <a:lstStyle/>
          <a:p>
            <a:r>
              <a:rPr lang="ru-RU" dirty="0"/>
              <a:t>Бонус-Идеи</a:t>
            </a:r>
            <a:endParaRPr lang="en-US" dirty="0"/>
          </a:p>
        </p:txBody>
      </p:sp>
    </p:spTree>
    <p:extLst>
      <p:ext uri="{BB962C8B-B14F-4D97-AF65-F5344CB8AC3E}">
        <p14:creationId xmlns:p14="http://schemas.microsoft.com/office/powerpoint/2010/main" val="8808491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Отели:</a:t>
            </a:r>
            <a:r>
              <a:rPr lang="en-US" dirty="0"/>
              <a:t> </a:t>
            </a:r>
            <a:r>
              <a:rPr lang="en-US" dirty="0">
                <a:hlinkClick r:id="rId2"/>
              </a:rPr>
              <a:t>http://bit.ly/db-shpora-solved</a:t>
            </a:r>
            <a:endParaRPr lang="ru-RU" dirty="0"/>
          </a:p>
          <a:p>
            <a:pPr marL="457200" indent="-457200">
              <a:buFont typeface="Arial" panose="020B0604020202020204" pitchFamily="34" charset="0"/>
              <a:buChar char="•"/>
            </a:pPr>
            <a:r>
              <a:rPr lang="ru-RU" dirty="0"/>
              <a:t>Камень-ножницы-бумага, в ветке </a:t>
            </a:r>
            <a:r>
              <a:rPr lang="en-US" b="1" dirty="0"/>
              <a:t>solved</a:t>
            </a:r>
          </a:p>
          <a:p>
            <a:pPr marL="457200" indent="-457200">
              <a:buFont typeface="Arial" panose="020B0604020202020204" pitchFamily="34" charset="0"/>
              <a:buChar char="•"/>
            </a:pPr>
            <a:endParaRPr lang="en-US" dirty="0"/>
          </a:p>
          <a:p>
            <a:endParaRPr lang="en-US" dirty="0"/>
          </a:p>
        </p:txBody>
      </p:sp>
      <p:sp>
        <p:nvSpPr>
          <p:cNvPr id="3" name="Заголовок 2"/>
          <p:cNvSpPr>
            <a:spLocks noGrp="1"/>
          </p:cNvSpPr>
          <p:nvPr>
            <p:ph type="title"/>
          </p:nvPr>
        </p:nvSpPr>
        <p:spPr/>
        <p:txBody>
          <a:bodyPr/>
          <a:lstStyle/>
          <a:p>
            <a:r>
              <a:rPr lang="ru-RU" dirty="0"/>
              <a:t>Решения</a:t>
            </a:r>
            <a:endParaRPr lang="en-US" dirty="0"/>
          </a:p>
        </p:txBody>
      </p:sp>
    </p:spTree>
    <p:extLst>
      <p:ext uri="{BB962C8B-B14F-4D97-AF65-F5344CB8AC3E}">
        <p14:creationId xmlns:p14="http://schemas.microsoft.com/office/powerpoint/2010/main" val="264902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p>
          <a:p>
            <a:pPr marL="514350" indent="-514350">
              <a:buFont typeface="+mj-lt"/>
              <a:buAutoNum type="arabicPeriod"/>
            </a:pPr>
            <a:r>
              <a:rPr lang="ru-RU" sz="2800" dirty="0"/>
              <a:t>Хранилища под географию (геометрия)</a:t>
            </a:r>
          </a:p>
          <a:p>
            <a:pPr marL="514350" indent="-514350">
              <a:buFont typeface="+mj-lt"/>
              <a:buAutoNum type="arabicPeriod"/>
            </a:pPr>
            <a:r>
              <a:rPr lang="ru-RU" sz="2800" dirty="0" err="1"/>
              <a:t>Графовые</a:t>
            </a:r>
            <a:r>
              <a:rPr lang="ru-RU" sz="2800" dirty="0"/>
              <a:t> БД</a:t>
            </a:r>
          </a:p>
          <a:p>
            <a:pPr marL="514350" indent="-514350">
              <a:buFont typeface="+mj-lt"/>
              <a:buAutoNum type="arabicPeriod"/>
            </a:pPr>
            <a:r>
              <a:rPr lang="en-US" sz="2800" dirty="0"/>
              <a:t>In-memory </a:t>
            </a:r>
            <a:r>
              <a:rPr lang="ru-RU" sz="2800" dirty="0"/>
              <a:t>хранилища (очень быстро, но очень дорого)</a:t>
            </a:r>
          </a:p>
          <a:p>
            <a:pPr marL="514350" indent="-514350">
              <a:buFont typeface="+mj-lt"/>
              <a:buAutoNum type="arabicPeriod"/>
            </a:pPr>
            <a:r>
              <a:rPr lang="ru-RU" sz="2800" dirty="0"/>
              <a:t>…</a:t>
            </a:r>
          </a:p>
        </p:txBody>
      </p:sp>
      <p:sp>
        <p:nvSpPr>
          <p:cNvPr id="3" name="Заголовок 2"/>
          <p:cNvSpPr>
            <a:spLocks noGrp="1"/>
          </p:cNvSpPr>
          <p:nvPr>
            <p:ph type="title"/>
          </p:nvPr>
        </p:nvSpPr>
        <p:spPr/>
        <p:txBody>
          <a:bodyPr/>
          <a:lstStyle/>
          <a:p>
            <a:r>
              <a:rPr lang="ru-RU" dirty="0"/>
              <a:t>По Типу задач</a:t>
            </a:r>
          </a:p>
        </p:txBody>
      </p:sp>
    </p:spTree>
    <p:extLst>
      <p:ext uri="{BB962C8B-B14F-4D97-AF65-F5344CB8AC3E}">
        <p14:creationId xmlns:p14="http://schemas.microsoft.com/office/powerpoint/2010/main" val="32395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24001</TotalTime>
  <Words>5910</Words>
  <Application>Microsoft Office PowerPoint</Application>
  <PresentationFormat>Широкоэкранный</PresentationFormat>
  <Paragraphs>624</Paragraphs>
  <Slides>81</Slides>
  <Notes>50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81</vt:i4>
      </vt:variant>
    </vt:vector>
  </HeadingPairs>
  <TitlesOfParts>
    <vt:vector size="88"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БД — это не магия</vt:lpstr>
      <vt:lpstr>Использовать просто, но есть нюансы</vt:lpstr>
      <vt:lpstr>Классификация БД</vt:lpstr>
      <vt:lpstr>Много разных целей — Много Различных баз данных</vt:lpstr>
      <vt:lpstr>По Масштабам</vt:lpstr>
      <vt:lpstr>По среде хранения</vt:lpstr>
      <vt:lpstr>По Типу задач</vt:lpstr>
      <vt:lpstr>SQL vs nosql</vt:lpstr>
      <vt:lpstr>Требования к БД</vt:lpstr>
      <vt:lpstr>Atomicity</vt:lpstr>
      <vt:lpstr>Durability</vt:lpstr>
      <vt:lpstr>Consistency</vt:lpstr>
      <vt:lpstr>Isolation</vt:lpstr>
      <vt:lpstr>ACID</vt:lpstr>
      <vt:lpstr>availability</vt:lpstr>
      <vt:lpstr>Partition tolerance</vt:lpstr>
      <vt:lpstr>CAP-ТЕОРЕМА БРЮЕРА</vt:lpstr>
      <vt:lpstr>Пример c+A</vt:lpstr>
      <vt:lpstr>Пример C+PT</vt:lpstr>
      <vt:lpstr>Пример A+PT</vt:lpstr>
      <vt:lpstr>Обход CAP-теоремы</vt:lpstr>
      <vt:lpstr>BASE</vt:lpstr>
      <vt:lpstr>BASE</vt:lpstr>
      <vt:lpstr>BASE вместо ACID</vt:lpstr>
      <vt:lpstr>Требования к бд</vt:lpstr>
      <vt:lpstr>Требования к бд</vt:lpstr>
      <vt:lpstr>Проектирование структуры БД</vt:lpstr>
      <vt:lpstr>Только Основы</vt:lpstr>
      <vt:lpstr>MONGOdb</vt:lpstr>
      <vt:lpstr>Коллекции</vt:lpstr>
      <vt:lpstr>Как хранить документы?</vt:lpstr>
      <vt:lpstr>Поиск по точному совпадению</vt:lpstr>
      <vt:lpstr>Поиск по диапазону</vt:lpstr>
      <vt:lpstr>Индексы</vt:lpstr>
      <vt:lpstr>Задача «Форум»</vt:lpstr>
      <vt:lpstr>Задача «Форум»</vt:lpstr>
      <vt:lpstr>Задача «Форум»</vt:lpstr>
      <vt:lpstr>Ordered index ≈ сортированный список</vt:lpstr>
      <vt:lpstr>Ordered Index — обычно дерево</vt:lpstr>
      <vt:lpstr>Skip/take</vt:lpstr>
      <vt:lpstr>SKIP/tAKE</vt:lpstr>
      <vt:lpstr>ФИльтрация</vt:lpstr>
      <vt:lpstr>фИЛЬТРАЦИЯ</vt:lpstr>
      <vt:lpstr>Ordered index + Фильтрация</vt:lpstr>
      <vt:lpstr>Задача «Форум»</vt:lpstr>
      <vt:lpstr>Составные индексы</vt:lpstr>
      <vt:lpstr>Составной индекс</vt:lpstr>
      <vt:lpstr>Выводы ПО ПРОЕКТИРОВАНИЮ</vt:lpstr>
      <vt:lpstr>Стратегия ПОИСКА В бд</vt:lpstr>
      <vt:lpstr>Стратегия Проектирования структуры БД</vt:lpstr>
      <vt:lpstr>сТРАТЕГИЯ Выбора БД</vt:lpstr>
      <vt:lpstr>Практика проектирования БД</vt:lpstr>
      <vt:lpstr>Сервис для отелей</vt:lpstr>
      <vt:lpstr>Как Проектировать БД?</vt:lpstr>
      <vt:lpstr>Коллекция комнат</vt:lpstr>
      <vt:lpstr>пРИМЕР: Добавление комнаты</vt:lpstr>
      <vt:lpstr>Задача: Бронирование комнат</vt:lpstr>
      <vt:lpstr>Задача: Отчетность в МВД</vt:lpstr>
      <vt:lpstr>Проекции</vt:lpstr>
      <vt:lpstr>Задача: История комнаты</vt:lpstr>
      <vt:lpstr>Составной индекс vs Два индекса</vt:lpstr>
      <vt:lpstr>Задача: свободные комнаты</vt:lpstr>
      <vt:lpstr>Нужно ли оба составных?</vt:lpstr>
      <vt:lpstr>Составные индексы</vt:lpstr>
      <vt:lpstr>Хранение связи «Один-много»</vt:lpstr>
      <vt:lpstr>Нормализация</vt:lpstr>
      <vt:lpstr>Отличия реляционных бД</vt:lpstr>
      <vt:lpstr>MONGO VS SQL</vt:lpstr>
      <vt:lpstr>MONGO VS SQL</vt:lpstr>
      <vt:lpstr>MONGO VS SQL</vt:lpstr>
      <vt:lpstr>Практика использования БД</vt:lpstr>
      <vt:lpstr>Задача: web-game</vt:lpstr>
      <vt:lpstr>Сценарии</vt:lpstr>
      <vt:lpstr>Сущности</vt:lpstr>
      <vt:lpstr>Demo web-game</vt:lpstr>
      <vt:lpstr>Demo MongoDB Compass</vt:lpstr>
      <vt:lpstr>Формулировка задания</vt:lpstr>
      <vt:lpstr>Бонус-Идеи</vt:lpstr>
      <vt:lpstr>Решения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Иван Домашних</cp:lastModifiedBy>
  <cp:revision>776</cp:revision>
  <dcterms:created xsi:type="dcterms:W3CDTF">2013-06-28T10:07:11Z</dcterms:created>
  <dcterms:modified xsi:type="dcterms:W3CDTF">2020-02-18T07:46:37Z</dcterms:modified>
</cp:coreProperties>
</file>