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11" r:id="rId2"/>
  </p:sldMasterIdLst>
  <p:notesMasterIdLst>
    <p:notesMasterId r:id="rId84"/>
  </p:notesMasterIdLst>
  <p:sldIdLst>
    <p:sldId id="373" r:id="rId3"/>
    <p:sldId id="416" r:id="rId4"/>
    <p:sldId id="502" r:id="rId5"/>
    <p:sldId id="417" r:id="rId6"/>
    <p:sldId id="501" r:id="rId7"/>
    <p:sldId id="500" r:id="rId8"/>
    <p:sldId id="421" r:id="rId9"/>
    <p:sldId id="465" r:id="rId10"/>
    <p:sldId id="466" r:id="rId11"/>
    <p:sldId id="463" r:id="rId12"/>
    <p:sldId id="498" r:id="rId13"/>
    <p:sldId id="426" r:id="rId14"/>
    <p:sldId id="420" r:id="rId15"/>
    <p:sldId id="508" r:id="rId16"/>
    <p:sldId id="509" r:id="rId17"/>
    <p:sldId id="510" r:id="rId18"/>
    <p:sldId id="428" r:id="rId19"/>
    <p:sldId id="427" r:id="rId20"/>
    <p:sldId id="511" r:id="rId21"/>
    <p:sldId id="512" r:id="rId22"/>
    <p:sldId id="513" r:id="rId23"/>
    <p:sldId id="514" r:id="rId24"/>
    <p:sldId id="515" r:id="rId25"/>
    <p:sldId id="516" r:id="rId26"/>
    <p:sldId id="518" r:id="rId27"/>
    <p:sldId id="521" r:id="rId28"/>
    <p:sldId id="430" r:id="rId29"/>
    <p:sldId id="429" r:id="rId30"/>
    <p:sldId id="503" r:id="rId31"/>
    <p:sldId id="431" r:id="rId32"/>
    <p:sldId id="467" r:id="rId33"/>
    <p:sldId id="433" r:id="rId34"/>
    <p:sldId id="469" r:id="rId35"/>
    <p:sldId id="470" r:id="rId36"/>
    <p:sldId id="471" r:id="rId37"/>
    <p:sldId id="481" r:id="rId38"/>
    <p:sldId id="479" r:id="rId39"/>
    <p:sldId id="480" r:id="rId40"/>
    <p:sldId id="483" r:id="rId41"/>
    <p:sldId id="486" r:id="rId42"/>
    <p:sldId id="487" r:id="rId43"/>
    <p:sldId id="438" r:id="rId44"/>
    <p:sldId id="504" r:id="rId45"/>
    <p:sldId id="439" r:id="rId46"/>
    <p:sldId id="506" r:id="rId47"/>
    <p:sldId id="440" r:id="rId48"/>
    <p:sldId id="442" r:id="rId49"/>
    <p:sldId id="485" r:id="rId50"/>
    <p:sldId id="484" r:id="rId51"/>
    <p:sldId id="507" r:id="rId52"/>
    <p:sldId id="443" r:id="rId53"/>
    <p:sldId id="444" r:id="rId54"/>
    <p:sldId id="445" r:id="rId55"/>
    <p:sldId id="496" r:id="rId56"/>
    <p:sldId id="446" r:id="rId57"/>
    <p:sldId id="450" r:id="rId58"/>
    <p:sldId id="454" r:id="rId59"/>
    <p:sldId id="494" r:id="rId60"/>
    <p:sldId id="453" r:id="rId61"/>
    <p:sldId id="455" r:id="rId62"/>
    <p:sldId id="488" r:id="rId63"/>
    <p:sldId id="457" r:id="rId64"/>
    <p:sldId id="489" r:id="rId65"/>
    <p:sldId id="456" r:id="rId66"/>
    <p:sldId id="490" r:id="rId67"/>
    <p:sldId id="491" r:id="rId68"/>
    <p:sldId id="495" r:id="rId69"/>
    <p:sldId id="523" r:id="rId70"/>
    <p:sldId id="522" r:id="rId71"/>
    <p:sldId id="524" r:id="rId72"/>
    <p:sldId id="525" r:id="rId73"/>
    <p:sldId id="526" r:id="rId74"/>
    <p:sldId id="497" r:id="rId75"/>
    <p:sldId id="473" r:id="rId76"/>
    <p:sldId id="474" r:id="rId77"/>
    <p:sldId id="475" r:id="rId78"/>
    <p:sldId id="476" r:id="rId79"/>
    <p:sldId id="477" r:id="rId80"/>
    <p:sldId id="478" r:id="rId81"/>
    <p:sldId id="492" r:id="rId82"/>
    <p:sldId id="493" r:id="rId8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C0B33B54-0327-40A8-BA91-635679EF4343}">
          <p14:sldIdLst>
            <p14:sldId id="373"/>
            <p14:sldId id="416"/>
            <p14:sldId id="502"/>
            <p14:sldId id="417"/>
          </p14:sldIdLst>
        </p14:section>
        <p14:section name="Классификация БД" id="{6E353B98-9285-46B9-9DD6-66857C03976A}">
          <p14:sldIdLst>
            <p14:sldId id="501"/>
            <p14:sldId id="500"/>
            <p14:sldId id="421"/>
            <p14:sldId id="465"/>
            <p14:sldId id="466"/>
            <p14:sldId id="463"/>
          </p14:sldIdLst>
        </p14:section>
        <p14:section name="Требования к БД" id="{B37F65C7-7C15-4D46-A926-DC83530B9414}">
          <p14:sldIdLst>
            <p14:sldId id="498"/>
            <p14:sldId id="426"/>
            <p14:sldId id="420"/>
            <p14:sldId id="508"/>
            <p14:sldId id="509"/>
            <p14:sldId id="510"/>
            <p14:sldId id="428"/>
            <p14:sldId id="427"/>
            <p14:sldId id="511"/>
            <p14:sldId id="512"/>
            <p14:sldId id="513"/>
            <p14:sldId id="514"/>
            <p14:sldId id="515"/>
            <p14:sldId id="516"/>
            <p14:sldId id="518"/>
            <p14:sldId id="521"/>
            <p14:sldId id="430"/>
            <p14:sldId id="429"/>
          </p14:sldIdLst>
        </p14:section>
        <p14:section name="Проектирование структуры БД" id="{91725F16-DAA5-49DF-AC15-5F81BAB28E03}">
          <p14:sldIdLst>
            <p14:sldId id="503"/>
            <p14:sldId id="431"/>
            <p14:sldId id="467"/>
            <p14:sldId id="433"/>
            <p14:sldId id="469"/>
            <p14:sldId id="470"/>
            <p14:sldId id="471"/>
            <p14:sldId id="481"/>
            <p14:sldId id="479"/>
            <p14:sldId id="480"/>
            <p14:sldId id="483"/>
            <p14:sldId id="486"/>
            <p14:sldId id="487"/>
            <p14:sldId id="438"/>
            <p14:sldId id="504"/>
            <p14:sldId id="439"/>
            <p14:sldId id="506"/>
            <p14:sldId id="440"/>
            <p14:sldId id="442"/>
            <p14:sldId id="485"/>
            <p14:sldId id="484"/>
            <p14:sldId id="507"/>
            <p14:sldId id="443"/>
            <p14:sldId id="444"/>
            <p14:sldId id="445"/>
          </p14:sldIdLst>
        </p14:section>
        <p14:section name="Практика проектирования БД" id="{9DB4C641-0609-4A3A-A977-FBC2EBD1583E}">
          <p14:sldIdLst>
            <p14:sldId id="496"/>
            <p14:sldId id="446"/>
            <p14:sldId id="450"/>
            <p14:sldId id="454"/>
            <p14:sldId id="494"/>
            <p14:sldId id="453"/>
            <p14:sldId id="455"/>
            <p14:sldId id="488"/>
            <p14:sldId id="457"/>
            <p14:sldId id="489"/>
            <p14:sldId id="456"/>
            <p14:sldId id="490"/>
            <p14:sldId id="491"/>
            <p14:sldId id="495"/>
            <p14:sldId id="523"/>
          </p14:sldIdLst>
        </p14:section>
        <p14:section name="Отличия реляционных БД" id="{BA565B8D-F871-472C-8BF2-035E2B389A85}">
          <p14:sldIdLst>
            <p14:sldId id="522"/>
            <p14:sldId id="524"/>
            <p14:sldId id="525"/>
            <p14:sldId id="526"/>
          </p14:sldIdLst>
        </p14:section>
        <p14:section name="Практика использования БД" id="{B14AC0AC-2925-43C4-8814-1530BCA2D4AD}">
          <p14:sldIdLst>
            <p14:sldId id="497"/>
            <p14:sldId id="473"/>
            <p14:sldId id="474"/>
            <p14:sldId id="475"/>
            <p14:sldId id="476"/>
            <p14:sldId id="477"/>
            <p14:sldId id="478"/>
            <p14:sldId id="492"/>
            <p14:sldId id="4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E17"/>
    <a:srgbClr val="00007F"/>
    <a:srgbClr val="0000FF"/>
    <a:srgbClr val="2B91AF"/>
    <a:srgbClr val="800080"/>
    <a:srgbClr val="672179"/>
    <a:srgbClr val="F9DD3E"/>
    <a:srgbClr val="A3151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1" autoAdjust="0"/>
    <p:restoredTop sz="63488" autoAdjust="0"/>
  </p:normalViewPr>
  <p:slideViewPr>
    <p:cSldViewPr>
      <p:cViewPr varScale="1">
        <p:scale>
          <a:sx n="73" d="100"/>
          <a:sy n="73" d="100"/>
        </p:scale>
        <p:origin x="1782" y="66"/>
      </p:cViewPr>
      <p:guideLst>
        <p:guide orient="horz" pos="2160"/>
        <p:guide pos="3840"/>
      </p:guideLst>
    </p:cSldViewPr>
  </p:slideViewPr>
  <p:notesTextViewPr>
    <p:cViewPr>
      <p:scale>
        <a:sx n="3" d="2"/>
        <a:sy n="3" d="2"/>
      </p:scale>
      <p:origin x="0" y="0"/>
    </p:cViewPr>
  </p:notesTextViewPr>
  <p:notesViewPr>
    <p:cSldViewPr>
      <p:cViewPr varScale="1">
        <p:scale>
          <a:sx n="105" d="100"/>
          <a:sy n="105" d="100"/>
        </p:scale>
        <p:origin x="-31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5F246-0B7D-44DF-8C1B-EDFCA5DA626A}" type="datetimeFigureOut">
              <a:rPr lang="ru-RU" smtClean="0"/>
              <a:t>20.03.2019</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ECB10-9972-4830-A584-02C41DAFD45B}" type="slidenum">
              <a:rPr lang="ru-RU" smtClean="0"/>
              <a:t>‹#›</a:t>
            </a:fld>
            <a:endParaRPr lang="ru-RU"/>
          </a:p>
        </p:txBody>
      </p:sp>
    </p:spTree>
    <p:extLst>
      <p:ext uri="{BB962C8B-B14F-4D97-AF65-F5344CB8AC3E}">
        <p14:creationId xmlns:p14="http://schemas.microsoft.com/office/powerpoint/2010/main" val="24996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a:t>
            </a:fld>
            <a:endParaRPr lang="ru-RU"/>
          </a:p>
        </p:txBody>
      </p:sp>
    </p:spTree>
    <p:extLst>
      <p:ext uri="{BB962C8B-B14F-4D97-AF65-F5344CB8AC3E}">
        <p14:creationId xmlns:p14="http://schemas.microsoft.com/office/powerpoint/2010/main" val="269474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22779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13</a:t>
            </a:fld>
            <a:endParaRPr lang="ru-RU"/>
          </a:p>
        </p:txBody>
      </p:sp>
    </p:spTree>
    <p:extLst>
      <p:ext uri="{BB962C8B-B14F-4D97-AF65-F5344CB8AC3E}">
        <p14:creationId xmlns:p14="http://schemas.microsoft.com/office/powerpoint/2010/main" val="542249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3144489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Запрос 1.</a:t>
            </a:r>
            <a:endParaRPr lang="en-US" dirty="0" smtClean="0"/>
          </a:p>
          <a:p>
            <a:r>
              <a:rPr lang="en-US" dirty="0" err="1" smtClean="0"/>
              <a:t>var</a:t>
            </a:r>
            <a:r>
              <a:rPr lang="en-US" dirty="0" smtClean="0"/>
              <a:t> count = </a:t>
            </a:r>
            <a:r>
              <a:rPr lang="en-US" dirty="0" err="1" smtClean="0"/>
              <a:t>students.Count</a:t>
            </a:r>
            <a:r>
              <a:rPr lang="en-US" dirty="0" smtClean="0"/>
              <a:t>(s =&gt; </a:t>
            </a:r>
            <a:r>
              <a:rPr lang="en-US" dirty="0" err="1" smtClean="0"/>
              <a:t>s.Group</a:t>
            </a:r>
            <a:r>
              <a:rPr lang="en-US" dirty="0" smtClean="0"/>
              <a:t> == “A”);</a:t>
            </a:r>
          </a:p>
          <a:p>
            <a:r>
              <a:rPr lang="en-US" dirty="0" err="1" smtClean="0"/>
              <a:t>var</a:t>
            </a:r>
            <a:r>
              <a:rPr lang="en-US" dirty="0" smtClean="0"/>
              <a:t> </a:t>
            </a:r>
            <a:r>
              <a:rPr lang="en-US" dirty="0" err="1" smtClean="0"/>
              <a:t>sumPerStudent</a:t>
            </a:r>
            <a:r>
              <a:rPr lang="en-US" dirty="0" smtClean="0"/>
              <a:t> = X</a:t>
            </a:r>
            <a:r>
              <a:rPr lang="en-US" baseline="0" dirty="0" smtClean="0"/>
              <a:t> / count;</a:t>
            </a:r>
          </a:p>
          <a:p>
            <a:r>
              <a:rPr lang="en-US" baseline="0" dirty="0" err="1" smtClean="0"/>
              <a:t>foreach</a:t>
            </a:r>
            <a:r>
              <a:rPr lang="en-US" baseline="0" dirty="0" smtClean="0"/>
              <a:t> (</a:t>
            </a:r>
            <a:r>
              <a:rPr lang="en-US" baseline="0" dirty="0" err="1" smtClean="0"/>
              <a:t>var</a:t>
            </a:r>
            <a:r>
              <a:rPr lang="en-US" baseline="0" dirty="0" smtClean="0"/>
              <a:t> s in </a:t>
            </a:r>
            <a:r>
              <a:rPr lang="en-US" baseline="0" dirty="0" err="1" smtClean="0"/>
              <a:t>students.Where</a:t>
            </a:r>
            <a:r>
              <a:rPr lang="en-US" baseline="0" dirty="0" smtClean="0"/>
              <a:t>(s =&gt; </a:t>
            </a:r>
            <a:r>
              <a:rPr lang="en-US" baseline="0" dirty="0" err="1" smtClean="0"/>
              <a:t>s.Group</a:t>
            </a:r>
            <a:r>
              <a:rPr lang="en-US" baseline="0" dirty="0" smtClean="0"/>
              <a:t> == “A”))</a:t>
            </a:r>
          </a:p>
          <a:p>
            <a:r>
              <a:rPr lang="en-US" baseline="0" dirty="0" smtClean="0"/>
              <a:t>    </a:t>
            </a:r>
            <a:r>
              <a:rPr lang="en-US" baseline="0" dirty="0" err="1" smtClean="0"/>
              <a:t>s.Money</a:t>
            </a:r>
            <a:r>
              <a:rPr lang="en-US" baseline="0" dirty="0" smtClean="0"/>
              <a:t> +=</a:t>
            </a:r>
            <a:r>
              <a:rPr lang="ru-RU" baseline="0" dirty="0" smtClean="0"/>
              <a:t> </a:t>
            </a:r>
            <a:r>
              <a:rPr lang="en-US" baseline="0" dirty="0" err="1" smtClean="0"/>
              <a:t>sumPerStudent</a:t>
            </a:r>
            <a:r>
              <a:rPr lang="en-US" baseline="0" dirty="0" smtClean="0"/>
              <a:t>;</a:t>
            </a:r>
          </a:p>
          <a:p>
            <a:endParaRPr lang="en-US" baseline="0" dirty="0" smtClean="0"/>
          </a:p>
          <a:p>
            <a:r>
              <a:rPr lang="ru-RU" baseline="0" dirty="0" smtClean="0"/>
              <a:t>Запрос 2.</a:t>
            </a:r>
            <a:endParaRPr lang="en-US" baseline="0" dirty="0" smtClean="0"/>
          </a:p>
          <a:p>
            <a:r>
              <a:rPr lang="en-US" baseline="0" dirty="0" err="1" smtClean="0"/>
              <a:t>students.SingleOrDefault</a:t>
            </a:r>
            <a:r>
              <a:rPr lang="en-US" baseline="0" dirty="0" smtClean="0"/>
              <a:t>(s =&gt; </a:t>
            </a:r>
            <a:r>
              <a:rPr lang="en-US" baseline="0" dirty="0" err="1" smtClean="0"/>
              <a:t>s.Id</a:t>
            </a:r>
            <a:r>
              <a:rPr lang="en-US" baseline="0" dirty="0" smtClean="0"/>
              <a:t> == Id)?.Group = “B”;</a:t>
            </a:r>
          </a:p>
          <a:p>
            <a:endParaRPr lang="en-US" baseline="0" dirty="0" smtClean="0"/>
          </a:p>
          <a:p>
            <a:r>
              <a:rPr lang="ru-RU" baseline="0" dirty="0" smtClean="0"/>
              <a:t>Выборка меняется, поэтому распределенная сумма может быть меньше </a:t>
            </a:r>
            <a:r>
              <a:rPr lang="en-US" baseline="0" dirty="0" smtClean="0"/>
              <a:t>X</a:t>
            </a:r>
            <a:r>
              <a:rPr lang="ru-RU" baseline="0" dirty="0" smtClean="0"/>
              <a:t> (</a:t>
            </a:r>
            <a:r>
              <a:rPr lang="en-US" baseline="0" dirty="0" smtClean="0"/>
              <a:t>phantom reads)</a:t>
            </a:r>
          </a:p>
          <a:p>
            <a:r>
              <a:rPr lang="ru-RU" baseline="0" dirty="0" smtClean="0"/>
              <a:t>Запрос 2 может быть отменен и студент не получит материальную помощь, либо распределенная сумма окажется больше </a:t>
            </a:r>
            <a:r>
              <a:rPr lang="en-US" baseline="0" dirty="0" smtClean="0"/>
              <a:t>X (dirty read)</a:t>
            </a:r>
            <a:endParaRPr lang="ru-RU" baseline="0" dirty="0" smtClean="0"/>
          </a:p>
          <a:p>
            <a:endParaRPr lang="en-US" baseline="0" dirty="0" smtClean="0"/>
          </a:p>
          <a:p>
            <a:r>
              <a:rPr lang="en-US" baseline="0" dirty="0" smtClean="0"/>
              <a:t>+= </a:t>
            </a:r>
            <a:r>
              <a:rPr lang="ru-RU" baseline="0" dirty="0" smtClean="0"/>
              <a:t>потенциально опасная операция, если еще какой-то запрос распределяет деньги (</a:t>
            </a:r>
            <a:r>
              <a:rPr lang="en-US" baseline="0" dirty="0" smtClean="0"/>
              <a:t>lost update)</a:t>
            </a:r>
            <a:endParaRPr lang="ru-RU" baseline="0" dirty="0" smtClean="0"/>
          </a:p>
          <a:p>
            <a:r>
              <a:rPr lang="ru-RU" baseline="0" dirty="0" smtClean="0"/>
              <a:t>Бывают еще проблемы с повторным чтением (</a:t>
            </a:r>
            <a:r>
              <a:rPr lang="en-US" baseline="0" dirty="0" smtClean="0"/>
              <a:t>not-repeatable read)</a:t>
            </a:r>
            <a:endParaRPr lang="ru-RU"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15</a:t>
            </a:fld>
            <a:endParaRPr lang="ru-RU"/>
          </a:p>
        </p:txBody>
      </p:sp>
    </p:spTree>
    <p:extLst>
      <p:ext uri="{BB962C8B-B14F-4D97-AF65-F5344CB8AC3E}">
        <p14:creationId xmlns:p14="http://schemas.microsoft.com/office/powerpoint/2010/main" val="3789988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Плохо, если БД постоянно падает и не доступна. Такой БД</a:t>
            </a:r>
            <a:r>
              <a:rPr lang="ru-RU" baseline="0" dirty="0" smtClean="0"/>
              <a:t> пользоваться не стоит.</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3713720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Если вдруг так произошло, что одна часть кластера</a:t>
            </a:r>
            <a:r>
              <a:rPr lang="ru-RU" baseline="0" dirty="0" smtClean="0"/>
              <a:t> потеряла связь с другой, то не должно быть так, что пользователь увидит разные данные с разных получившихся частей кластера.</a:t>
            </a:r>
          </a:p>
          <a:p>
            <a:r>
              <a:rPr lang="ru-RU" baseline="0" dirty="0" smtClean="0"/>
              <a:t>Не должно быть так, что после восстановления связности те данные, что были записаны в момент проблемы, потерялись.</a:t>
            </a:r>
          </a:p>
          <a:p>
            <a:r>
              <a:rPr lang="en-US" baseline="0" dirty="0" smtClean="0"/>
              <a:t>Etc.</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18</a:t>
            </a:fld>
            <a:endParaRPr lang="ru-RU"/>
          </a:p>
        </p:txBody>
      </p:sp>
    </p:spTree>
    <p:extLst>
      <p:ext uri="{BB962C8B-B14F-4D97-AF65-F5344CB8AC3E}">
        <p14:creationId xmlns:p14="http://schemas.microsoft.com/office/powerpoint/2010/main" val="1206993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самом деле невозможно найти или написать такую БД, которая бы удовлетворяла всем этим критериям на 100%. И для подавляющего большинства реальных сценариев наиболее важными обычно оказываются </a:t>
            </a:r>
            <a:r>
              <a:rPr lang="ru-RU" dirty="0" smtClean="0"/>
              <a:t>указанные </a:t>
            </a:r>
            <a:r>
              <a:rPr lang="ru-RU" dirty="0" smtClean="0"/>
              <a:t>три пункта</a:t>
            </a:r>
            <a:r>
              <a:rPr lang="en-US" dirty="0" smtClean="0"/>
              <a:t>.</a:t>
            </a:r>
          </a:p>
          <a:p>
            <a:r>
              <a:rPr lang="ru-RU" dirty="0" smtClean="0"/>
              <a:t>Невозможно</a:t>
            </a:r>
            <a:r>
              <a:rPr lang="ru-RU" baseline="0" dirty="0" smtClean="0"/>
              <a:t> не потому, что разработчики ленивые, а потому, что это ограничения физического мира</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27</a:t>
            </a:fld>
            <a:endParaRPr lang="ru-RU"/>
          </a:p>
        </p:txBody>
      </p:sp>
    </p:spTree>
    <p:extLst>
      <p:ext uri="{BB962C8B-B14F-4D97-AF65-F5344CB8AC3E}">
        <p14:creationId xmlns:p14="http://schemas.microsoft.com/office/powerpoint/2010/main" val="2865999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28</a:t>
            </a:fld>
            <a:endParaRPr lang="ru-RU"/>
          </a:p>
        </p:txBody>
      </p:sp>
    </p:spTree>
    <p:extLst>
      <p:ext uri="{BB962C8B-B14F-4D97-AF65-F5344CB8AC3E}">
        <p14:creationId xmlns:p14="http://schemas.microsoft.com/office/powerpoint/2010/main" val="2075378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rPr>
              <a:t>Сейчас обсудим, чем мы будем заниматься. Как говорилось выше, БД - сложная штука внутри. Чтобы хорошо разбираться в устройстве хотя бы нескольких БД, нужны годы опыта. Но очень важно также уметь правильно ими пользоваться. Если отправлять в БД неоптимальные запросы, она будет работать медленно. Если неправильно спроектировать, как уложить ваши данные в БД, можно вообще не решить свою задачу.</a:t>
            </a:r>
          </a:p>
          <a:p>
            <a:pPr rtl="0"/>
            <a:endParaRPr lang="ru-RU"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smtClean="0">
                <a:solidFill>
                  <a:schemeClr val="tx1"/>
                </a:solidFill>
                <a:effectLst/>
                <a:latin typeface="+mn-lt"/>
                <a:ea typeface="+mn-ea"/>
                <a:cs typeface="+mn-cs"/>
              </a:rPr>
              <a:t>Поэтому сейчас мы будем учиться базовым вещам, применимым к большинству наиболее распространенных баз данных. А логика</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которую</a:t>
            </a:r>
            <a:r>
              <a:rPr lang="ru-RU" sz="1200" b="0" i="0" u="none" strike="noStrike" kern="1200" baseline="0" dirty="0" smtClean="0">
                <a:solidFill>
                  <a:schemeClr val="tx1"/>
                </a:solidFill>
                <a:effectLst/>
                <a:latin typeface="+mn-lt"/>
                <a:ea typeface="+mn-ea"/>
                <a:cs typeface="+mn-cs"/>
              </a:rPr>
              <a:t> мы выработаем для</a:t>
            </a:r>
            <a:r>
              <a:rPr lang="ru-RU" sz="1200" b="0" i="0" u="none" strike="noStrike" kern="1200" dirty="0" smtClean="0">
                <a:solidFill>
                  <a:schemeClr val="tx1"/>
                </a:solidFill>
                <a:effectLst/>
                <a:latin typeface="+mn-lt"/>
                <a:ea typeface="+mn-ea"/>
                <a:cs typeface="+mn-cs"/>
              </a:rPr>
              <a:t> использования </a:t>
            </a:r>
            <a:r>
              <a:rPr lang="en-US" sz="1200" b="0" i="0" u="none" strike="noStrike" kern="1200" dirty="0" smtClean="0">
                <a:solidFill>
                  <a:schemeClr val="tx1"/>
                </a:solidFill>
                <a:effectLst/>
                <a:latin typeface="+mn-lt"/>
                <a:ea typeface="+mn-ea"/>
                <a:cs typeface="+mn-cs"/>
              </a:rPr>
              <a:t>NoSQL </a:t>
            </a:r>
            <a:r>
              <a:rPr lang="ru-RU" sz="1200" b="0" i="0" u="none" strike="noStrike" kern="1200" dirty="0" smtClean="0">
                <a:solidFill>
                  <a:schemeClr val="tx1"/>
                </a:solidFill>
                <a:effectLst/>
                <a:latin typeface="+mn-lt"/>
                <a:ea typeface="+mn-ea"/>
                <a:cs typeface="+mn-cs"/>
              </a:rPr>
              <a:t>БД, может быть легко расширяема и на принципиально другие БД. Поэтому примеры будут описываться на</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БД</a:t>
            </a:r>
            <a:r>
              <a:rPr lang="ru-RU" sz="12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“MongoDB”</a:t>
            </a:r>
            <a:r>
              <a:rPr lang="ru-RU" sz="1200" b="0" i="0" u="none" strike="noStrike" kern="1200" baseline="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И там, где необходимо сделать отсылку к другим БД, или указать на другие распространенные практики, но не применимые к </a:t>
            </a:r>
            <a:r>
              <a:rPr lang="ru-RU" sz="1200" b="0" i="0" u="none" strike="noStrike" kern="1200" dirty="0" err="1" smtClean="0">
                <a:solidFill>
                  <a:schemeClr val="tx1"/>
                </a:solidFill>
                <a:effectLst/>
                <a:latin typeface="+mn-lt"/>
                <a:ea typeface="+mn-ea"/>
                <a:cs typeface="+mn-cs"/>
              </a:rPr>
              <a:t>Монге</a:t>
            </a:r>
            <a:r>
              <a:rPr lang="ru-RU" sz="1200" b="0" i="0" u="none" strike="noStrike" kern="1200" dirty="0" smtClean="0">
                <a:solidFill>
                  <a:schemeClr val="tx1"/>
                </a:solidFill>
                <a:effectLst/>
                <a:latin typeface="+mn-lt"/>
                <a:ea typeface="+mn-ea"/>
                <a:cs typeface="+mn-cs"/>
              </a:rPr>
              <a:t>, об этом будет явно говориться.</a:t>
            </a:r>
            <a:endParaRPr lang="ru-RU" b="0" dirty="0" smtClean="0">
              <a:effectLst/>
            </a:endParaRPr>
          </a:p>
          <a:p>
            <a:pPr rtl="0"/>
            <a:endParaRPr lang="en-US"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3531118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MongoDB</a:t>
            </a:r>
            <a:r>
              <a:rPr lang="en-US" sz="1200" b="0" i="0" u="none" strike="noStrike" kern="1200" baseline="0" dirty="0" smtClean="0">
                <a:solidFill>
                  <a:schemeClr val="tx1"/>
                </a:solidFill>
                <a:effectLst/>
                <a:latin typeface="+mn-lt"/>
                <a:ea typeface="+mn-ea"/>
                <a:cs typeface="+mn-cs"/>
              </a:rPr>
              <a:t> </a:t>
            </a:r>
            <a:r>
              <a:rPr lang="ru-RU" sz="1200" b="0" i="0" u="none" strike="noStrike" kern="1200" baseline="0" dirty="0" smtClean="0">
                <a:solidFill>
                  <a:schemeClr val="tx1"/>
                </a:solidFill>
                <a:effectLst/>
                <a:latin typeface="+mn-lt"/>
                <a:ea typeface="+mn-ea"/>
                <a:cs typeface="+mn-cs"/>
              </a:rPr>
              <a:t>является </a:t>
            </a:r>
            <a:r>
              <a:rPr lang="ru-RU" sz="1200" b="0" i="0" u="none" strike="noStrike" kern="1200" dirty="0" smtClean="0">
                <a:solidFill>
                  <a:schemeClr val="tx1"/>
                </a:solidFill>
                <a:effectLst/>
                <a:latin typeface="+mn-lt"/>
                <a:ea typeface="+mn-ea"/>
                <a:cs typeface="+mn-cs"/>
              </a:rPr>
              <a:t>достаточно популярной и дружелюбной для новичков</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БД, используемой в </a:t>
            </a:r>
            <a:r>
              <a:rPr lang="ru-RU" sz="1200" b="0" i="0" u="none" strike="noStrike" kern="1200" dirty="0" err="1" smtClean="0">
                <a:solidFill>
                  <a:schemeClr val="tx1"/>
                </a:solidFill>
                <a:effectLst/>
                <a:latin typeface="+mn-lt"/>
                <a:ea typeface="+mn-ea"/>
                <a:cs typeface="+mn-cs"/>
              </a:rPr>
              <a:t>продакшне</a:t>
            </a:r>
            <a:r>
              <a:rPr lang="ru-RU" sz="1200" b="0" i="0" u="none" strike="noStrike" kern="1200" dirty="0" smtClean="0">
                <a:solidFill>
                  <a:schemeClr val="tx1"/>
                </a:solidFill>
                <a:effectLst/>
                <a:latin typeface="+mn-lt"/>
                <a:ea typeface="+mn-ea"/>
                <a:cs typeface="+mn-cs"/>
              </a:rPr>
              <a:t> во многих сервисах. Н</a:t>
            </a:r>
            <a:r>
              <a:rPr lang="ru-RU" dirty="0" smtClean="0"/>
              <a:t>а её примере легко показывать приемы в работе с БД. </a:t>
            </a:r>
            <a:r>
              <a:rPr lang="ru-RU" sz="1200" b="0" i="0" u="none" strike="noStrike" kern="1200" dirty="0" err="1" smtClean="0">
                <a:solidFill>
                  <a:schemeClr val="tx1"/>
                </a:solidFill>
                <a:effectLst/>
                <a:latin typeface="+mn-lt"/>
                <a:ea typeface="+mn-ea"/>
                <a:cs typeface="+mn-cs"/>
              </a:rPr>
              <a:t>Монга</a:t>
            </a:r>
            <a:r>
              <a:rPr lang="ru-RU" sz="1200" b="0" i="0" u="none" strike="noStrike" kern="1200" dirty="0" smtClean="0">
                <a:solidFill>
                  <a:schemeClr val="tx1"/>
                </a:solidFill>
                <a:effectLst/>
                <a:latin typeface="+mn-lt"/>
                <a:ea typeface="+mn-ea"/>
                <a:cs typeface="+mn-cs"/>
              </a:rPr>
              <a:t> относится к </a:t>
            </a:r>
            <a:r>
              <a:rPr lang="ru-RU" sz="1200" b="1" i="0" u="none" strike="noStrike" kern="1200" dirty="0" smtClean="0">
                <a:solidFill>
                  <a:schemeClr val="tx1"/>
                </a:solidFill>
                <a:effectLst/>
                <a:latin typeface="+mn-lt"/>
                <a:ea typeface="+mn-ea"/>
                <a:cs typeface="+mn-cs"/>
              </a:rPr>
              <a:t>документ-ориентированным </a:t>
            </a:r>
            <a:r>
              <a:rPr lang="ru-RU" sz="1200" b="0" i="0" u="none" strike="noStrike" kern="1200" dirty="0" smtClean="0">
                <a:solidFill>
                  <a:schemeClr val="tx1"/>
                </a:solidFill>
                <a:effectLst/>
                <a:latin typeface="+mn-lt"/>
                <a:ea typeface="+mn-ea"/>
                <a:cs typeface="+mn-cs"/>
              </a:rPr>
              <a:t>базам данных. То есть она</a:t>
            </a:r>
            <a:r>
              <a:rPr lang="ru-RU" sz="1200" b="0" i="0" u="none" strike="noStrike" kern="1200" baseline="0" dirty="0" smtClean="0">
                <a:solidFill>
                  <a:schemeClr val="tx1"/>
                </a:solidFill>
                <a:effectLst/>
                <a:latin typeface="+mn-lt"/>
                <a:ea typeface="+mn-ea"/>
                <a:cs typeface="+mn-cs"/>
              </a:rPr>
              <a:t> хранит документы</a:t>
            </a:r>
            <a:r>
              <a:rPr lang="ru-RU" sz="1200" b="0" i="0" u="none" strike="noStrike" kern="1200" dirty="0" smtClean="0">
                <a:solidFill>
                  <a:schemeClr val="tx1"/>
                </a:solidFill>
                <a:effectLst/>
                <a:latin typeface="+mn-lt"/>
                <a:ea typeface="+mn-ea"/>
                <a:cs typeface="+mn-cs"/>
              </a:rPr>
              <a:t>. Она способна работать как в кластере из множества реплик, так и в единственном экземпляре. Она довольно удобная и производительная, с богатым набором возможностей.</a:t>
            </a:r>
            <a:endParaRPr lang="ru-RU"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21959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Вопросы в зал:</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Что</a:t>
            </a:r>
            <a:r>
              <a:rPr lang="ru-RU" baseline="0" dirty="0" smtClean="0"/>
              <a:t> это такое? Чем отличается БД от СУБД?</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Кто с какими СУБД уже работал?</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СУБД = Система управления базами данных</a:t>
            </a:r>
            <a:endParaRPr lang="ru-RU"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БД это почти всегда - сервис, который по какому-то определенному протоколу может сохранять данные или отдавать их в соответствии с запросом пользователя. Но</a:t>
            </a:r>
            <a:r>
              <a:rPr lang="ru-RU" baseline="0" dirty="0" smtClean="0"/>
              <a:t> есть и те, которые представляют из себя библиотеку и могут использоваться только из кода без общения по сети.</a:t>
            </a:r>
            <a:endParaRPr lang="ru-RU" dirty="0" smtClean="0"/>
          </a:p>
          <a:p>
            <a:endParaRPr lang="ru-RU"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2</a:t>
            </a:fld>
            <a:endParaRPr lang="ru-RU"/>
          </a:p>
        </p:txBody>
      </p:sp>
    </p:spTree>
    <p:extLst>
      <p:ext uri="{BB962C8B-B14F-4D97-AF65-F5344CB8AC3E}">
        <p14:creationId xmlns:p14="http://schemas.microsoft.com/office/powerpoint/2010/main" val="1154451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Вот, например, коллекция пользователей какого-нибудь форума. В ней лежит</a:t>
            </a:r>
            <a:r>
              <a:rPr lang="ru-RU" baseline="0" dirty="0" smtClean="0"/>
              <a:t> множество документов. У каждого документа есть несколько полей </a:t>
            </a:r>
            <a:r>
              <a:rPr lang="en-US" baseline="0" dirty="0" smtClean="0"/>
              <a:t>(Login, Role)</a:t>
            </a:r>
            <a:r>
              <a:rPr lang="ru-RU" baseline="0" dirty="0" smtClean="0"/>
              <a:t> с их значениями. Не все БД требуют строгого соответствия структуры документов. </a:t>
            </a:r>
            <a:r>
              <a:rPr lang="ru-RU" baseline="0" dirty="0" err="1" smtClean="0"/>
              <a:t>Монга</a:t>
            </a:r>
            <a:r>
              <a:rPr lang="ru-RU" baseline="0" dirty="0" smtClean="0"/>
              <a:t> в том числе. Поэтому некоторые документы имеют отличную от других структуру, имеют отдельные поля. Пользователь БД сам в праве решать какие поля будут в документах и как ему с ними жить.</a:t>
            </a:r>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1615864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a:t>
            </a:r>
            <a:r>
              <a:rPr lang="ru-RU" baseline="0" dirty="0" smtClean="0"/>
              <a:t> представить, как же БД может хранить все документы коллекции, чтобы мы могли их сохранить и поискать.</a:t>
            </a:r>
          </a:p>
          <a:p>
            <a:r>
              <a:rPr lang="ru-RU" baseline="0" dirty="0" smtClean="0"/>
              <a:t>Можно начать с тривиальной реализации. Просто складывать все документы в файл друг за дружкой в бинарном виде. А поиск – перебор всех документов, читая этот файл, на соответствие с поисковым запросом.</a:t>
            </a:r>
          </a:p>
          <a:p>
            <a:endParaRPr lang="ru-RU" baseline="0" dirty="0" smtClean="0"/>
          </a:p>
          <a:p>
            <a:r>
              <a:rPr lang="ru-RU" dirty="0" smtClean="0"/>
              <a:t>Очевиден минус</a:t>
            </a:r>
            <a:r>
              <a:rPr lang="ru-RU" baseline="0" dirty="0" smtClean="0"/>
              <a:t> предыдущего подхода – линейный поиск это слишком медленно.</a:t>
            </a:r>
          </a:p>
          <a:p>
            <a:r>
              <a:rPr lang="ru-RU" baseline="0" dirty="0" smtClean="0"/>
              <a:t>Обычно мы ищем по каким-то одинаковым признакам – например найти человека по его </a:t>
            </a:r>
            <a:r>
              <a:rPr lang="en-US" baseline="0" dirty="0" smtClean="0"/>
              <a:t>Login’</a:t>
            </a:r>
            <a:r>
              <a:rPr lang="ru-RU" baseline="0" dirty="0" smtClean="0"/>
              <a:t>у. </a:t>
            </a:r>
          </a:p>
          <a:p>
            <a:endParaRPr lang="ru-RU" baseline="0" dirty="0" smtClean="0"/>
          </a:p>
          <a:p>
            <a:r>
              <a:rPr lang="ru-RU" baseline="0" dirty="0" smtClean="0"/>
              <a:t>Какая структура данных нам поможет?</a:t>
            </a:r>
          </a:p>
          <a:p>
            <a:endParaRPr lang="ru-RU" baseline="0" dirty="0" smtClean="0"/>
          </a:p>
          <a:p>
            <a:r>
              <a:rPr lang="ru-RU" baseline="0" dirty="0" smtClean="0"/>
              <a:t>Можно построить </a:t>
            </a:r>
            <a:r>
              <a:rPr lang="en-US" baseline="0" dirty="0" smtClean="0"/>
              <a:t>Hash</a:t>
            </a:r>
            <a:r>
              <a:rPr lang="ru-RU" baseline="0" dirty="0" smtClean="0"/>
              <a:t>-таблицу, где </a:t>
            </a:r>
            <a:r>
              <a:rPr lang="ru-RU" baseline="0" dirty="0" err="1" smtClean="0"/>
              <a:t>хеш</a:t>
            </a:r>
            <a:r>
              <a:rPr lang="ru-RU" baseline="0" dirty="0" smtClean="0"/>
              <a:t> берется от </a:t>
            </a:r>
            <a:r>
              <a:rPr lang="en-US" baseline="0" dirty="0" smtClean="0"/>
              <a:t>Login’</a:t>
            </a:r>
            <a:r>
              <a:rPr lang="ru-RU" baseline="0" dirty="0" smtClean="0"/>
              <a:t>а, а значение – ссылка на </a:t>
            </a:r>
            <a:r>
              <a:rPr lang="ru-RU" baseline="0" dirty="0" err="1" smtClean="0"/>
              <a:t>оффсет</a:t>
            </a:r>
            <a:r>
              <a:rPr lang="ru-RU" baseline="0" dirty="0" smtClean="0"/>
              <a:t> в файле, где лежит нужный документ.</a:t>
            </a:r>
          </a:p>
          <a:p>
            <a:r>
              <a:rPr lang="ru-RU" baseline="0" dirty="0" smtClean="0"/>
              <a:t>Теперь у нас поиски очень быстрые, а запись документа сильно не замедлилась.</a:t>
            </a:r>
            <a:endParaRPr lang="en-US" baseline="0" dirty="0" smtClean="0"/>
          </a:p>
          <a:p>
            <a:r>
              <a:rPr lang="ru-RU" baseline="0" dirty="0" smtClean="0"/>
              <a:t>Вместо </a:t>
            </a:r>
            <a:r>
              <a:rPr lang="ru-RU" baseline="0" dirty="0" err="1" smtClean="0"/>
              <a:t>хэштаблицы</a:t>
            </a:r>
            <a:r>
              <a:rPr lang="ru-RU" baseline="0" dirty="0" smtClean="0"/>
              <a:t> можно было бы использовать Б-дерево. В целом </a:t>
            </a:r>
            <a:r>
              <a:rPr lang="ru-RU" baseline="0" dirty="0" err="1" smtClean="0"/>
              <a:t>хэши</a:t>
            </a:r>
            <a:r>
              <a:rPr lang="ru-RU" baseline="0" dirty="0" smtClean="0"/>
              <a:t> и </a:t>
            </a:r>
            <a:r>
              <a:rPr lang="en-US" baseline="0" dirty="0" smtClean="0"/>
              <a:t>B</a:t>
            </a:r>
            <a:r>
              <a:rPr lang="ru-RU" baseline="0" dirty="0" smtClean="0"/>
              <a:t>-деревья - основные рабочие лошадки в СУБД. Но бывают и СУБД исключения, в которых используются другие структуры данных</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1638681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Очевиден минус</a:t>
            </a:r>
            <a:r>
              <a:rPr lang="ru-RU" baseline="0" dirty="0" smtClean="0"/>
              <a:t> предыдущего подхода – линейный поиск это слишком медленно.</a:t>
            </a:r>
          </a:p>
          <a:p>
            <a:r>
              <a:rPr lang="ru-RU" baseline="0" dirty="0" smtClean="0"/>
              <a:t>Обычно мы ищем по каким-то одинаковым признакам – например найти человека по его </a:t>
            </a:r>
            <a:r>
              <a:rPr lang="en-US" baseline="0" dirty="0" smtClean="0"/>
              <a:t>Login’</a:t>
            </a:r>
            <a:r>
              <a:rPr lang="ru-RU" baseline="0" dirty="0" smtClean="0"/>
              <a:t>у. </a:t>
            </a:r>
          </a:p>
          <a:p>
            <a:endParaRPr lang="ru-RU" baseline="0" dirty="0" smtClean="0"/>
          </a:p>
          <a:p>
            <a:r>
              <a:rPr lang="ru-RU" baseline="0" dirty="0" smtClean="0"/>
              <a:t>Какая структура данных нам поможет?</a:t>
            </a:r>
          </a:p>
          <a:p>
            <a:endParaRPr lang="ru-RU" baseline="0" dirty="0" smtClean="0"/>
          </a:p>
          <a:p>
            <a:r>
              <a:rPr lang="ru-RU" baseline="0" dirty="0" smtClean="0"/>
              <a:t>Можно построить </a:t>
            </a:r>
            <a:r>
              <a:rPr lang="en-US" baseline="0" dirty="0" smtClean="0"/>
              <a:t>Hash</a:t>
            </a:r>
            <a:r>
              <a:rPr lang="ru-RU" baseline="0" dirty="0" smtClean="0"/>
              <a:t>-таблицу, где </a:t>
            </a:r>
            <a:r>
              <a:rPr lang="ru-RU" baseline="0" dirty="0" err="1" smtClean="0"/>
              <a:t>хеш</a:t>
            </a:r>
            <a:r>
              <a:rPr lang="ru-RU" baseline="0" dirty="0" smtClean="0"/>
              <a:t> берется от </a:t>
            </a:r>
            <a:r>
              <a:rPr lang="en-US" baseline="0" dirty="0" smtClean="0"/>
              <a:t>Login’</a:t>
            </a:r>
            <a:r>
              <a:rPr lang="ru-RU" baseline="0" dirty="0" smtClean="0"/>
              <a:t>а, а значение – ссылка на </a:t>
            </a:r>
            <a:r>
              <a:rPr lang="ru-RU" baseline="0" dirty="0" err="1" smtClean="0"/>
              <a:t>оффсет</a:t>
            </a:r>
            <a:r>
              <a:rPr lang="ru-RU" baseline="0" dirty="0" smtClean="0"/>
              <a:t> в файле, где лежит нужный документ.</a:t>
            </a:r>
          </a:p>
          <a:p>
            <a:r>
              <a:rPr lang="ru-RU" baseline="0" dirty="0" smtClean="0"/>
              <a:t>Теперь у нас поиски очень быстрые, а запись документа сильно не замедлилась.</a:t>
            </a:r>
            <a:endParaRPr lang="en-US" baseline="0" dirty="0" smtClean="0"/>
          </a:p>
          <a:p>
            <a:r>
              <a:rPr lang="ru-RU" baseline="0" dirty="0" smtClean="0"/>
              <a:t>Вместо </a:t>
            </a:r>
            <a:r>
              <a:rPr lang="ru-RU" baseline="0" dirty="0" err="1" smtClean="0"/>
              <a:t>хэштаблицы</a:t>
            </a:r>
            <a:r>
              <a:rPr lang="ru-RU" baseline="0" dirty="0" smtClean="0"/>
              <a:t> можно было бы использовать Б-дерево. В целом </a:t>
            </a:r>
            <a:r>
              <a:rPr lang="ru-RU" baseline="0" dirty="0" err="1" smtClean="0"/>
              <a:t>хэши</a:t>
            </a:r>
            <a:r>
              <a:rPr lang="ru-RU" baseline="0" dirty="0" smtClean="0"/>
              <a:t> и </a:t>
            </a:r>
            <a:r>
              <a:rPr lang="en-US" baseline="0" dirty="0" smtClean="0"/>
              <a:t>B</a:t>
            </a:r>
            <a:r>
              <a:rPr lang="ru-RU" baseline="0" dirty="0" smtClean="0"/>
              <a:t>-деревья - основные рабочие лошадки в СУБД. Но бывают и СУБД исключения, в которых используются другие структуры данных</a:t>
            </a:r>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3333026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Очевиден минус</a:t>
            </a:r>
            <a:r>
              <a:rPr lang="ru-RU" baseline="0" dirty="0" smtClean="0"/>
              <a:t> предыдущего подхода – мы можем искать только по полному совпадению. А может захотеться искать по признаку «больше\меньше\</a:t>
            </a:r>
            <a:r>
              <a:rPr lang="ru-RU" baseline="0" dirty="0" err="1" smtClean="0"/>
              <a:t>префиск</a:t>
            </a:r>
            <a:r>
              <a:rPr lang="ru-RU" baseline="0" dirty="0" smtClean="0"/>
              <a:t>\диапазон».</a:t>
            </a:r>
          </a:p>
          <a:p>
            <a:r>
              <a:rPr lang="ru-RU" baseline="0" dirty="0" smtClean="0"/>
              <a:t>Можно построить любую </a:t>
            </a:r>
            <a:r>
              <a:rPr lang="en-US" baseline="0" dirty="0" smtClean="0"/>
              <a:t>ordered </a:t>
            </a:r>
            <a:r>
              <a:rPr lang="ru-RU" baseline="0" dirty="0" smtClean="0"/>
              <a:t>структуру, где ключ – то поле документа, по которому мы хотим хитро искать, а значение – ссылка на </a:t>
            </a:r>
            <a:r>
              <a:rPr lang="ru-RU" baseline="0" dirty="0" err="1" smtClean="0"/>
              <a:t>оффсет</a:t>
            </a:r>
            <a:r>
              <a:rPr lang="ru-RU" baseline="0" dirty="0" smtClean="0"/>
              <a:t> в файле, где лежит нужный документ.</a:t>
            </a:r>
          </a:p>
          <a:p>
            <a:r>
              <a:rPr lang="ru-RU" baseline="0" dirty="0" smtClean="0"/>
              <a:t>Теперь у нас поиски быстрые (но не такие как в </a:t>
            </a:r>
            <a:r>
              <a:rPr lang="en-US" baseline="0" dirty="0" err="1" smtClean="0"/>
              <a:t>HashTable</a:t>
            </a:r>
            <a:r>
              <a:rPr lang="en-US" baseline="0" dirty="0" smtClean="0"/>
              <a:t>)</a:t>
            </a:r>
            <a:r>
              <a:rPr lang="ru-RU" baseline="0" dirty="0" smtClean="0"/>
              <a:t>, а запись документа сильно не замедлилась. Но при этом у нас появились более богатые возможности для поиска.</a:t>
            </a:r>
          </a:p>
          <a:p>
            <a:r>
              <a:rPr lang="ru-RU" baseline="0" dirty="0" smtClean="0"/>
              <a:t>Примерами таких структур могут быть: древовидные структуры (часто распространены </a:t>
            </a:r>
            <a:r>
              <a:rPr lang="en-US" baseline="0" dirty="0" smtClean="0"/>
              <a:t>B-Tree</a:t>
            </a:r>
            <a:r>
              <a:rPr lang="ru-RU" baseline="0" dirty="0" smtClean="0"/>
              <a:t>), префиксные структуры, отсортированные списки с пустотами, куда можно вставлять новые элементы или накапливать их отдельно и перестраивать список, когда накопилось много «не вставленных» элементов.</a:t>
            </a:r>
          </a:p>
          <a:p>
            <a:endParaRPr lang="ru-RU" baseline="0" dirty="0" smtClean="0"/>
          </a:p>
          <a:p>
            <a:r>
              <a:rPr lang="ru-RU" baseline="0" dirty="0" smtClean="0"/>
              <a:t>А если захочется полнотекстового поиска, то подойдут </a:t>
            </a:r>
            <a:r>
              <a:rPr lang="ru-RU" baseline="0" dirty="0" err="1" smtClean="0"/>
              <a:t>суффиксные</a:t>
            </a:r>
            <a:r>
              <a:rPr lang="ru-RU" baseline="0" dirty="0" smtClean="0"/>
              <a:t> структуры.</a:t>
            </a:r>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1284720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В одной базе данных может быть множество различных коллекций. И каждая коллекция должна как-то быстро уметь искать ваши документы и добавлять в них новые. Обычно документы ищут в так называемом </a:t>
            </a:r>
            <a:r>
              <a:rPr lang="ru-RU" sz="1200" b="1" i="0" u="none" strike="noStrike" kern="1200" dirty="0" smtClean="0">
                <a:solidFill>
                  <a:schemeClr val="tx1"/>
                </a:solidFill>
                <a:effectLst/>
                <a:latin typeface="+mn-lt"/>
                <a:ea typeface="+mn-ea"/>
                <a:cs typeface="+mn-cs"/>
              </a:rPr>
              <a:t>индексе</a:t>
            </a:r>
            <a:r>
              <a:rPr lang="ru-RU" sz="1200" b="0" i="0" u="none" strike="noStrike" kern="1200" dirty="0" smtClean="0">
                <a:solidFill>
                  <a:schemeClr val="tx1"/>
                </a:solidFill>
                <a:effectLst/>
                <a:latin typeface="+mn-lt"/>
                <a:ea typeface="+mn-ea"/>
                <a:cs typeface="+mn-cs"/>
              </a:rPr>
              <a:t>. Это то, о чем</a:t>
            </a:r>
            <a:r>
              <a:rPr lang="ru-RU" sz="1200" b="0" i="0" u="none" strike="noStrike" kern="1200" baseline="0" dirty="0" smtClean="0">
                <a:solidFill>
                  <a:schemeClr val="tx1"/>
                </a:solidFill>
                <a:effectLst/>
                <a:latin typeface="+mn-lt"/>
                <a:ea typeface="+mn-ea"/>
                <a:cs typeface="+mn-cs"/>
              </a:rPr>
              <a:t> мы говорили на предыдущих слайдах. </a:t>
            </a:r>
            <a:r>
              <a:rPr lang="ru-RU" sz="1200" b="0" i="0" u="none" strike="noStrike" kern="1200" dirty="0" smtClean="0">
                <a:solidFill>
                  <a:schemeClr val="tx1"/>
                </a:solidFill>
                <a:effectLst/>
                <a:latin typeface="+mn-lt"/>
                <a:ea typeface="+mn-ea"/>
                <a:cs typeface="+mn-cs"/>
              </a:rPr>
              <a:t>Индекс - логическое понятие, общепринятое название дополнительной структуры данных, которая находится рядом с коллекцией документов прямо в самой БД. Например, хеш-таблица, в которую кладутся ссылки на документы, а </a:t>
            </a:r>
            <a:r>
              <a:rPr lang="ru-RU" sz="1200" b="0" i="0" u="none" strike="noStrike" kern="1200" dirty="0" err="1" smtClean="0">
                <a:solidFill>
                  <a:schemeClr val="tx1"/>
                </a:solidFill>
                <a:effectLst/>
                <a:latin typeface="+mn-lt"/>
                <a:ea typeface="+mn-ea"/>
                <a:cs typeface="+mn-cs"/>
              </a:rPr>
              <a:t>хеш</a:t>
            </a:r>
            <a:r>
              <a:rPr lang="ru-RU" sz="1200" b="0" i="0" u="none" strike="noStrike" kern="1200" dirty="0" smtClean="0">
                <a:solidFill>
                  <a:schemeClr val="tx1"/>
                </a:solidFill>
                <a:effectLst/>
                <a:latin typeface="+mn-lt"/>
                <a:ea typeface="+mn-ea"/>
                <a:cs typeface="+mn-cs"/>
              </a:rPr>
              <a:t> считается по ключу документа. Чаще всего в БД по умолчанию построен индекс по ключу документа, а</a:t>
            </a:r>
            <a:r>
              <a:rPr lang="ru-RU" sz="1200" b="0" i="0" u="none" strike="noStrike" kern="1200" baseline="0" dirty="0" smtClean="0">
                <a:solidFill>
                  <a:schemeClr val="tx1"/>
                </a:solidFill>
                <a:effectLst/>
                <a:latin typeface="+mn-lt"/>
                <a:ea typeface="+mn-ea"/>
                <a:cs typeface="+mn-cs"/>
              </a:rPr>
              <a:t> ключом называется определенное пользователем поле документа, которое должно быть уникальным и присутствовать в каждом документе коллекции.</a:t>
            </a:r>
            <a:r>
              <a:rPr lang="ru-RU" sz="1200" b="0" i="0" u="none" strike="noStrike" kern="1200" dirty="0" smtClean="0">
                <a:solidFill>
                  <a:schemeClr val="tx1"/>
                </a:solidFill>
                <a:effectLst/>
                <a:latin typeface="+mn-lt"/>
                <a:ea typeface="+mn-ea"/>
                <a:cs typeface="+mn-cs"/>
              </a:rPr>
              <a:t> И чаще всего первоначальный индекс и является самой коллекцией документов (та же хеш-таблица, но хранит не ссылки, а сами документы). Под “искать в индексе” подразумевается просто поиск документа в коллекции, но благодаря устройству индекса это происходит эффективно.</a:t>
            </a:r>
            <a:endParaRPr lang="ru-RU" b="0" dirty="0" smtClean="0">
              <a:effectLst/>
            </a:endParaRPr>
          </a:p>
          <a:p>
            <a:pPr rtl="0"/>
            <a:r>
              <a:rPr lang="ru-RU" dirty="0" smtClean="0"/>
              <a:t/>
            </a:r>
            <a:br>
              <a:rPr lang="ru-RU" dirty="0" smtClean="0"/>
            </a:br>
            <a:r>
              <a:rPr lang="ru-RU" sz="1200" b="0" i="0" u="none" strike="noStrike" kern="1200" dirty="0" smtClean="0">
                <a:solidFill>
                  <a:schemeClr val="tx1"/>
                </a:solidFill>
                <a:effectLst/>
                <a:latin typeface="+mn-lt"/>
                <a:ea typeface="+mn-ea"/>
                <a:cs typeface="+mn-cs"/>
              </a:rPr>
              <a:t>Индексы, естественно, не бесплатны. На поддержку каждого индекса БД должна выделить дополнительно место, потратить оперативную память на поддержание индекса, тратить дополнительные вычислительные ресурсы на поддержание индекса во время модификации коллекции. Поэтому построить индекс по каждому полю может быть очень плохой идеей. </a:t>
            </a:r>
            <a:endParaRPr lang="ru-RU" b="0" dirty="0" smtClean="0">
              <a:effectLst/>
            </a:endParaRPr>
          </a:p>
          <a:p>
            <a:r>
              <a:rPr lang="ru-RU" dirty="0" smtClean="0"/>
              <a:t/>
            </a:r>
            <a:br>
              <a:rPr lang="ru-RU" dirty="0" smtClean="0"/>
            </a:br>
            <a:endParaRPr lang="ru-RU" sz="1200" b="0" i="0" u="none" strike="noStrike" kern="1200" dirty="0" smtClean="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1443589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Индексы часто разделяют на два типа -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и </a:t>
            </a:r>
            <a:r>
              <a:rPr lang="ru-RU" sz="1200" b="0" i="0" u="none" strike="noStrike" kern="1200" dirty="0" err="1" smtClean="0">
                <a:solidFill>
                  <a:schemeClr val="tx1"/>
                </a:solidFill>
                <a:effectLst/>
                <a:latin typeface="+mn-lt"/>
                <a:ea typeface="+mn-ea"/>
                <a:cs typeface="+mn-cs"/>
              </a:rPr>
              <a:t>unordered</a:t>
            </a:r>
            <a:r>
              <a:rPr lang="ru-RU" sz="1200" b="0" i="0" u="none" strike="noStrike" kern="1200" dirty="0" smtClean="0">
                <a:solidFill>
                  <a:schemeClr val="tx1"/>
                </a:solidFill>
                <a:effectLst/>
                <a:latin typeface="+mn-lt"/>
                <a:ea typeface="+mn-ea"/>
                <a:cs typeface="+mn-cs"/>
              </a:rPr>
              <a:t>. Яркими примерами могут выступать </a:t>
            </a:r>
            <a:r>
              <a:rPr lang="ru-RU" sz="1200" b="0" i="0" u="none" strike="noStrike" kern="1200" dirty="0" err="1" smtClean="0">
                <a:solidFill>
                  <a:schemeClr val="tx1"/>
                </a:solidFill>
                <a:effectLst/>
                <a:latin typeface="+mn-lt"/>
                <a:ea typeface="+mn-ea"/>
                <a:cs typeface="+mn-cs"/>
              </a:rPr>
              <a:t>HashTable</a:t>
            </a:r>
            <a:r>
              <a:rPr lang="ru-RU" sz="1200" b="0" i="0" u="none" strike="noStrike" kern="1200" dirty="0" smtClean="0">
                <a:solidFill>
                  <a:schemeClr val="tx1"/>
                </a:solidFill>
                <a:effectLst/>
                <a:latin typeface="+mn-lt"/>
                <a:ea typeface="+mn-ea"/>
                <a:cs typeface="+mn-cs"/>
              </a:rPr>
              <a:t> или любая древовидная структура данных соответственно (часто это бывает B-</a:t>
            </a:r>
            <a:r>
              <a:rPr lang="ru-RU" sz="1200" b="0" i="0" u="none" strike="noStrike" kern="1200" dirty="0" err="1" smtClean="0">
                <a:solidFill>
                  <a:schemeClr val="tx1"/>
                </a:solidFill>
                <a:effectLst/>
                <a:latin typeface="+mn-lt"/>
                <a:ea typeface="+mn-ea"/>
                <a:cs typeface="+mn-cs"/>
              </a:rPr>
              <a:t>Tree</a:t>
            </a:r>
            <a:r>
              <a:rPr lang="ru-RU" sz="1200" b="0" i="0" u="none" strike="noStrike" kern="1200" dirty="0" smtClean="0">
                <a:solidFill>
                  <a:schemeClr val="tx1"/>
                </a:solidFill>
                <a:effectLst/>
                <a:latin typeface="+mn-lt"/>
                <a:ea typeface="+mn-ea"/>
                <a:cs typeface="+mn-cs"/>
              </a:rPr>
              <a:t>, древовидная структура данных, хорошо подходящая для работы с медленными и неудобными дисками). Первые, очевидно, быстрее осуществляют поиск и проще </a:t>
            </a:r>
            <a:r>
              <a:rPr lang="ru-RU" sz="1200" b="1" i="0" u="none" strike="noStrike" kern="1200" dirty="0" err="1" smtClean="0">
                <a:solidFill>
                  <a:schemeClr val="tx1"/>
                </a:solidFill>
                <a:effectLst/>
                <a:latin typeface="+mn-lt"/>
                <a:ea typeface="+mn-ea"/>
                <a:cs typeface="+mn-cs"/>
              </a:rPr>
              <a:t>шардируются</a:t>
            </a:r>
            <a:r>
              <a:rPr lang="ru-RU" sz="1200" b="1"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по разным машинам (То есть нам не нужно контролировать, чтобы данные на машинах были равномерно распределены и одна из них не переполнилась, пока другая пустует. Если хеш-функция хорошая, то по модулю числа реплик в кластере базы данных мы равномерно распределяем данные без особых усилий.), занимают меньше места на машинах с БД. Вторые позволяют искать не только по точному совпадению, а еще и по диапазонам, на больше\меньше, </a:t>
            </a:r>
            <a:r>
              <a:rPr lang="ru-RU" sz="1200" b="0" i="0" u="none" strike="noStrike" kern="1200" dirty="0" err="1" smtClean="0">
                <a:solidFill>
                  <a:schemeClr val="tx1"/>
                </a:solidFill>
                <a:effectLst/>
                <a:latin typeface="+mn-lt"/>
                <a:ea typeface="+mn-ea"/>
                <a:cs typeface="+mn-cs"/>
              </a:rPr>
              <a:t>etc</a:t>
            </a:r>
            <a:r>
              <a:rPr lang="ru-RU" sz="1200" b="0" i="0" u="none" strike="noStrike" kern="1200" dirty="0" smtClean="0">
                <a:solidFill>
                  <a:schemeClr val="tx1"/>
                </a:solidFill>
                <a:effectLst/>
                <a:latin typeface="+mn-lt"/>
                <a:ea typeface="+mn-ea"/>
                <a:cs typeface="+mn-cs"/>
              </a:rPr>
              <a:t>.</a:t>
            </a:r>
            <a:endParaRPr lang="ru-RU" b="0" dirty="0" smtClean="0">
              <a:effectLst/>
            </a:endParaRPr>
          </a:p>
          <a:p>
            <a:r>
              <a:rPr lang="ru-RU" dirty="0" smtClean="0"/>
              <a:t/>
            </a:r>
            <a:br>
              <a:rPr lang="ru-RU" dirty="0" smtClean="0"/>
            </a:br>
            <a:endParaRPr lang="ru-RU" dirty="0" smtClean="0"/>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39</a:t>
            </a:fld>
            <a:endParaRPr lang="ru-RU"/>
          </a:p>
        </p:txBody>
      </p:sp>
    </p:spTree>
    <p:extLst>
      <p:ext uri="{BB962C8B-B14F-4D97-AF65-F5344CB8AC3E}">
        <p14:creationId xmlns:p14="http://schemas.microsoft.com/office/powerpoint/2010/main" val="2236187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Можно </a:t>
            </a:r>
            <a:r>
              <a:rPr lang="ru-RU" sz="1200" b="0" i="0" u="none" strike="noStrike" kern="1200" dirty="0" smtClean="0">
                <a:solidFill>
                  <a:schemeClr val="tx1"/>
                </a:solidFill>
                <a:effectLst/>
                <a:latin typeface="+mn-lt"/>
                <a:ea typeface="+mn-ea"/>
                <a:cs typeface="+mn-cs"/>
              </a:rPr>
              <a:t>абстрагироваться от</a:t>
            </a:r>
            <a:r>
              <a:rPr lang="ru-RU" sz="1200" b="0" i="0" u="none" strike="noStrike" kern="1200" baseline="0" dirty="0" smtClean="0">
                <a:solidFill>
                  <a:schemeClr val="tx1"/>
                </a:solidFill>
                <a:effectLst/>
                <a:latin typeface="+mn-lt"/>
                <a:ea typeface="+mn-ea"/>
                <a:cs typeface="+mn-cs"/>
              </a:rPr>
              <a:t> конкретной структуры данных</a:t>
            </a:r>
            <a:r>
              <a:rPr lang="ru-RU" sz="1200" b="0" i="0" u="none" strike="noStrike" kern="1200" baseline="0" dirty="0" smtClean="0">
                <a:solidFill>
                  <a:schemeClr val="tx1"/>
                </a:solidFill>
                <a:effectLst/>
                <a:latin typeface="+mn-lt"/>
                <a:ea typeface="+mn-ea"/>
                <a:cs typeface="+mn-cs"/>
              </a:rPr>
              <a:t>, с помощью которой создан </a:t>
            </a:r>
            <a:r>
              <a:rPr lang="en-US" sz="1200" b="0" i="0" u="none" strike="noStrike" kern="1200" baseline="0" dirty="0" smtClean="0">
                <a:solidFill>
                  <a:schemeClr val="tx1"/>
                </a:solidFill>
                <a:effectLst/>
                <a:latin typeface="+mn-lt"/>
                <a:ea typeface="+mn-ea"/>
                <a:cs typeface="+mn-cs"/>
              </a:rPr>
              <a:t>ordered index</a:t>
            </a:r>
            <a:r>
              <a:rPr lang="ru-RU" sz="1200" b="0" i="0" u="none" strike="noStrike" kern="1200" baseline="0" dirty="0" smtClean="0">
                <a:solidFill>
                  <a:schemeClr val="tx1"/>
                </a:solidFill>
                <a:effectLst/>
                <a:latin typeface="+mn-lt"/>
                <a:ea typeface="+mn-ea"/>
                <a:cs typeface="+mn-cs"/>
              </a:rPr>
              <a:t>, </a:t>
            </a:r>
            <a:r>
              <a:rPr lang="ru-RU" sz="1200" b="0" i="0" u="none" strike="noStrike" kern="1200" baseline="0" dirty="0" smtClean="0">
                <a:solidFill>
                  <a:schemeClr val="tx1"/>
                </a:solidFill>
                <a:effectLst/>
                <a:latin typeface="+mn-lt"/>
                <a:ea typeface="+mn-ea"/>
                <a:cs typeface="+mn-cs"/>
              </a:rPr>
              <a:t>просто считать, что она поддерживает порядок по какому-то полю, за счёт чего умеет быстро </a:t>
            </a:r>
            <a:r>
              <a:rPr lang="en-US" sz="1200" b="0" i="0" u="none" strike="noStrike" kern="1200" baseline="0" dirty="0" smtClean="0">
                <a:solidFill>
                  <a:schemeClr val="tx1"/>
                </a:solidFill>
                <a:effectLst/>
                <a:latin typeface="+mn-lt"/>
                <a:ea typeface="+mn-ea"/>
                <a:cs typeface="+mn-cs"/>
              </a:rPr>
              <a:t>O(</a:t>
            </a:r>
            <a:r>
              <a:rPr lang="en-US" sz="1200" b="0" i="0" u="none" strike="noStrike" kern="1200" baseline="0" dirty="0" err="1" smtClean="0">
                <a:solidFill>
                  <a:schemeClr val="tx1"/>
                </a:solidFill>
                <a:effectLst/>
                <a:latin typeface="+mn-lt"/>
                <a:ea typeface="+mn-ea"/>
                <a:cs typeface="+mn-cs"/>
              </a:rPr>
              <a:t>logN</a:t>
            </a:r>
            <a:r>
              <a:rPr lang="en-US" sz="1200" b="0" i="0" u="none" strike="noStrike" kern="1200" baseline="0" dirty="0" smtClean="0">
                <a:solidFill>
                  <a:schemeClr val="tx1"/>
                </a:solidFill>
                <a:effectLst/>
                <a:latin typeface="+mn-lt"/>
                <a:ea typeface="+mn-ea"/>
                <a:cs typeface="+mn-cs"/>
              </a:rPr>
              <a:t>) </a:t>
            </a:r>
            <a:r>
              <a:rPr lang="ru-RU" sz="1200" b="0" i="0" u="none" strike="noStrike" kern="1200" baseline="0" dirty="0" smtClean="0">
                <a:solidFill>
                  <a:schemeClr val="tx1"/>
                </a:solidFill>
                <a:effectLst/>
                <a:latin typeface="+mn-lt"/>
                <a:ea typeface="+mn-ea"/>
                <a:cs typeface="+mn-cs"/>
              </a:rPr>
              <a:t>находить в этом списке значение и умеет эффективно передвигаться на следующее по порядку или предыдущее значение за </a:t>
            </a:r>
            <a:r>
              <a:rPr lang="en-US" sz="1200" b="0" i="0" u="none" strike="noStrike" kern="1200" baseline="0" dirty="0" smtClean="0">
                <a:solidFill>
                  <a:schemeClr val="tx1"/>
                </a:solidFill>
                <a:effectLst/>
                <a:latin typeface="+mn-lt"/>
                <a:ea typeface="+mn-ea"/>
                <a:cs typeface="+mn-cs"/>
              </a:rPr>
              <a:t>O(1</a:t>
            </a:r>
            <a:r>
              <a:rPr lang="en-US" sz="1200" b="0" i="0" u="none" strike="noStrike" kern="1200" baseline="0" dirty="0" smtClean="0">
                <a:solidFill>
                  <a:schemeClr val="tx1"/>
                </a:solidFill>
                <a:effectLst/>
                <a:latin typeface="+mn-lt"/>
                <a:ea typeface="+mn-ea"/>
                <a:cs typeface="+mn-cs"/>
              </a:rPr>
              <a:t>)</a:t>
            </a:r>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3576303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Давайте</a:t>
            </a:r>
            <a:r>
              <a:rPr lang="ru-RU" sz="1200" b="0" i="0" u="none" strike="noStrike" kern="1200" baseline="0" dirty="0" smtClean="0">
                <a:solidFill>
                  <a:schemeClr val="tx1"/>
                </a:solidFill>
                <a:effectLst/>
                <a:latin typeface="+mn-lt"/>
                <a:ea typeface="+mn-ea"/>
                <a:cs typeface="+mn-cs"/>
              </a:rPr>
              <a:t> рассмотрим на примере, как будет происходить поиск в </a:t>
            </a:r>
            <a:r>
              <a:rPr lang="en-US" sz="1200" b="0" i="0" u="none" strike="noStrike" kern="1200" baseline="0" dirty="0" smtClean="0">
                <a:solidFill>
                  <a:schemeClr val="tx1"/>
                </a:solidFill>
                <a:effectLst/>
                <a:latin typeface="+mn-lt"/>
                <a:ea typeface="+mn-ea"/>
                <a:cs typeface="+mn-cs"/>
              </a:rPr>
              <a:t>ordered</a:t>
            </a:r>
            <a:r>
              <a:rPr lang="ru-RU" sz="1200" b="0" i="0" u="none" strike="noStrike" kern="1200" baseline="0" dirty="0" smtClean="0">
                <a:solidFill>
                  <a:schemeClr val="tx1"/>
                </a:solidFill>
                <a:effectLst/>
                <a:latin typeface="+mn-lt"/>
                <a:ea typeface="+mn-ea"/>
                <a:cs typeface="+mn-cs"/>
              </a:rPr>
              <a:t> индексе. </a:t>
            </a:r>
            <a:r>
              <a:rPr lang="ru-RU" sz="1200" b="0" i="0" u="none" strike="noStrike" kern="1200" dirty="0" smtClean="0">
                <a:solidFill>
                  <a:schemeClr val="tx1"/>
                </a:solidFill>
                <a:effectLst/>
                <a:latin typeface="+mn-lt"/>
                <a:ea typeface="+mn-ea"/>
                <a:cs typeface="+mn-cs"/>
              </a:rPr>
              <a:t>Поиск в нем медленнее, чем в </a:t>
            </a:r>
            <a:r>
              <a:rPr lang="ru-RU" sz="1200" b="0" i="0" u="none" strike="noStrike" kern="1200" dirty="0" err="1" smtClean="0">
                <a:solidFill>
                  <a:schemeClr val="tx1"/>
                </a:solidFill>
                <a:effectLst/>
                <a:latin typeface="+mn-lt"/>
                <a:ea typeface="+mn-ea"/>
                <a:cs typeface="+mn-cs"/>
              </a:rPr>
              <a:t>unordered</a:t>
            </a:r>
            <a:r>
              <a:rPr lang="ru-RU" sz="1200" b="0" i="0" u="none" strike="noStrike" kern="1200" dirty="0" smtClean="0">
                <a:solidFill>
                  <a:schemeClr val="tx1"/>
                </a:solidFill>
                <a:effectLst/>
                <a:latin typeface="+mn-lt"/>
                <a:ea typeface="+mn-ea"/>
                <a:cs typeface="+mn-cs"/>
              </a:rPr>
              <a:t> индексе, но позволит искать по условиям больше\меньше, или просто взять первые(последние) N элементов с помощью опций </a:t>
            </a:r>
            <a:r>
              <a:rPr lang="ru-RU" sz="1200" b="1" i="0" u="none" strike="noStrike" kern="1200" dirty="0" err="1" smtClean="0">
                <a:solidFill>
                  <a:schemeClr val="tx1"/>
                </a:solidFill>
                <a:effectLst/>
                <a:latin typeface="+mn-lt"/>
                <a:ea typeface="+mn-ea"/>
                <a:cs typeface="+mn-cs"/>
              </a:rPr>
              <a:t>skip</a:t>
            </a:r>
            <a:r>
              <a:rPr lang="ru-RU" sz="1200" b="1" i="0" u="none" strike="noStrike" kern="1200" dirty="0" smtClean="0">
                <a:solidFill>
                  <a:schemeClr val="tx1"/>
                </a:solidFill>
                <a:effectLst/>
                <a:latin typeface="+mn-lt"/>
                <a:ea typeface="+mn-ea"/>
                <a:cs typeface="+mn-cs"/>
              </a:rPr>
              <a:t>/</a:t>
            </a:r>
            <a:r>
              <a:rPr lang="ru-RU" sz="1200" b="1" i="0" u="none" strike="noStrike" kern="1200" dirty="0" err="1" smtClean="0">
                <a:solidFill>
                  <a:schemeClr val="tx1"/>
                </a:solidFill>
                <a:effectLst/>
                <a:latin typeface="+mn-lt"/>
                <a:ea typeface="+mn-ea"/>
                <a:cs typeface="+mn-cs"/>
              </a:rPr>
              <a:t>take</a:t>
            </a:r>
            <a:r>
              <a:rPr lang="ru-RU" sz="1200" b="0" i="0" u="none" strike="noStrike" kern="1200" dirty="0" smtClean="0">
                <a:solidFill>
                  <a:schemeClr val="tx1"/>
                </a:solidFill>
                <a:effectLst/>
                <a:latin typeface="+mn-lt"/>
                <a:ea typeface="+mn-ea"/>
                <a:cs typeface="+mn-cs"/>
              </a:rPr>
              <a:t>. Ведь если индекс упорядочен, то первые элементы в порядке обхода этого индекса и будут те самые сообщения с наибольшим числом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a:t>
            </a:r>
          </a:p>
          <a:p>
            <a:pPr rtl="0"/>
            <a:endParaRPr lang="ru-RU" sz="1200" b="0" i="0" u="none" strike="noStrike" kern="1200" dirty="0" smtClean="0">
              <a:solidFill>
                <a:schemeClr val="tx1"/>
              </a:solidFill>
              <a:effectLst/>
              <a:latin typeface="+mn-lt"/>
              <a:ea typeface="+mn-ea"/>
              <a:cs typeface="+mn-cs"/>
            </a:endParaRPr>
          </a:p>
          <a:p>
            <a:pPr rtl="0"/>
            <a:r>
              <a:rPr lang="ru-RU" sz="1200" b="0" i="0" u="none" strike="noStrike" kern="1200" dirty="0" smtClean="0">
                <a:solidFill>
                  <a:schemeClr val="tx1"/>
                </a:solidFill>
                <a:effectLst/>
                <a:latin typeface="+mn-lt"/>
                <a:ea typeface="+mn-ea"/>
                <a:cs typeface="+mn-cs"/>
              </a:rPr>
              <a:t>Для</a:t>
            </a:r>
            <a:r>
              <a:rPr lang="ru-RU" sz="1200" b="0" i="0" u="none" strike="noStrike" kern="1200" baseline="0" dirty="0" smtClean="0">
                <a:solidFill>
                  <a:schemeClr val="tx1"/>
                </a:solidFill>
                <a:effectLst/>
                <a:latin typeface="+mn-lt"/>
                <a:ea typeface="+mn-ea"/>
                <a:cs typeface="+mn-cs"/>
              </a:rPr>
              <a:t> простоты примера возьмем бинарное дерево поиска, потому что его легко нарисовать и все его знают. В реальности оно редко встречается в базах данных.</a:t>
            </a:r>
            <a:endParaRPr lang="ru-RU" b="0" dirty="0" smtClean="0">
              <a:effectLst/>
            </a:endParaRPr>
          </a:p>
          <a:p>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42</a:t>
            </a:fld>
            <a:endParaRPr lang="ru-RU"/>
          </a:p>
        </p:txBody>
      </p:sp>
    </p:spTree>
    <p:extLst>
      <p:ext uri="{BB962C8B-B14F-4D97-AF65-F5344CB8AC3E}">
        <p14:creationId xmlns:p14="http://schemas.microsoft.com/office/powerpoint/2010/main" val="2580667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972693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Но что, если вам нужны топ N сообщений по количеству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 но только не содержащих в себе картинки? БД позволяют также производить фильтрацию элементов у себя на серверной стороне. Базе данных можно указать дополнительные условия, по которым она отфильтрует документы после сужения\упорядочивая  выборки по ключу. То есть из всех сообщений, упорядоченных по количеству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 база данных может самостоятельно отдать вам только те первые N, которые не содержат в себе </a:t>
            </a:r>
            <a:r>
              <a:rPr lang="ru-RU" sz="1200" b="0" i="0" u="none" strike="noStrike" kern="1200" dirty="0" smtClean="0">
                <a:solidFill>
                  <a:schemeClr val="tx1"/>
                </a:solidFill>
                <a:effectLst/>
                <a:latin typeface="+mn-lt"/>
                <a:ea typeface="+mn-ea"/>
                <a:cs typeface="+mn-cs"/>
              </a:rPr>
              <a:t>картинку.</a:t>
            </a:r>
            <a:endParaRPr lang="ru-RU" b="0" dirty="0" smtClean="0">
              <a:effectLst/>
            </a:endParaRPr>
          </a:p>
          <a:p>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44</a:t>
            </a:fld>
            <a:endParaRPr lang="ru-RU"/>
          </a:p>
        </p:txBody>
      </p:sp>
    </p:spTree>
    <p:extLst>
      <p:ext uri="{BB962C8B-B14F-4D97-AF65-F5344CB8AC3E}">
        <p14:creationId xmlns:p14="http://schemas.microsoft.com/office/powerpoint/2010/main" val="333673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Все, что можно придумать для быстрого поиска и хранения данных  у себя в программе (различные структуры данных), может использоваться и в базах данных. </a:t>
            </a:r>
          </a:p>
          <a:p>
            <a:endParaRPr lang="ru-RU" dirty="0" smtClean="0"/>
          </a:p>
          <a:p>
            <a:r>
              <a:rPr lang="ru-RU" dirty="0" smtClean="0"/>
              <a:t>Привет </a:t>
            </a:r>
            <a:r>
              <a:rPr lang="en-US" dirty="0" smtClean="0"/>
              <a:t>ACM’</a:t>
            </a:r>
            <a:r>
              <a:rPr lang="ru-RU" dirty="0" err="1" smtClean="0"/>
              <a:t>щикам</a:t>
            </a:r>
            <a:r>
              <a:rPr lang="ru-RU" dirty="0" smtClean="0"/>
              <a:t>!</a:t>
            </a:r>
          </a:p>
          <a:p>
            <a:endParaRPr lang="ru-RU" dirty="0" smtClean="0"/>
          </a:p>
          <a:p>
            <a:pPr marL="457200" indent="-457200" algn="just">
              <a:buFont typeface="Arial" panose="020B0604020202020204" pitchFamily="34" charset="0"/>
              <a:buChar char="•"/>
            </a:pPr>
            <a:r>
              <a:rPr lang="ru-RU" sz="1200" dirty="0" smtClean="0"/>
              <a:t>Если вы используете </a:t>
            </a:r>
            <a:r>
              <a:rPr lang="ru-RU" sz="1200" dirty="0" err="1" smtClean="0"/>
              <a:t>Hash</a:t>
            </a:r>
            <a:r>
              <a:rPr lang="ru-RU" sz="1200" dirty="0" smtClean="0"/>
              <a:t>-таблицу для быстрого поиска и добавления элемента в коллекцию, то этот же подход может использоваться и в базах данных.</a:t>
            </a:r>
          </a:p>
          <a:p>
            <a:pPr marL="457200" indent="-457200" algn="just">
              <a:buFont typeface="Arial" panose="020B0604020202020204" pitchFamily="34" charset="0"/>
              <a:buChar char="•"/>
            </a:pPr>
            <a:r>
              <a:rPr lang="ru-RU" sz="1200" dirty="0" smtClean="0"/>
              <a:t>Если вы используете древесную структуру для поиска по условию больше\меньше\диапазон, эта же структура (любая </a:t>
            </a:r>
            <a:r>
              <a:rPr lang="ru-RU" sz="1200" dirty="0" err="1" smtClean="0"/>
              <a:t>ordered</a:t>
            </a:r>
            <a:r>
              <a:rPr lang="ru-RU" sz="1200" dirty="0" smtClean="0"/>
              <a:t> коллекция) может использоваться и в базах данных.</a:t>
            </a:r>
          </a:p>
          <a:p>
            <a:pPr marL="457200" indent="-457200" algn="just">
              <a:buFont typeface="Arial" panose="020B0604020202020204" pitchFamily="34" charset="0"/>
              <a:buChar char="•"/>
            </a:pPr>
            <a:r>
              <a:rPr lang="ru-RU" sz="1200" dirty="0" smtClean="0"/>
              <a:t>Если вы просто читаете гигантский файл с определенного </a:t>
            </a:r>
            <a:r>
              <a:rPr lang="ru-RU" sz="1200" dirty="0" err="1" smtClean="0"/>
              <a:t>offset’а</a:t>
            </a:r>
            <a:r>
              <a:rPr lang="ru-RU" sz="1200" dirty="0" smtClean="0"/>
              <a:t>, то и такой подход может использоваться в базах данных.</a:t>
            </a:r>
          </a:p>
          <a:p>
            <a:pPr marL="457200" indent="-457200" algn="just">
              <a:buFont typeface="Arial" panose="020B0604020202020204" pitchFamily="34" charset="0"/>
              <a:buChar char="•"/>
            </a:pPr>
            <a:r>
              <a:rPr lang="en-US" sz="1200" dirty="0" smtClean="0"/>
              <a:t>…</a:t>
            </a:r>
            <a:endParaRPr lang="ru-RU" sz="1200" dirty="0" smtClean="0"/>
          </a:p>
          <a:p>
            <a:endParaRPr lang="ru-RU" dirty="0" smtClean="0"/>
          </a:p>
          <a:p>
            <a:endParaRPr lang="ru-RU" dirty="0"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2784669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45</a:t>
            </a:fld>
            <a:endParaRPr lang="ru-RU"/>
          </a:p>
        </p:txBody>
      </p:sp>
    </p:spTree>
    <p:extLst>
      <p:ext uri="{BB962C8B-B14F-4D97-AF65-F5344CB8AC3E}">
        <p14:creationId xmlns:p14="http://schemas.microsoft.com/office/powerpoint/2010/main" val="2907274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Можно представить эффективность такой работы на примере красно-черного дерева. Выбрать </a:t>
            </a:r>
            <a:r>
              <a:rPr lang="ru-RU" sz="1200" b="0" i="0" u="none" strike="noStrike" kern="1200" dirty="0" err="1" smtClean="0">
                <a:solidFill>
                  <a:schemeClr val="tx1"/>
                </a:solidFill>
                <a:effectLst/>
                <a:latin typeface="+mn-lt"/>
                <a:ea typeface="+mn-ea"/>
                <a:cs typeface="+mn-cs"/>
              </a:rPr>
              <a:t>top</a:t>
            </a:r>
            <a:r>
              <a:rPr lang="ru-RU"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a:t>
            </a:r>
            <a:r>
              <a:rPr lang="ru-RU" sz="1200" b="0" i="0" u="none" strike="noStrike" kern="1200" dirty="0" smtClean="0">
                <a:solidFill>
                  <a:schemeClr val="tx1"/>
                </a:solidFill>
                <a:effectLst/>
                <a:latin typeface="+mn-lt"/>
                <a:ea typeface="+mn-ea"/>
                <a:cs typeface="+mn-cs"/>
              </a:rPr>
              <a:t> элементов из него займет </a:t>
            </a:r>
            <a:r>
              <a:rPr lang="en-US" sz="1200" dirty="0" smtClean="0"/>
              <a:t>O(M + log(N))</a:t>
            </a:r>
            <a:r>
              <a:rPr lang="ru-RU" sz="1200" dirty="0" smtClean="0"/>
              <a:t> </a:t>
            </a:r>
            <a:r>
              <a:rPr lang="ru-RU" sz="1200" b="0" i="0" u="none" strike="noStrike" kern="1200" dirty="0" smtClean="0">
                <a:solidFill>
                  <a:schemeClr val="tx1"/>
                </a:solidFill>
                <a:effectLst/>
                <a:latin typeface="+mn-lt"/>
                <a:ea typeface="+mn-ea"/>
                <a:cs typeface="+mn-cs"/>
              </a:rPr>
              <a:t>времени. Если нам нужно отфильтровать часть, то это займет </a:t>
            </a:r>
            <a:r>
              <a:rPr lang="en-US" sz="1200" dirty="0" smtClean="0"/>
              <a:t>O(M</a:t>
            </a:r>
            <a:r>
              <a:rPr lang="ru-RU" sz="1200" dirty="0" smtClean="0"/>
              <a:t> + </a:t>
            </a:r>
            <a:r>
              <a:rPr lang="en-US" sz="1200" dirty="0" smtClean="0"/>
              <a:t>K + log(N))</a:t>
            </a:r>
            <a:r>
              <a:rPr lang="ru-RU" sz="1200" dirty="0" smtClean="0"/>
              <a:t> </a:t>
            </a:r>
            <a:r>
              <a:rPr lang="ru-RU" sz="1200" b="0" i="0" u="none" strike="noStrike" kern="1200" dirty="0" smtClean="0">
                <a:solidFill>
                  <a:schemeClr val="tx1"/>
                </a:solidFill>
                <a:effectLst/>
                <a:latin typeface="+mn-lt"/>
                <a:ea typeface="+mn-ea"/>
                <a:cs typeface="+mn-cs"/>
              </a:rPr>
              <a:t>времени, где </a:t>
            </a:r>
            <a:r>
              <a:rPr lang="en-US" sz="1200" b="0" i="0" u="none" strike="noStrike" kern="1200" dirty="0" smtClean="0">
                <a:solidFill>
                  <a:schemeClr val="tx1"/>
                </a:solidFill>
                <a:effectLst/>
                <a:latin typeface="+mn-lt"/>
                <a:ea typeface="+mn-ea"/>
                <a:cs typeface="+mn-cs"/>
              </a:rPr>
              <a:t>K</a:t>
            </a:r>
            <a:r>
              <a:rPr lang="ru-RU" sz="1200" b="0" i="0" u="none" strike="noStrike" kern="1200" dirty="0" smtClean="0">
                <a:solidFill>
                  <a:schemeClr val="tx1"/>
                </a:solidFill>
                <a:effectLst/>
                <a:latin typeface="+mn-lt"/>
                <a:ea typeface="+mn-ea"/>
                <a:cs typeface="+mn-cs"/>
              </a:rPr>
              <a:t> - количество неподходящих элементов в первых M + </a:t>
            </a:r>
            <a:r>
              <a:rPr lang="en-US" sz="1200" b="0" i="0" u="none" strike="noStrike" kern="1200" dirty="0" smtClean="0">
                <a:solidFill>
                  <a:schemeClr val="tx1"/>
                </a:solidFill>
                <a:effectLst/>
                <a:latin typeface="+mn-lt"/>
                <a:ea typeface="+mn-ea"/>
                <a:cs typeface="+mn-cs"/>
              </a:rPr>
              <a:t>K</a:t>
            </a:r>
            <a:r>
              <a:rPr lang="ru-RU" sz="1200" b="0" i="0" u="none" strike="noStrike" kern="1200" dirty="0" smtClean="0">
                <a:solidFill>
                  <a:schemeClr val="tx1"/>
                </a:solidFill>
                <a:effectLst/>
                <a:latin typeface="+mn-lt"/>
                <a:ea typeface="+mn-ea"/>
                <a:cs typeface="+mn-cs"/>
              </a:rPr>
              <a:t> элементов. И если </a:t>
            </a:r>
            <a:r>
              <a:rPr lang="en-US" sz="1200" b="0" i="0" u="none" strike="noStrike" kern="1200" dirty="0" smtClean="0">
                <a:solidFill>
                  <a:schemeClr val="tx1"/>
                </a:solidFill>
                <a:effectLst/>
                <a:latin typeface="+mn-lt"/>
                <a:ea typeface="+mn-ea"/>
                <a:cs typeface="+mn-cs"/>
              </a:rPr>
              <a:t>K</a:t>
            </a:r>
            <a:r>
              <a:rPr lang="ru-RU" sz="1200" b="0" i="0" u="none" strike="noStrike" kern="1200" dirty="0" smtClean="0">
                <a:solidFill>
                  <a:schemeClr val="tx1"/>
                </a:solidFill>
                <a:effectLst/>
                <a:latin typeface="+mn-lt"/>
                <a:ea typeface="+mn-ea"/>
                <a:cs typeface="+mn-cs"/>
              </a:rPr>
              <a:t> мало, это будет работать в среднем также быстро, как и без фильтрации. В нашем примере, если предположить, что картинки встречаются редко, сложность будет O(</a:t>
            </a:r>
            <a:r>
              <a:rPr lang="en-US" sz="1200" b="0" i="0" u="none" strike="noStrike" kern="1200" dirty="0" smtClean="0">
                <a:solidFill>
                  <a:schemeClr val="tx1"/>
                </a:solidFill>
                <a:effectLst/>
                <a:latin typeface="+mn-lt"/>
                <a:ea typeface="+mn-ea"/>
                <a:cs typeface="+mn-cs"/>
              </a:rPr>
              <a:t>M</a:t>
            </a:r>
            <a:r>
              <a:rPr lang="ru-RU" sz="1200" b="0" i="0" u="none" strike="noStrike" kern="1200" dirty="0" smtClean="0">
                <a:solidFill>
                  <a:schemeClr val="tx1"/>
                </a:solidFill>
                <a:effectLst/>
                <a:latin typeface="+mn-lt"/>
                <a:ea typeface="+mn-ea"/>
                <a:cs typeface="+mn-cs"/>
              </a:rPr>
              <a:t> + </a:t>
            </a:r>
            <a:r>
              <a:rPr lang="ru-RU" sz="1200" b="0" i="0" u="none" strike="noStrike" kern="1200" dirty="0" err="1" smtClean="0">
                <a:solidFill>
                  <a:schemeClr val="tx1"/>
                </a:solidFill>
                <a:effectLst/>
                <a:latin typeface="+mn-lt"/>
                <a:ea typeface="+mn-ea"/>
                <a:cs typeface="+mn-cs"/>
              </a:rPr>
              <a:t>const</a:t>
            </a:r>
            <a:r>
              <a:rPr lang="en-US" sz="1200" b="0" i="0" u="none" strike="noStrike" kern="1200" dirty="0" smtClean="0">
                <a:solidFill>
                  <a:schemeClr val="tx1"/>
                </a:solidFill>
                <a:effectLst/>
                <a:latin typeface="+mn-lt"/>
                <a:ea typeface="+mn-ea"/>
                <a:cs typeface="+mn-cs"/>
              </a:rPr>
              <a:t> + log(N)</a:t>
            </a:r>
            <a:r>
              <a:rPr lang="ru-RU" sz="1200" b="0" i="0" u="none" strike="noStrike" kern="1200" dirty="0" smtClean="0">
                <a:solidFill>
                  <a:schemeClr val="tx1"/>
                </a:solidFill>
                <a:effectLst/>
                <a:latin typeface="+mn-lt"/>
                <a:ea typeface="+mn-ea"/>
                <a:cs typeface="+mn-cs"/>
              </a:rPr>
              <a:t>), чего мы и добивались.</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46</a:t>
            </a:fld>
            <a:endParaRPr lang="ru-RU"/>
          </a:p>
        </p:txBody>
      </p:sp>
    </p:spTree>
    <p:extLst>
      <p:ext uri="{BB962C8B-B14F-4D97-AF65-F5344CB8AC3E}">
        <p14:creationId xmlns:p14="http://schemas.microsoft.com/office/powerpoint/2010/main" val="43703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Пусть мы теперь хотим </a:t>
            </a:r>
            <a:r>
              <a:rPr lang="ru-RU" sz="1200" b="0" i="0" u="none" strike="noStrike" kern="1200" dirty="0" err="1" smtClean="0">
                <a:solidFill>
                  <a:schemeClr val="tx1"/>
                </a:solidFill>
                <a:effectLst/>
                <a:latin typeface="+mn-lt"/>
                <a:ea typeface="+mn-ea"/>
                <a:cs typeface="+mn-cs"/>
              </a:rPr>
              <a:t>отрисовать</a:t>
            </a:r>
            <a:r>
              <a:rPr lang="ru-RU" sz="1200" b="0" i="0" u="none" strike="noStrike" kern="1200" dirty="0" smtClean="0">
                <a:solidFill>
                  <a:schemeClr val="tx1"/>
                </a:solidFill>
                <a:effectLst/>
                <a:latin typeface="+mn-lt"/>
                <a:ea typeface="+mn-ea"/>
                <a:cs typeface="+mn-cs"/>
              </a:rPr>
              <a:t> последние </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лежат в одной коллекции. И просто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ключ по </a:t>
            </a:r>
            <a:r>
              <a:rPr lang="ru-RU" sz="1200" b="0" i="0" u="none" strike="noStrike" kern="1200" dirty="0" err="1" smtClean="0">
                <a:solidFill>
                  <a:schemeClr val="tx1"/>
                </a:solidFill>
                <a:effectLst/>
                <a:latin typeface="+mn-lt"/>
                <a:ea typeface="+mn-ea"/>
                <a:cs typeface="+mn-cs"/>
              </a:rPr>
              <a:t>TopicI</a:t>
            </a:r>
            <a:r>
              <a:rPr lang="en-US" sz="1200" b="0" i="0" u="none" strike="noStrike" kern="1200" dirty="0" smtClean="0">
                <a:solidFill>
                  <a:schemeClr val="tx1"/>
                </a:solidFill>
                <a:effectLst/>
                <a:latin typeface="+mn-lt"/>
                <a:ea typeface="+mn-ea"/>
                <a:cs typeface="+mn-cs"/>
              </a:rPr>
              <a:t>d</a:t>
            </a:r>
            <a:r>
              <a:rPr lang="ru-RU"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Time</a:t>
            </a:r>
            <a:r>
              <a:rPr lang="ru-RU" sz="1200" b="0" i="0" u="none" strike="noStrike" kern="1200" dirty="0" smtClean="0">
                <a:solidFill>
                  <a:schemeClr val="tx1"/>
                </a:solidFill>
                <a:effectLst/>
                <a:latin typeface="+mn-lt"/>
                <a:ea typeface="+mn-ea"/>
                <a:cs typeface="+mn-cs"/>
              </a:rPr>
              <a:t>, мы можем искать </a:t>
            </a:r>
            <a:r>
              <a:rPr lang="ru-RU" sz="1200" b="0" i="0" u="none" strike="noStrike" kern="1200" dirty="0" err="1" smtClean="0">
                <a:solidFill>
                  <a:schemeClr val="tx1"/>
                </a:solidFill>
                <a:effectLst/>
                <a:latin typeface="+mn-lt"/>
                <a:ea typeface="+mn-ea"/>
                <a:cs typeface="+mn-cs"/>
              </a:rPr>
              <a:t>top</a:t>
            </a:r>
            <a:r>
              <a:rPr lang="ru-RU" sz="1200" b="0" i="0" u="none" strike="noStrike" kern="1200" dirty="0" smtClean="0">
                <a:solidFill>
                  <a:schemeClr val="tx1"/>
                </a:solidFill>
                <a:effectLst/>
                <a:latin typeface="+mn-lt"/>
                <a:ea typeface="+mn-ea"/>
                <a:cs typeface="+mn-cs"/>
              </a:rPr>
              <a:t> N сообщений по префиксу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Так, сложность решения нашей задачи в</a:t>
            </a:r>
            <a:r>
              <a:rPr lang="ru-RU" sz="1200" b="0" i="0" u="none" strike="noStrike" kern="1200" baseline="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случае красно-черного дерева будет O(</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 log(</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где </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 размер дерева. Без префикса </a:t>
            </a:r>
            <a:r>
              <a:rPr lang="ru-RU" sz="1200" b="0" i="0" u="none" strike="noStrike" kern="1200" dirty="0" err="1" smtClean="0">
                <a:solidFill>
                  <a:schemeClr val="tx1"/>
                </a:solidFill>
                <a:effectLst/>
                <a:latin typeface="+mn-lt"/>
                <a:ea typeface="+mn-ea"/>
                <a:cs typeface="+mn-cs"/>
              </a:rPr>
              <a:t>TopicI</a:t>
            </a:r>
            <a:r>
              <a:rPr lang="en-US" sz="1200" b="0" i="0" u="none" strike="noStrike" kern="1200" dirty="0" smtClean="0">
                <a:solidFill>
                  <a:schemeClr val="tx1"/>
                </a:solidFill>
                <a:effectLst/>
                <a:latin typeface="+mn-lt"/>
                <a:ea typeface="+mn-ea"/>
                <a:cs typeface="+mn-cs"/>
              </a:rPr>
              <a:t>d</a:t>
            </a:r>
            <a:r>
              <a:rPr lang="ru-RU" sz="1200" b="0" i="0" u="none" strike="noStrike" kern="1200" dirty="0" smtClean="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smtClean="0">
                <a:solidFill>
                  <a:schemeClr val="tx1"/>
                </a:solidFill>
                <a:effectLst/>
                <a:latin typeface="+mn-lt"/>
                <a:ea typeface="+mn-ea"/>
                <a:cs typeface="+mn-cs"/>
              </a:rPr>
              <a:t>TopicI</a:t>
            </a:r>
            <a:r>
              <a:rPr lang="en-US" sz="1200" b="0" i="0" u="none" strike="noStrike" kern="1200" dirty="0" smtClean="0">
                <a:solidFill>
                  <a:schemeClr val="tx1"/>
                </a:solidFill>
                <a:effectLst/>
                <a:latin typeface="+mn-lt"/>
                <a:ea typeface="+mn-ea"/>
                <a:cs typeface="+mn-cs"/>
              </a:rPr>
              <a:t>d</a:t>
            </a:r>
            <a:r>
              <a:rPr lang="ru-RU" sz="1200" b="0" i="0" u="none" strike="noStrike" kern="1200" dirty="0" smtClean="0">
                <a:solidFill>
                  <a:schemeClr val="tx1"/>
                </a:solidFill>
                <a:effectLst/>
                <a:latin typeface="+mn-lt"/>
                <a:ea typeface="+mn-ea"/>
                <a:cs typeface="+mn-cs"/>
              </a:rPr>
              <a:t> не часто встречается. И в худшем случае перебрали бы всю коллекцию.</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47</a:t>
            </a:fld>
            <a:endParaRPr lang="ru-RU"/>
          </a:p>
        </p:txBody>
      </p:sp>
    </p:spTree>
    <p:extLst>
      <p:ext uri="{BB962C8B-B14F-4D97-AF65-F5344CB8AC3E}">
        <p14:creationId xmlns:p14="http://schemas.microsoft.com/office/powerpoint/2010/main" val="2144327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Пусть мы теперь хотим </a:t>
            </a:r>
            <a:r>
              <a:rPr lang="ru-RU" sz="1200" b="0" i="0" u="none" strike="noStrike" kern="1200" dirty="0" err="1" smtClean="0">
                <a:solidFill>
                  <a:schemeClr val="tx1"/>
                </a:solidFill>
                <a:effectLst/>
                <a:latin typeface="+mn-lt"/>
                <a:ea typeface="+mn-ea"/>
                <a:cs typeface="+mn-cs"/>
              </a:rPr>
              <a:t>отрисовать</a:t>
            </a:r>
            <a:r>
              <a:rPr lang="ru-RU" sz="1200" b="0" i="0" u="none" strike="noStrike" kern="1200" dirty="0" smtClean="0">
                <a:solidFill>
                  <a:schemeClr val="tx1"/>
                </a:solidFill>
                <a:effectLst/>
                <a:latin typeface="+mn-lt"/>
                <a:ea typeface="+mn-ea"/>
                <a:cs typeface="+mn-cs"/>
              </a:rPr>
              <a:t> последние </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лежат в одной коллекции. И просто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ключ по </a:t>
            </a:r>
            <a:r>
              <a:rPr lang="ru-RU" sz="1200" b="0" i="0" u="none" strike="noStrike" kern="1200" dirty="0" err="1" smtClean="0">
                <a:solidFill>
                  <a:schemeClr val="tx1"/>
                </a:solidFill>
                <a:effectLst/>
                <a:latin typeface="+mn-lt"/>
                <a:ea typeface="+mn-ea"/>
                <a:cs typeface="+mn-cs"/>
              </a:rPr>
              <a:t>TopicI</a:t>
            </a:r>
            <a:r>
              <a:rPr lang="en-US" sz="1200" b="0" i="0" u="none" strike="noStrike" kern="1200" dirty="0" smtClean="0">
                <a:solidFill>
                  <a:schemeClr val="tx1"/>
                </a:solidFill>
                <a:effectLst/>
                <a:latin typeface="+mn-lt"/>
                <a:ea typeface="+mn-ea"/>
                <a:cs typeface="+mn-cs"/>
              </a:rPr>
              <a:t>d</a:t>
            </a:r>
            <a:r>
              <a:rPr lang="ru-RU"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Time</a:t>
            </a:r>
            <a:r>
              <a:rPr lang="ru-RU" sz="1200" b="0" i="0" u="none" strike="noStrike" kern="1200" dirty="0" smtClean="0">
                <a:solidFill>
                  <a:schemeClr val="tx1"/>
                </a:solidFill>
                <a:effectLst/>
                <a:latin typeface="+mn-lt"/>
                <a:ea typeface="+mn-ea"/>
                <a:cs typeface="+mn-cs"/>
              </a:rPr>
              <a:t>, мы можем искать </a:t>
            </a:r>
            <a:r>
              <a:rPr lang="ru-RU" sz="1200" b="0" i="0" u="none" strike="noStrike" kern="1200" dirty="0" err="1" smtClean="0">
                <a:solidFill>
                  <a:schemeClr val="tx1"/>
                </a:solidFill>
                <a:effectLst/>
                <a:latin typeface="+mn-lt"/>
                <a:ea typeface="+mn-ea"/>
                <a:cs typeface="+mn-cs"/>
              </a:rPr>
              <a:t>top</a:t>
            </a:r>
            <a:r>
              <a:rPr lang="ru-RU" sz="1200" b="0" i="0" u="none" strike="noStrike" kern="1200" dirty="0" smtClean="0">
                <a:solidFill>
                  <a:schemeClr val="tx1"/>
                </a:solidFill>
                <a:effectLst/>
                <a:latin typeface="+mn-lt"/>
                <a:ea typeface="+mn-ea"/>
                <a:cs typeface="+mn-cs"/>
              </a:rPr>
              <a:t> N сообщений по префиксу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Так, сложность решения нашей задачи в</a:t>
            </a:r>
            <a:r>
              <a:rPr lang="ru-RU" sz="1200" b="0" i="0" u="none" strike="noStrike" kern="1200" baseline="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случае красно-черного дерева будет O(</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 log(</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где </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 размер дерева. Без префикса </a:t>
            </a:r>
            <a:r>
              <a:rPr lang="ru-RU" sz="1200" b="0" i="0" u="none" strike="noStrike" kern="1200" dirty="0" err="1" smtClean="0">
                <a:solidFill>
                  <a:schemeClr val="tx1"/>
                </a:solidFill>
                <a:effectLst/>
                <a:latin typeface="+mn-lt"/>
                <a:ea typeface="+mn-ea"/>
                <a:cs typeface="+mn-cs"/>
              </a:rPr>
              <a:t>TopicI</a:t>
            </a:r>
            <a:r>
              <a:rPr lang="en-US" sz="1200" b="0" i="0" u="none" strike="noStrike" kern="1200" dirty="0" smtClean="0">
                <a:solidFill>
                  <a:schemeClr val="tx1"/>
                </a:solidFill>
                <a:effectLst/>
                <a:latin typeface="+mn-lt"/>
                <a:ea typeface="+mn-ea"/>
                <a:cs typeface="+mn-cs"/>
              </a:rPr>
              <a:t>d</a:t>
            </a:r>
            <a:r>
              <a:rPr lang="ru-RU" sz="1200" b="0" i="0" u="none" strike="noStrike" kern="1200" dirty="0" smtClean="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smtClean="0">
                <a:solidFill>
                  <a:schemeClr val="tx1"/>
                </a:solidFill>
                <a:effectLst/>
                <a:latin typeface="+mn-lt"/>
                <a:ea typeface="+mn-ea"/>
                <a:cs typeface="+mn-cs"/>
              </a:rPr>
              <a:t>TopicI</a:t>
            </a:r>
            <a:r>
              <a:rPr lang="en-US" sz="1200" b="0" i="0" u="none" strike="noStrike" kern="1200" dirty="0" smtClean="0">
                <a:solidFill>
                  <a:schemeClr val="tx1"/>
                </a:solidFill>
                <a:effectLst/>
                <a:latin typeface="+mn-lt"/>
                <a:ea typeface="+mn-ea"/>
                <a:cs typeface="+mn-cs"/>
              </a:rPr>
              <a:t>d</a:t>
            </a:r>
            <a:r>
              <a:rPr lang="ru-RU" sz="1200" b="0" i="0" u="none" strike="noStrike" kern="1200" dirty="0" smtClean="0">
                <a:solidFill>
                  <a:schemeClr val="tx1"/>
                </a:solidFill>
                <a:effectLst/>
                <a:latin typeface="+mn-lt"/>
                <a:ea typeface="+mn-ea"/>
                <a:cs typeface="+mn-cs"/>
              </a:rPr>
              <a:t> не часто встречается. И в худшем случае перебрали бы всю коллекцию.</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49</a:t>
            </a:fld>
            <a:endParaRPr lang="ru-RU"/>
          </a:p>
        </p:txBody>
      </p:sp>
    </p:spTree>
    <p:extLst>
      <p:ext uri="{BB962C8B-B14F-4D97-AF65-F5344CB8AC3E}">
        <p14:creationId xmlns:p14="http://schemas.microsoft.com/office/powerpoint/2010/main" val="3182846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Так можно выработать какую-то примитивную и общую стратегию использования БД - очень быстро и эффективно с помощью индекса максимально сузить всю коллекцию до небольшого набора документов (или вообще до одного), а затем, если необходимо, отфильтровать оставшиеся документы с помощью фильтров. БД все оставшиеся документы переберет в лоб, но если их не много, это будет быстро.</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862765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Перед тем как начать писать любой новый сервис нужно заранее подумать и спланировать, как будут лежать данные в вашей базе данных. Как их нужно разбить по коллекциям. Какие индексы понадобятся. Чтобы все ваши поиски были быстрыми и не потратить все деньги на огромные по объему БД. И чтобы внезапно не оказалось, что вы не учли такой запрос, который вообще невозможно выполнить на ваших коллекциях без полного перебора всех элементов всей базы данных.</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52</a:t>
            </a:fld>
            <a:endParaRPr lang="ru-RU"/>
          </a:p>
        </p:txBody>
      </p:sp>
    </p:spTree>
    <p:extLst>
      <p:ext uri="{BB962C8B-B14F-4D97-AF65-F5344CB8AC3E}">
        <p14:creationId xmlns:p14="http://schemas.microsoft.com/office/powerpoint/2010/main" val="2281176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Кроме того, поскольку баз данных очень много, у каждой есть свои плюсы и минусы. Обычно новая база данных появляется тогда, когда появлялась необходимость закрыть определенную нишу. Одни базы отлично ищут по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ключам. Другие базы отлично жмут данные. Третьи медленные, но могут с легкостью переварить петабайты данных. А некоторые были придуманы под конкретный узкоспециализированный паттерн. К выбору самой БД также надо относиться ответственно, но мы сейчас рассматриваем основные принципы работы с базами данных в наиболее частом и общем их проявлении и не занимаемся изучением и сравнением разных баз данных.</a:t>
            </a:r>
            <a:endParaRPr lang="ru-RU" b="0" dirty="0" smtClean="0">
              <a:effectLst/>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53</a:t>
            </a:fld>
            <a:endParaRPr lang="ru-RU"/>
          </a:p>
        </p:txBody>
      </p:sp>
    </p:spTree>
    <p:extLst>
      <p:ext uri="{BB962C8B-B14F-4D97-AF65-F5344CB8AC3E}">
        <p14:creationId xmlns:p14="http://schemas.microsoft.com/office/powerpoint/2010/main" val="340250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1" u="none" strike="noStrike" kern="1200" dirty="0" smtClean="0">
                <a:solidFill>
                  <a:schemeClr val="tx1"/>
                </a:solidFill>
                <a:effectLst/>
                <a:latin typeface="+mn-lt"/>
                <a:ea typeface="+mn-ea"/>
                <a:cs typeface="+mn-cs"/>
              </a:rPr>
              <a:t>Рассмотрим реальную задачу из Контура, только сильно урезанную и измененную под обучение:</a:t>
            </a:r>
            <a:endParaRPr lang="ru-RU" b="0" dirty="0" smtClean="0">
              <a:effectLst/>
            </a:endParaRPr>
          </a:p>
          <a:p>
            <a:pPr rtl="0"/>
            <a:r>
              <a:rPr lang="ru-RU" sz="1200" b="0" i="0" u="none" strike="noStrike" kern="1200" dirty="0" smtClean="0">
                <a:solidFill>
                  <a:schemeClr val="tx1"/>
                </a:solidFill>
                <a:effectLst/>
                <a:latin typeface="+mn-lt"/>
                <a:ea typeface="+mn-ea"/>
                <a:cs typeface="+mn-cs"/>
              </a:rPr>
              <a:t>Мы делаем сервис для отелей. Владелец может прийти и зарегистрировать свой отель. Он позволяет автоматически интегрироваться с различными </a:t>
            </a:r>
            <a:r>
              <a:rPr lang="ru-RU" sz="1200" b="0" i="0" u="none" strike="noStrike" kern="1200" dirty="0" err="1" smtClean="0">
                <a:solidFill>
                  <a:schemeClr val="tx1"/>
                </a:solidFill>
                <a:effectLst/>
                <a:latin typeface="+mn-lt"/>
                <a:ea typeface="+mn-ea"/>
                <a:cs typeface="+mn-cs"/>
              </a:rPr>
              <a:t>букингами</a:t>
            </a:r>
            <a:r>
              <a:rPr lang="ru-RU" sz="1200" b="0" i="0" u="none" strike="noStrike" kern="1200" dirty="0" smtClean="0">
                <a:solidFill>
                  <a:schemeClr val="tx1"/>
                </a:solidFill>
                <a:effectLst/>
                <a:latin typeface="+mn-lt"/>
                <a:ea typeface="+mn-ea"/>
                <a:cs typeface="+mn-cs"/>
              </a:rPr>
              <a:t> (сервисами по поиску номера в отелях, человек вводит желаемые характеристики номера и время, когда он ему необходим, а сервис показывает все возможные варианты всех известных ему отелей и дает возможность забронировать номер), с государством (по закону отели обязаны отправлять паспортные данные о посетителях в течение 24 часа), с удобными мониторингами и менеджментом своего отеля для владельца, </a:t>
            </a:r>
            <a:r>
              <a:rPr lang="ru-RU" sz="1200" b="0" i="0" u="none" strike="noStrike" kern="1200" dirty="0" err="1" smtClean="0">
                <a:solidFill>
                  <a:schemeClr val="tx1"/>
                </a:solidFill>
                <a:effectLst/>
                <a:latin typeface="+mn-lt"/>
                <a:ea typeface="+mn-ea"/>
                <a:cs typeface="+mn-cs"/>
              </a:rPr>
              <a:t>etc</a:t>
            </a:r>
            <a:r>
              <a:rPr lang="ru-RU" sz="1200" b="0" i="0" u="none" strike="noStrike" kern="1200" dirty="0" smtClean="0">
                <a:solidFill>
                  <a:schemeClr val="tx1"/>
                </a:solidFill>
                <a:effectLst/>
                <a:latin typeface="+mn-lt"/>
                <a:ea typeface="+mn-ea"/>
                <a:cs typeface="+mn-cs"/>
              </a:rPr>
              <a:t>...</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2083514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56</a:t>
            </a:fld>
            <a:endParaRPr lang="ru-RU"/>
          </a:p>
        </p:txBody>
      </p:sp>
    </p:spTree>
    <p:extLst>
      <p:ext uri="{BB962C8B-B14F-4D97-AF65-F5344CB8AC3E}">
        <p14:creationId xmlns:p14="http://schemas.microsoft.com/office/powerpoint/2010/main" val="12307403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фича</a:t>
            </a:r>
            <a:r>
              <a:rPr lang="ru-RU" sz="1200" b="0" i="0" u="none" strike="noStrike" kern="1200" dirty="0" smtClean="0">
                <a:solidFill>
                  <a:schemeClr val="tx1"/>
                </a:solidFill>
                <a:effectLst/>
                <a:latin typeface="+mn-lt"/>
                <a:ea typeface="+mn-ea"/>
                <a:cs typeface="+mn-cs"/>
              </a:rPr>
              <a:t>] Комната может закрыться на ремонт, поэтому сделаем флажок </a:t>
            </a:r>
            <a:r>
              <a:rPr lang="ru-RU" sz="1200" b="0" i="0" u="none" strike="noStrike" kern="1200" dirty="0" err="1" smtClean="0">
                <a:solidFill>
                  <a:schemeClr val="tx1"/>
                </a:solidFill>
                <a:effectLst/>
                <a:latin typeface="+mn-lt"/>
                <a:ea typeface="+mn-ea"/>
                <a:cs typeface="+mn-cs"/>
              </a:rPr>
              <a:t>Available</a:t>
            </a:r>
            <a:r>
              <a:rPr lang="ru-RU" sz="1200" b="0" i="0" u="none" strike="noStrike"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57</a:t>
            </a:fld>
            <a:endParaRPr lang="ru-RU"/>
          </a:p>
        </p:txBody>
      </p:sp>
    </p:spTree>
    <p:extLst>
      <p:ext uri="{BB962C8B-B14F-4D97-AF65-F5344CB8AC3E}">
        <p14:creationId xmlns:p14="http://schemas.microsoft.com/office/powerpoint/2010/main" val="1179147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Администрирование БД и использование БД хоть и пересекающиеся, но очень разные темы. Без корректного администрирование все будет работать плохо или не будет работать вообще. Без корректного использования аналогично. Мы будем рассматривать БД только со стороны их использования.</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2915194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58</a:t>
            </a:fld>
            <a:endParaRPr lang="ru-RU"/>
          </a:p>
        </p:txBody>
      </p:sp>
    </p:spTree>
    <p:extLst>
      <p:ext uri="{BB962C8B-B14F-4D97-AF65-F5344CB8AC3E}">
        <p14:creationId xmlns:p14="http://schemas.microsoft.com/office/powerpoint/2010/main" val="34156574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думают и заполняют решение в </a:t>
            </a:r>
            <a:r>
              <a:rPr lang="ru-RU" sz="1200" b="0" i="0" u="none" strike="noStrike" kern="1200" dirty="0" err="1" smtClean="0">
                <a:solidFill>
                  <a:schemeClr val="tx1"/>
                </a:solidFill>
                <a:effectLst/>
                <a:latin typeface="+mn-lt"/>
                <a:ea typeface="+mn-ea"/>
                <a:cs typeface="+mn-cs"/>
              </a:rPr>
              <a:t>гуглдоке</a:t>
            </a:r>
            <a:r>
              <a:rPr lang="ru-RU" sz="1200" b="0" i="0" u="none" strike="noStrike" kern="1200" dirty="0" smtClean="0">
                <a:solidFill>
                  <a:schemeClr val="tx1"/>
                </a:solidFill>
                <a:effectLst/>
                <a:latin typeface="+mn-lt"/>
                <a:ea typeface="+mn-ea"/>
                <a:cs typeface="+mn-cs"/>
              </a:rPr>
              <a:t>.</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[когда объектов потенциально бесконечно, нужна отдельная коллекция] Обсуждение результатов. Тут все просто, все должны создать отдельную коллекцию и описать её поля.</a:t>
            </a:r>
          </a:p>
          <a:p>
            <a:pPr rtl="0" fontAlgn="base"/>
            <a:r>
              <a:rPr lang="ru-RU" sz="1200" b="0" i="0" u="none" strike="noStrike" kern="1200" dirty="0" smtClean="0">
                <a:solidFill>
                  <a:schemeClr val="tx1"/>
                </a:solidFill>
                <a:effectLst/>
                <a:latin typeface="+mn-lt"/>
                <a:ea typeface="+mn-ea"/>
                <a:cs typeface="+mn-cs"/>
              </a:rPr>
              <a:t>Паспортов мало, они неизменны, можно сложить их прямо тут.</a:t>
            </a:r>
          </a:p>
          <a:p>
            <a:pPr rtl="0" fontAlgn="base"/>
            <a:r>
              <a:rPr lang="ru-RU" sz="1200" b="0" i="0" u="none" strike="noStrike" kern="1200" dirty="0" smtClean="0">
                <a:solidFill>
                  <a:schemeClr val="tx1"/>
                </a:solidFill>
                <a:effectLst/>
                <a:latin typeface="+mn-lt"/>
                <a:ea typeface="+mn-ea"/>
                <a:cs typeface="+mn-cs"/>
              </a:rPr>
              <a:t>Нужна привязка к комнате (просто знать </a:t>
            </a:r>
            <a:r>
              <a:rPr lang="ru-RU" sz="1200" b="0" i="0" u="none" strike="noStrike" kern="1200" dirty="0" err="1" smtClean="0">
                <a:solidFill>
                  <a:schemeClr val="tx1"/>
                </a:solidFill>
                <a:effectLst/>
                <a:latin typeface="+mn-lt"/>
                <a:ea typeface="+mn-ea"/>
                <a:cs typeface="+mn-cs"/>
              </a:rPr>
              <a:t>roomId</a:t>
            </a:r>
            <a:r>
              <a:rPr lang="ru-RU" sz="1200" b="0" i="0" u="none" strike="noStrike" kern="1200" dirty="0" smtClean="0">
                <a:solidFill>
                  <a:schemeClr val="tx1"/>
                </a:solidFill>
                <a:effectLst/>
                <a:latin typeface="+mn-lt"/>
                <a:ea typeface="+mn-ea"/>
                <a:cs typeface="+mn-cs"/>
              </a:rPr>
              <a:t>).</a:t>
            </a:r>
          </a:p>
          <a:p>
            <a:pPr rtl="0" fontAlgn="base"/>
            <a:r>
              <a:rPr lang="ru-RU" sz="1200" b="0" i="0" u="none" strike="noStrike" kern="1200" dirty="0" smtClean="0">
                <a:solidFill>
                  <a:schemeClr val="tx1"/>
                </a:solidFill>
                <a:effectLst/>
                <a:latin typeface="+mn-lt"/>
                <a:ea typeface="+mn-ea"/>
                <a:cs typeface="+mn-cs"/>
              </a:rPr>
              <a:t>Нужен уникальный ключ (бронирований очень много)</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[Проблема конкуренции] Поднять проблему конкурентного бронирования пересекающегося участка. Можно конечно делать </a:t>
            </a:r>
            <a:r>
              <a:rPr lang="ru-RU" sz="1200" b="0" i="0" u="none" strike="noStrike" kern="1200" dirty="0" err="1" smtClean="0">
                <a:solidFill>
                  <a:schemeClr val="tx1"/>
                </a:solidFill>
                <a:effectLst/>
                <a:latin typeface="+mn-lt"/>
                <a:ea typeface="+mn-ea"/>
                <a:cs typeface="+mn-cs"/>
              </a:rPr>
              <a:t>предпроверку</a:t>
            </a:r>
            <a:r>
              <a:rPr lang="ru-RU" sz="1200" b="0" i="0" u="none" strike="noStrike" kern="1200" dirty="0" smtClean="0">
                <a:solidFill>
                  <a:schemeClr val="tx1"/>
                </a:solidFill>
                <a:effectLst/>
                <a:latin typeface="+mn-lt"/>
                <a:ea typeface="+mn-ea"/>
                <a:cs typeface="+mn-cs"/>
              </a:rPr>
              <a:t> (хотя и это не тривиально в данной задаче), но от гонок не избавит. Можно решить распределенными блокировками или CAS операциями на БД, или распределенными блокировками с помощью CAS операций на БД с ТТЛ. Это отдельная и сложная тема за рамками этого курса.</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59</a:t>
            </a:fld>
            <a:endParaRPr lang="ru-RU"/>
          </a:p>
        </p:txBody>
      </p:sp>
    </p:spTree>
    <p:extLst>
      <p:ext uri="{BB962C8B-B14F-4D97-AF65-F5344CB8AC3E}">
        <p14:creationId xmlns:p14="http://schemas.microsoft.com/office/powerpoint/2010/main" val="2300669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решают.</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[проекции, </a:t>
            </a:r>
            <a:r>
              <a:rPr lang="ru-RU" sz="1200" b="0" i="0" u="none" strike="noStrike" kern="1200" dirty="0" err="1" smtClean="0">
                <a:solidFill>
                  <a:schemeClr val="tx1"/>
                </a:solidFill>
                <a:effectLst/>
                <a:latin typeface="+mn-lt"/>
                <a:ea typeface="+mn-ea"/>
                <a:cs typeface="+mn-cs"/>
              </a:rPr>
              <a:t>distinct</a:t>
            </a:r>
            <a:r>
              <a:rPr lang="ru-RU" sz="1200" b="0" i="0" u="none" strike="noStrike" kern="1200" dirty="0" smtClean="0">
                <a:solidFill>
                  <a:schemeClr val="tx1"/>
                </a:solidFill>
                <a:effectLst/>
                <a:latin typeface="+mn-lt"/>
                <a:ea typeface="+mn-ea"/>
                <a:cs typeface="+mn-cs"/>
              </a:rPr>
              <a:t>] Нужно найти все бронирования на нужный день и просто достать паспорта</a:t>
            </a:r>
            <a:r>
              <a:rPr lang="ru-RU" sz="1200" b="0" i="0" u="none" strike="noStrike" kern="1200" baseline="0" dirty="0" smtClean="0">
                <a:solidFill>
                  <a:schemeClr val="tx1"/>
                </a:solidFill>
                <a:effectLst/>
                <a:latin typeface="+mn-lt"/>
                <a:ea typeface="+mn-ea"/>
                <a:cs typeface="+mn-cs"/>
              </a:rPr>
              <a:t> гостей</a:t>
            </a:r>
            <a:r>
              <a:rPr lang="ru-RU" sz="1200" b="0" i="0" u="none" strike="noStrike" kern="1200" dirty="0" smtClean="0">
                <a:solidFill>
                  <a:schemeClr val="tx1"/>
                </a:solidFill>
                <a:effectLst/>
                <a:latin typeface="+mn-lt"/>
                <a:ea typeface="+mn-ea"/>
                <a:cs typeface="+mn-cs"/>
              </a:rPr>
              <a:t>.</a:t>
            </a:r>
          </a:p>
          <a:p>
            <a:pPr rtl="0" fontAlgn="base"/>
            <a:endParaRPr lang="ru-RU" sz="1200" b="0" i="0" u="none" strike="noStrike" kern="1200" dirty="0" smtClean="0">
              <a:solidFill>
                <a:schemeClr val="tx1"/>
              </a:solidFill>
              <a:effectLst/>
              <a:latin typeface="+mn-lt"/>
              <a:ea typeface="+mn-ea"/>
              <a:cs typeface="+mn-cs"/>
            </a:endParaRPr>
          </a:p>
          <a:p>
            <a:r>
              <a:rPr lang="ru-RU"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rPr>
              <a:t>index</a:t>
            </a:r>
            <a:r>
              <a:rPr lang="ru-RU" sz="1200" b="0" i="0" u="none" strike="noStrike" kern="1200" dirty="0" smtClean="0">
                <a:solidFill>
                  <a:schemeClr val="tx1"/>
                </a:solidFill>
                <a:effectLst/>
                <a:latin typeface="+mn-lt"/>
                <a:ea typeface="+mn-ea"/>
                <a:cs typeface="+mn-cs"/>
              </a:rPr>
              <a:t>] Но найти все проекции просто фильтрацией тяжело. Нам нужен индекс на то, что </a:t>
            </a:r>
            <a:r>
              <a:rPr lang="ru-RU" sz="1200" b="0" i="0" u="none" strike="noStrike" kern="1200" dirty="0" err="1" smtClean="0">
                <a:solidFill>
                  <a:schemeClr val="tx1"/>
                </a:solidFill>
                <a:effectLst/>
                <a:latin typeface="+mn-lt"/>
                <a:ea typeface="+mn-ea"/>
                <a:cs typeface="+mn-cs"/>
              </a:rPr>
              <a:t>From</a:t>
            </a:r>
            <a:r>
              <a:rPr lang="ru-RU" sz="1200" b="0" i="0" u="none" strike="noStrike" kern="1200" dirty="0" smtClean="0">
                <a:solidFill>
                  <a:schemeClr val="tx1"/>
                </a:solidFill>
                <a:effectLst/>
                <a:latin typeface="+mn-lt"/>
                <a:ea typeface="+mn-ea"/>
                <a:cs typeface="+mn-cs"/>
              </a:rPr>
              <a:t> находится в 24-часовом диапазоне нужного нам дня.</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60</a:t>
            </a:fld>
            <a:endParaRPr lang="ru-RU"/>
          </a:p>
        </p:txBody>
      </p:sp>
    </p:spTree>
    <p:extLst>
      <p:ext uri="{BB962C8B-B14F-4D97-AF65-F5344CB8AC3E}">
        <p14:creationId xmlns:p14="http://schemas.microsoft.com/office/powerpoint/2010/main" val="347458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решают.</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[составные индексы] Владельца отеля интересуют только одна (несколько) комната. Поэтому для более быстрого поиска воспользуется составным индексом. Зная</a:t>
            </a:r>
            <a:r>
              <a:rPr lang="ru-RU" sz="1200" b="0" i="0" u="none" strike="noStrike" kern="1200" baseline="0" dirty="0" smtClean="0">
                <a:solidFill>
                  <a:schemeClr val="tx1"/>
                </a:solidFill>
                <a:effectLst/>
                <a:latin typeface="+mn-lt"/>
                <a:ea typeface="+mn-ea"/>
                <a:cs typeface="+mn-cs"/>
              </a:rPr>
              <a:t> природу данных, можно обойтись индексацией только поля </a:t>
            </a:r>
            <a:r>
              <a:rPr lang="en-US" sz="1200" b="0" i="0" u="none" strike="noStrike" kern="1200" baseline="0" dirty="0" smtClean="0">
                <a:solidFill>
                  <a:schemeClr val="tx1"/>
                </a:solidFill>
                <a:effectLst/>
                <a:latin typeface="+mn-lt"/>
                <a:ea typeface="+mn-ea"/>
                <a:cs typeface="+mn-cs"/>
              </a:rPr>
              <a:t>To</a:t>
            </a:r>
            <a:r>
              <a:rPr lang="ru-RU" sz="1200" b="0" i="0" u="none" strike="noStrike" kern="1200" baseline="0" dirty="0" smtClean="0">
                <a:solidFill>
                  <a:schemeClr val="tx1"/>
                </a:solidFill>
                <a:effectLst/>
                <a:latin typeface="+mn-lt"/>
                <a:ea typeface="+mn-ea"/>
                <a:cs typeface="+mn-cs"/>
              </a:rPr>
              <a:t>, фильтруя </a:t>
            </a:r>
            <a:r>
              <a:rPr lang="en-US" sz="1200" b="0" i="0" u="none" strike="noStrike" kern="1200" baseline="0" dirty="0" smtClean="0">
                <a:solidFill>
                  <a:schemeClr val="tx1"/>
                </a:solidFill>
                <a:effectLst/>
                <a:latin typeface="+mn-lt"/>
                <a:ea typeface="+mn-ea"/>
                <a:cs typeface="+mn-cs"/>
              </a:rPr>
              <a:t>From</a:t>
            </a:r>
            <a:r>
              <a:rPr lang="ru-RU" sz="1200" b="0" i="0" u="none" strike="noStrike" kern="1200" baseline="0" dirty="0" smtClean="0">
                <a:solidFill>
                  <a:schemeClr val="tx1"/>
                </a:solidFill>
                <a:effectLst/>
                <a:latin typeface="+mn-lt"/>
                <a:ea typeface="+mn-ea"/>
                <a:cs typeface="+mn-cs"/>
              </a:rPr>
              <a:t>.</a:t>
            </a:r>
            <a:endParaRPr lang="ru-RU" sz="1200" b="0" i="0" u="none" strike="noStrike"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62</a:t>
            </a:fld>
            <a:endParaRPr lang="ru-RU"/>
          </a:p>
        </p:txBody>
      </p:sp>
    </p:spTree>
    <p:extLst>
      <p:ext uri="{BB962C8B-B14F-4D97-AF65-F5344CB8AC3E}">
        <p14:creationId xmlns:p14="http://schemas.microsoft.com/office/powerpoint/2010/main" val="2425403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Например, </a:t>
            </a:r>
            <a:r>
              <a:rPr lang="en-US" dirty="0" smtClean="0"/>
              <a:t>KD</a:t>
            </a:r>
            <a:r>
              <a:rPr lang="ru-RU" dirty="0" smtClean="0"/>
              <a:t>-дерево,</a:t>
            </a:r>
            <a:r>
              <a:rPr lang="ru-RU" baseline="0" dirty="0" smtClean="0"/>
              <a:t> </a:t>
            </a:r>
            <a:r>
              <a:rPr lang="en-US" baseline="0" dirty="0" smtClean="0"/>
              <a:t>R-</a:t>
            </a:r>
            <a:r>
              <a:rPr lang="ru-RU" baseline="0" dirty="0" smtClean="0"/>
              <a:t>дерево, </a:t>
            </a:r>
            <a:r>
              <a:rPr lang="ru-RU" baseline="0" dirty="0" err="1" smtClean="0"/>
              <a:t>квадродерево</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63</a:t>
            </a:fld>
            <a:endParaRPr lang="ru-RU"/>
          </a:p>
        </p:txBody>
      </p:sp>
    </p:spTree>
    <p:extLst>
      <p:ext uri="{BB962C8B-B14F-4D97-AF65-F5344CB8AC3E}">
        <p14:creationId xmlns:p14="http://schemas.microsoft.com/office/powerpoint/2010/main" val="27056496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решают.</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1. Аналогично предыдущему, но нужен</a:t>
            </a:r>
            <a:r>
              <a:rPr lang="ru-RU" sz="1200" b="0" i="0" u="none" strike="noStrike" kern="1200" baseline="0" dirty="0" smtClean="0">
                <a:solidFill>
                  <a:schemeClr val="tx1"/>
                </a:solidFill>
                <a:effectLst/>
                <a:latin typeface="+mn-lt"/>
                <a:ea typeface="+mn-ea"/>
                <a:cs typeface="+mn-cs"/>
              </a:rPr>
              <a:t> новый составной индекс </a:t>
            </a:r>
            <a:r>
              <a:rPr lang="en-US" sz="1200" b="0" i="0" u="none" strike="noStrike" kern="1200" baseline="0" dirty="0" smtClean="0">
                <a:solidFill>
                  <a:schemeClr val="tx1"/>
                </a:solidFill>
                <a:effectLst/>
                <a:latin typeface="+mn-lt"/>
                <a:ea typeface="+mn-ea"/>
                <a:cs typeface="+mn-cs"/>
              </a:rPr>
              <a:t>(</a:t>
            </a:r>
            <a:r>
              <a:rPr lang="en-US" sz="1200" b="0" i="0" u="none" strike="noStrike" kern="1200" baseline="0" dirty="0" err="1" smtClean="0">
                <a:solidFill>
                  <a:schemeClr val="tx1"/>
                </a:solidFill>
                <a:effectLst/>
                <a:latin typeface="+mn-lt"/>
                <a:ea typeface="+mn-ea"/>
                <a:cs typeface="+mn-cs"/>
              </a:rPr>
              <a:t>HotelId</a:t>
            </a:r>
            <a:r>
              <a:rPr lang="en-US" sz="1200" b="0" i="0" u="none" strike="noStrike" kern="1200" baseline="0" dirty="0" smtClean="0">
                <a:solidFill>
                  <a:schemeClr val="tx1"/>
                </a:solidFill>
                <a:effectLst/>
                <a:latin typeface="+mn-lt"/>
                <a:ea typeface="+mn-ea"/>
                <a:cs typeface="+mn-cs"/>
              </a:rPr>
              <a:t>, To)</a:t>
            </a:r>
            <a:r>
              <a:rPr lang="ru-RU" sz="1200" b="0" i="0" u="none" strike="noStrike" kern="1200" baseline="0" dirty="0" smtClean="0">
                <a:solidFill>
                  <a:schemeClr val="tx1"/>
                </a:solidFill>
                <a:effectLst/>
                <a:latin typeface="+mn-lt"/>
                <a:ea typeface="+mn-ea"/>
                <a:cs typeface="+mn-cs"/>
              </a:rPr>
              <a:t>.</a:t>
            </a:r>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2. Только потом надо достать все комнаты и вычесть из них забронированные</a:t>
            </a:r>
            <a:r>
              <a:rPr lang="ru-RU" sz="1200" b="0" i="0" u="none" strike="noStrike" kern="1200" baseline="0" dirty="0" smtClean="0">
                <a:solidFill>
                  <a:schemeClr val="tx1"/>
                </a:solidFill>
                <a:effectLst/>
                <a:latin typeface="+mn-lt"/>
                <a:ea typeface="+mn-ea"/>
                <a:cs typeface="+mn-cs"/>
              </a:rPr>
              <a:t> (те, </a:t>
            </a:r>
            <a:r>
              <a:rPr lang="ru-RU" sz="1200" b="0" i="0" u="none" strike="noStrike" kern="1200" dirty="0" smtClean="0">
                <a:solidFill>
                  <a:schemeClr val="tx1"/>
                </a:solidFill>
                <a:effectLst/>
                <a:latin typeface="+mn-lt"/>
                <a:ea typeface="+mn-ea"/>
                <a:cs typeface="+mn-cs"/>
              </a:rPr>
              <a:t>которые мы получили предыдущим запросом)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64</a:t>
            </a:fld>
            <a:endParaRPr lang="ru-RU"/>
          </a:p>
        </p:txBody>
      </p:sp>
    </p:spTree>
    <p:extLst>
      <p:ext uri="{BB962C8B-B14F-4D97-AF65-F5344CB8AC3E}">
        <p14:creationId xmlns:p14="http://schemas.microsoft.com/office/powerpoint/2010/main" val="40061600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67</a:t>
            </a:fld>
            <a:endParaRPr lang="ru-RU"/>
          </a:p>
        </p:txBody>
      </p:sp>
    </p:spTree>
    <p:extLst>
      <p:ext uri="{BB962C8B-B14F-4D97-AF65-F5344CB8AC3E}">
        <p14:creationId xmlns:p14="http://schemas.microsoft.com/office/powerpoint/2010/main" val="4084195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68</a:t>
            </a:fld>
            <a:endParaRPr lang="ru-RU"/>
          </a:p>
        </p:txBody>
      </p:sp>
    </p:spTree>
    <p:extLst>
      <p:ext uri="{BB962C8B-B14F-4D97-AF65-F5344CB8AC3E}">
        <p14:creationId xmlns:p14="http://schemas.microsoft.com/office/powerpoint/2010/main" val="7720045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Помимо связи полей одной таблицы с ключами другой таблицы существуют и различные другие интересные возможности. Например, какое-то поле можно пометить как </a:t>
            </a:r>
            <a:r>
              <a:rPr lang="ru-RU" sz="1200" b="0" i="0" u="none" strike="noStrike" kern="1200" dirty="0" err="1" smtClean="0">
                <a:solidFill>
                  <a:schemeClr val="tx1"/>
                </a:solidFill>
                <a:effectLst/>
                <a:latin typeface="+mn-lt"/>
                <a:ea typeface="+mn-ea"/>
                <a:cs typeface="+mn-cs"/>
              </a:rPr>
              <a:t>uniq</a:t>
            </a:r>
            <a:r>
              <a:rPr lang="ru-RU" sz="1200" b="0" i="0" u="none" strike="noStrike" kern="1200" dirty="0" smtClean="0">
                <a:solidFill>
                  <a:schemeClr val="tx1"/>
                </a:solidFill>
                <a:effectLst/>
                <a:latin typeface="+mn-lt"/>
                <a:ea typeface="+mn-ea"/>
                <a:cs typeface="+mn-cs"/>
              </a:rPr>
              <a:t> и оно будет выступать в роли еще одного уникального ключа. </a:t>
            </a:r>
            <a:r>
              <a:rPr lang="ru-RU" sz="1200" b="0" i="0" u="none" strike="noStrike" kern="1200" dirty="0" err="1" smtClean="0">
                <a:solidFill>
                  <a:schemeClr val="tx1"/>
                </a:solidFill>
                <a:effectLst/>
                <a:latin typeface="+mn-lt"/>
                <a:ea typeface="+mn-ea"/>
                <a:cs typeface="+mn-cs"/>
              </a:rPr>
              <a:t>Монго</a:t>
            </a:r>
            <a:r>
              <a:rPr lang="ru-RU" sz="1200" b="0" i="0" u="none" strike="noStrike" kern="1200" dirty="0" smtClean="0">
                <a:solidFill>
                  <a:schemeClr val="tx1"/>
                </a:solidFill>
                <a:effectLst/>
                <a:latin typeface="+mn-lt"/>
                <a:ea typeface="+mn-ea"/>
                <a:cs typeface="+mn-cs"/>
              </a:rPr>
              <a:t> тоже может делать уникальные индекса (но только в рамках одного </a:t>
            </a:r>
            <a:r>
              <a:rPr lang="ru-RU" sz="1200" b="0" i="0" u="none" strike="noStrike" kern="1200" dirty="0" err="1" smtClean="0">
                <a:solidFill>
                  <a:schemeClr val="tx1"/>
                </a:solidFill>
                <a:effectLst/>
                <a:latin typeface="+mn-lt"/>
                <a:ea typeface="+mn-ea"/>
                <a:cs typeface="+mn-cs"/>
              </a:rPr>
              <a:t>шарда</a:t>
            </a:r>
            <a:r>
              <a:rPr lang="ru-RU" sz="1200" b="0" i="0" u="none" strike="noStrike" kern="1200" dirty="0" smtClean="0">
                <a:solidFill>
                  <a:schemeClr val="tx1"/>
                </a:solidFill>
                <a:effectLst/>
                <a:latin typeface="+mn-lt"/>
                <a:ea typeface="+mn-ea"/>
                <a:cs typeface="+mn-cs"/>
              </a:rPr>
              <a:t>), но на самом деле далеко не все </a:t>
            </a:r>
            <a:r>
              <a:rPr lang="ru-RU" sz="1200" b="0" i="0" u="none" strike="noStrike" kern="1200" dirty="0" err="1" smtClean="0">
                <a:solidFill>
                  <a:schemeClr val="tx1"/>
                </a:solidFill>
                <a:effectLst/>
                <a:latin typeface="+mn-lt"/>
                <a:ea typeface="+mn-ea"/>
                <a:cs typeface="+mn-cs"/>
              </a:rPr>
              <a:t>NoSQL</a:t>
            </a:r>
            <a:r>
              <a:rPr lang="ru-RU" sz="1200" b="0" i="0" u="none" strike="noStrike"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rPr>
              <a:t>хранилки</a:t>
            </a:r>
            <a:r>
              <a:rPr lang="ru-RU" sz="1200" b="0" i="0" u="none" strike="noStrike" kern="1200" dirty="0" smtClean="0">
                <a:solidFill>
                  <a:schemeClr val="tx1"/>
                </a:solidFill>
                <a:effectLst/>
                <a:latin typeface="+mn-lt"/>
                <a:ea typeface="+mn-ea"/>
                <a:cs typeface="+mn-cs"/>
              </a:rPr>
              <a:t> так умеют.</a:t>
            </a:r>
            <a:endParaRPr lang="ru-RU" b="0" dirty="0" smtClean="0">
              <a:effectLst/>
            </a:endParaRPr>
          </a:p>
          <a:p>
            <a:pPr rtl="0"/>
            <a:r>
              <a:rPr lang="ru-RU" dirty="0" smtClean="0"/>
              <a:t/>
            </a:r>
            <a:br>
              <a:rPr lang="ru-RU" dirty="0" smtClean="0"/>
            </a:br>
            <a:r>
              <a:rPr lang="ru-RU" sz="1200" b="0" i="0" u="none" strike="noStrike" kern="1200" dirty="0" smtClean="0">
                <a:solidFill>
                  <a:schemeClr val="tx1"/>
                </a:solidFill>
                <a:effectLst/>
                <a:latin typeface="+mn-lt"/>
                <a:ea typeface="+mn-ea"/>
                <a:cs typeface="+mn-cs"/>
              </a:rPr>
              <a:t>Все это является как плюсом, так и минусом. Например, у SQL-</a:t>
            </a:r>
            <a:r>
              <a:rPr lang="ru-RU" sz="1200" b="0" i="0" u="none" strike="noStrike" kern="1200" dirty="0" err="1" smtClean="0">
                <a:solidFill>
                  <a:schemeClr val="tx1"/>
                </a:solidFill>
                <a:effectLst/>
                <a:latin typeface="+mn-lt"/>
                <a:ea typeface="+mn-ea"/>
                <a:cs typeface="+mn-cs"/>
              </a:rPr>
              <a:t>like</a:t>
            </a:r>
            <a:r>
              <a:rPr lang="ru-RU" sz="1200" b="0" i="0" u="none" strike="noStrike" kern="1200" dirty="0" smtClean="0">
                <a:solidFill>
                  <a:schemeClr val="tx1"/>
                </a:solidFill>
                <a:effectLst/>
                <a:latin typeface="+mn-lt"/>
                <a:ea typeface="+mn-ea"/>
                <a:cs typeface="+mn-cs"/>
              </a:rPr>
              <a:t> баз данных есть очень умные ORM. Они сами производят вложенные запросы, сами </a:t>
            </a:r>
            <a:r>
              <a:rPr lang="ru-RU" sz="1200" b="0" i="0" u="none" strike="noStrike" kern="1200" dirty="0" err="1" smtClean="0">
                <a:solidFill>
                  <a:schemeClr val="tx1"/>
                </a:solidFill>
                <a:effectLst/>
                <a:latin typeface="+mn-lt"/>
                <a:ea typeface="+mn-ea"/>
                <a:cs typeface="+mn-cs"/>
              </a:rPr>
              <a:t>JOIN’ят</a:t>
            </a:r>
            <a:r>
              <a:rPr lang="ru-RU" sz="1200" b="0" i="0" u="none" strike="noStrike" kern="1200" dirty="0" smtClean="0">
                <a:solidFill>
                  <a:schemeClr val="tx1"/>
                </a:solidFill>
                <a:effectLst/>
                <a:latin typeface="+mn-lt"/>
                <a:ea typeface="+mn-ea"/>
                <a:cs typeface="+mn-cs"/>
              </a:rPr>
              <a:t> данные из разных таблиц. На клиенте не нужно делать несколько запросов и руками их объединять\пересекать. Не нужно явно выбирать искать по индексу или нет. Иногда даже не нужно их явно строить, SQL может обучиться по статистике запросов и сам понять где нужны индексы.</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71</a:t>
            </a:fld>
            <a:endParaRPr lang="ru-RU"/>
          </a:p>
        </p:txBody>
      </p:sp>
    </p:spTree>
    <p:extLst>
      <p:ext uri="{BB962C8B-B14F-4D97-AF65-F5344CB8AC3E}">
        <p14:creationId xmlns:p14="http://schemas.microsoft.com/office/powerpoint/2010/main" val="22301219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smtClean="0">
                <a:solidFill>
                  <a:schemeClr val="tx1"/>
                </a:solidFill>
                <a:effectLst/>
                <a:latin typeface="+mn-lt"/>
                <a:ea typeface="+mn-ea"/>
                <a:cs typeface="+mn-cs"/>
              </a:rPr>
              <a:t>Отлично работают транзакции. (Распределенные транзакции</a:t>
            </a:r>
            <a:r>
              <a:rPr lang="ru-RU" sz="1200" b="0" i="0" u="none" strike="noStrike" kern="1200" baseline="0" dirty="0" smtClean="0">
                <a:solidFill>
                  <a:schemeClr val="tx1"/>
                </a:solidFill>
                <a:effectLst/>
                <a:latin typeface="+mn-lt"/>
                <a:ea typeface="+mn-ea"/>
                <a:cs typeface="+mn-cs"/>
              </a:rPr>
              <a:t> крайне сложны и не встречаются в качественных и эффективных реализациях)</a:t>
            </a:r>
            <a:endParaRPr lang="ru-RU" sz="1200" b="0" i="0" u="none" strike="noStrike" kern="1200" dirty="0" smtClean="0">
              <a:solidFill>
                <a:schemeClr val="tx1"/>
              </a:solidFill>
              <a:effectLst/>
              <a:latin typeface="+mn-lt"/>
              <a:ea typeface="+mn-ea"/>
              <a:cs typeface="+mn-cs"/>
            </a:endParaRPr>
          </a:p>
          <a:p>
            <a:endParaRPr lang="ru-RU" sz="1200" b="0" i="0" u="none" strike="noStrike" kern="1200" dirty="0" smtClean="0">
              <a:solidFill>
                <a:schemeClr val="tx1"/>
              </a:solidFill>
              <a:effectLst/>
              <a:latin typeface="+mn-lt"/>
              <a:ea typeface="+mn-ea"/>
              <a:cs typeface="+mn-cs"/>
            </a:endParaRPr>
          </a:p>
          <a:p>
            <a:r>
              <a:rPr lang="ru-RU" sz="1200" b="0" i="0" u="none" strike="noStrike" kern="1200" dirty="0" smtClean="0">
                <a:solidFill>
                  <a:schemeClr val="tx1"/>
                </a:solidFill>
                <a:effectLst/>
                <a:latin typeface="+mn-lt"/>
                <a:ea typeface="+mn-ea"/>
                <a:cs typeface="+mn-cs"/>
              </a:rPr>
              <a:t>Но все это отлично работает только когда система не распределена. Поэтому SQL не масштабируемая </a:t>
            </a:r>
            <a:r>
              <a:rPr lang="ru-RU" sz="1200" b="0" i="0" u="none" strike="noStrike" kern="1200" dirty="0" err="1" smtClean="0">
                <a:solidFill>
                  <a:schemeClr val="tx1"/>
                </a:solidFill>
                <a:effectLst/>
                <a:latin typeface="+mn-lt"/>
                <a:ea typeface="+mn-ea"/>
                <a:cs typeface="+mn-cs"/>
              </a:rPr>
              <a:t>хранилка</a:t>
            </a:r>
            <a:r>
              <a:rPr lang="ru-RU" sz="1200" b="0" i="0" u="none" strike="noStrike" kern="1200" dirty="0" smtClean="0">
                <a:solidFill>
                  <a:schemeClr val="tx1"/>
                </a:solidFill>
                <a:effectLst/>
                <a:latin typeface="+mn-lt"/>
                <a:ea typeface="+mn-ea"/>
                <a:cs typeface="+mn-cs"/>
              </a:rPr>
              <a:t>. Она может хорошо функционировать только в одном экземпляре. Поэтому, если вы хотите написать </a:t>
            </a:r>
            <a:r>
              <a:rPr lang="ru-RU" sz="1200" b="0" i="0" u="none" strike="noStrike" kern="1200" dirty="0" err="1" smtClean="0">
                <a:solidFill>
                  <a:schemeClr val="tx1"/>
                </a:solidFill>
                <a:effectLst/>
                <a:latin typeface="+mn-lt"/>
                <a:ea typeface="+mn-ea"/>
                <a:cs typeface="+mn-cs"/>
              </a:rPr>
              <a:t>google</a:t>
            </a:r>
            <a:r>
              <a:rPr lang="ru-RU" sz="1200" b="0" i="0" u="none" strike="noStrike" kern="1200" dirty="0" smtClean="0">
                <a:solidFill>
                  <a:schemeClr val="tx1"/>
                </a:solidFill>
                <a:effectLst/>
                <a:latin typeface="+mn-lt"/>
                <a:ea typeface="+mn-ea"/>
                <a:cs typeface="+mn-cs"/>
              </a:rPr>
              <a:t>, SQL вам явно не подойдет. Реляционная алгебра</a:t>
            </a:r>
            <a:r>
              <a:rPr lang="ru-RU" sz="1200" b="0" i="0" u="none" strike="noStrike" kern="1200" baseline="0" dirty="0" smtClean="0">
                <a:solidFill>
                  <a:schemeClr val="tx1"/>
                </a:solidFill>
                <a:effectLst/>
                <a:latin typeface="+mn-lt"/>
                <a:ea typeface="+mn-ea"/>
                <a:cs typeface="+mn-cs"/>
              </a:rPr>
              <a:t> не применима так просто к распределенным системам. </a:t>
            </a:r>
            <a:r>
              <a:rPr lang="ru-RU" sz="1200" b="0" i="0" kern="1200" dirty="0" smtClean="0">
                <a:solidFill>
                  <a:schemeClr val="tx1"/>
                </a:solidFill>
                <a:effectLst/>
                <a:latin typeface="+mn-lt"/>
                <a:ea typeface="+mn-ea"/>
                <a:cs typeface="+mn-cs"/>
              </a:rPr>
              <a:t>По слухам, </a:t>
            </a:r>
            <a:r>
              <a:rPr lang="ru-RU" sz="1200" b="0" i="0" kern="1200" dirty="0" err="1" smtClean="0">
                <a:solidFill>
                  <a:schemeClr val="tx1"/>
                </a:solidFill>
                <a:effectLst/>
                <a:latin typeface="+mn-lt"/>
                <a:ea typeface="+mn-ea"/>
                <a:cs typeface="+mn-cs"/>
              </a:rPr>
              <a:t>CockroachDB</a:t>
            </a:r>
            <a:r>
              <a:rPr lang="ru-RU" sz="1200" b="0" i="0" kern="1200" dirty="0" smtClean="0">
                <a:solidFill>
                  <a:schemeClr val="tx1"/>
                </a:solidFill>
                <a:effectLst/>
                <a:latin typeface="+mn-lt"/>
                <a:ea typeface="+mn-ea"/>
                <a:cs typeface="+mn-cs"/>
              </a:rPr>
              <a:t> как раз опровергает (пытается опровергнуть) это утверждение.</a:t>
            </a:r>
            <a:endParaRPr lang="ru-RU" dirty="0"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72</a:t>
            </a:fld>
            <a:endParaRPr lang="ru-RU"/>
          </a:p>
        </p:txBody>
      </p:sp>
    </p:spTree>
    <p:extLst>
      <p:ext uri="{BB962C8B-B14F-4D97-AF65-F5344CB8AC3E}">
        <p14:creationId xmlns:p14="http://schemas.microsoft.com/office/powerpoint/2010/main" val="141172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Все они разные и заточены под свои цели. И различие можно проводить по совершенно разным измерениям.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a:t>
            </a:fld>
            <a:endParaRPr lang="ru-RU"/>
          </a:p>
        </p:txBody>
      </p:sp>
    </p:spTree>
    <p:extLst>
      <p:ext uri="{BB962C8B-B14F-4D97-AF65-F5344CB8AC3E}">
        <p14:creationId xmlns:p14="http://schemas.microsoft.com/office/powerpoint/2010/main" val="809143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1. Изучайте</a:t>
            </a:r>
            <a:r>
              <a:rPr lang="ru-RU" baseline="0" dirty="0" smtClean="0"/>
              <a:t> не только </a:t>
            </a:r>
            <a:r>
              <a:rPr lang="en-US" baseline="0" dirty="0" smtClean="0"/>
              <a:t>API</a:t>
            </a:r>
            <a:r>
              <a:rPr lang="ru-RU" baseline="0" dirty="0" smtClean="0"/>
              <a:t> </a:t>
            </a:r>
            <a:r>
              <a:rPr lang="en-US" baseline="0" dirty="0" smtClean="0"/>
              <a:t>C#</a:t>
            </a:r>
            <a:r>
              <a:rPr lang="ru-RU" baseline="0" dirty="0" smtClean="0"/>
              <a:t> клиента, но и родной язык запросов. Его документация полнее и вернее.</a:t>
            </a:r>
          </a:p>
          <a:p>
            <a:r>
              <a:rPr lang="en-US" baseline="0" dirty="0" smtClean="0"/>
              <a:t>API</a:t>
            </a:r>
            <a:r>
              <a:rPr lang="ru-RU" baseline="0" dirty="0" smtClean="0"/>
              <a:t> </a:t>
            </a:r>
            <a:r>
              <a:rPr lang="en-US" baseline="0" dirty="0" smtClean="0"/>
              <a:t>C#</a:t>
            </a:r>
            <a:r>
              <a:rPr lang="ru-RU" baseline="0" dirty="0" smtClean="0"/>
              <a:t> нужно лишь для строгой типизации и поддерживает опускание на уровень </a:t>
            </a:r>
            <a:r>
              <a:rPr lang="en-US" baseline="0" dirty="0" smtClean="0"/>
              <a:t>BSON</a:t>
            </a:r>
            <a:r>
              <a:rPr lang="ru-RU" baseline="0" dirty="0" smtClean="0"/>
              <a:t>-языка запросов.</a:t>
            </a:r>
          </a:p>
          <a:p>
            <a:endParaRPr lang="ru-RU" baseline="0" dirty="0" smtClean="0"/>
          </a:p>
          <a:p>
            <a:r>
              <a:rPr lang="ru-RU" baseline="0" dirty="0" smtClean="0"/>
              <a:t>2. Можно делать сложные запросы к </a:t>
            </a:r>
            <a:r>
              <a:rPr lang="en-US" baseline="0" dirty="0" smtClean="0"/>
              <a:t>Mongo</a:t>
            </a:r>
            <a:r>
              <a:rPr lang="ru-RU" baseline="0" dirty="0" smtClean="0"/>
              <a:t>, которые аналогичны нескольким простым. Получится сложнее, но производительнее.</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Показать </a:t>
            </a:r>
            <a:r>
              <a:rPr lang="en-US" sz="1200" b="0" i="0" kern="1200" dirty="0" err="1" smtClean="0">
                <a:solidFill>
                  <a:schemeClr val="tx1"/>
                </a:solidFill>
                <a:effectLst/>
                <a:latin typeface="+mn-lt"/>
                <a:ea typeface="+mn-ea"/>
                <a:cs typeface="+mn-cs"/>
              </a:rPr>
              <a:t>UpdatePlayersWhenGameIsFinished</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и</a:t>
            </a:r>
            <a:r>
              <a:rPr lang="ru-RU" sz="1200" b="0" i="0" kern="1200" baseline="0" dirty="0" smtClean="0">
                <a:solidFill>
                  <a:schemeClr val="tx1"/>
                </a:solidFill>
                <a:effectLst/>
                <a:latin typeface="+mn-lt"/>
                <a:ea typeface="+mn-ea"/>
                <a:cs typeface="+mn-cs"/>
              </a:rPr>
              <a:t> </a:t>
            </a:r>
            <a:r>
              <a:rPr lang="en-US" sz="1200" kern="1200" dirty="0" err="1" smtClean="0">
                <a:solidFill>
                  <a:schemeClr val="tx1"/>
                </a:solidFill>
                <a:latin typeface="+mn-lt"/>
                <a:ea typeface="+mn-ea"/>
                <a:cs typeface="+mn-cs"/>
              </a:rPr>
              <a:t>GetOrCreateByLogin</a:t>
            </a:r>
            <a:r>
              <a:rPr lang="ru-RU" baseline="0" dirty="0" smtClean="0"/>
              <a:t> из</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a:t>
            </a:r>
            <a:r>
              <a:rPr lang="en-US" baseline="0" dirty="0" smtClean="0"/>
              <a:t>://</a:t>
            </a:r>
            <a:r>
              <a:rPr lang="en-US" baseline="0" dirty="0" smtClean="0"/>
              <a:t>github.com/kontur-courses/web-game/blob/solved/WebGame/Domain/MongoUserRepositoty.cs</a:t>
            </a: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3</a:t>
            </a:r>
            <a:r>
              <a:rPr lang="ru-RU" baseline="0" dirty="0" smtClean="0"/>
              <a:t>. </a:t>
            </a:r>
            <a:r>
              <a:rPr lang="ru-RU" baseline="0" dirty="0" smtClean="0"/>
              <a:t>Управляемость за счет разделения. Например, на </a:t>
            </a:r>
            <a:r>
              <a:rPr lang="en-US" baseline="0" dirty="0" smtClean="0"/>
              <a:t>User </a:t>
            </a:r>
            <a:r>
              <a:rPr lang="ru-RU" baseline="0" dirty="0" smtClean="0"/>
              <a:t>в </a:t>
            </a:r>
            <a:r>
              <a:rPr lang="en-US" baseline="0" dirty="0" smtClean="0"/>
              <a:t>Domain </a:t>
            </a:r>
            <a:r>
              <a:rPr lang="ru-RU" baseline="0" dirty="0" smtClean="0"/>
              <a:t>и </a:t>
            </a:r>
            <a:r>
              <a:rPr lang="en-US" baseline="0" dirty="0" err="1" smtClean="0"/>
              <a:t>UserEntity</a:t>
            </a:r>
            <a:r>
              <a:rPr lang="en-US" baseline="0" dirty="0" smtClean="0"/>
              <a:t> </a:t>
            </a:r>
            <a:r>
              <a:rPr lang="ru-RU" baseline="0" dirty="0" smtClean="0"/>
              <a:t>в </a:t>
            </a:r>
            <a:r>
              <a:rPr lang="en-US" baseline="0" dirty="0" smtClean="0"/>
              <a:t>DB. </a:t>
            </a:r>
            <a:r>
              <a:rPr lang="en-US" baseline="0" dirty="0" err="1" smtClean="0"/>
              <a:t>Automapper</a:t>
            </a:r>
            <a:r>
              <a:rPr lang="en-US" baseline="0" dirty="0" smtClean="0"/>
              <a:t> </a:t>
            </a:r>
            <a:r>
              <a:rPr lang="ru-RU" baseline="0" dirty="0" smtClean="0"/>
              <a:t>поможет при этом уменьшить количество тривиального кода.</a:t>
            </a: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80</a:t>
            </a:fld>
            <a:endParaRPr lang="ru-RU"/>
          </a:p>
        </p:txBody>
      </p:sp>
    </p:spTree>
    <p:extLst>
      <p:ext uri="{BB962C8B-B14F-4D97-AF65-F5344CB8AC3E}">
        <p14:creationId xmlns:p14="http://schemas.microsoft.com/office/powerpoint/2010/main" val="47499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Поскольку в БД могут храниться как единицы ГБ (</a:t>
            </a:r>
            <a:r>
              <a:rPr lang="ru-RU" dirty="0" err="1" smtClean="0"/>
              <a:t>сайтик</a:t>
            </a:r>
            <a:r>
              <a:rPr lang="ru-RU" dirty="0" smtClean="0"/>
              <a:t>-магазин), так и </a:t>
            </a:r>
            <a:r>
              <a:rPr lang="ru-RU" dirty="0" err="1" smtClean="0"/>
              <a:t>эксабайты</a:t>
            </a:r>
            <a:r>
              <a:rPr lang="ru-RU" dirty="0" smtClean="0"/>
              <a:t> данных (</a:t>
            </a:r>
            <a:r>
              <a:rPr lang="ru-RU" dirty="0" err="1" smtClean="0"/>
              <a:t>google</a:t>
            </a:r>
            <a:r>
              <a:rPr lang="ru-RU" dirty="0" smtClean="0"/>
              <a:t>), БД может быть представлена и как один сервер, и как кластер из тысяч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smtClean="0">
                <a:solidFill>
                  <a:schemeClr val="tx1"/>
                </a:solidFill>
                <a:effectLst/>
                <a:latin typeface="+mn-lt"/>
                <a:ea typeface="+mn-ea"/>
                <a:cs typeface="+mn-cs"/>
              </a:rPr>
              <a:t>Распределенная = </a:t>
            </a:r>
            <a:r>
              <a:rPr lang="en-US" sz="1200" b="0" i="1" kern="1200" dirty="0" smtClean="0">
                <a:solidFill>
                  <a:schemeClr val="tx1"/>
                </a:solidFill>
                <a:effectLst/>
                <a:latin typeface="+mn-lt"/>
                <a:ea typeface="+mn-ea"/>
                <a:cs typeface="+mn-cs"/>
              </a:rPr>
              <a:t>distributed database, DDB</a:t>
            </a:r>
            <a:endParaRPr lang="ru-RU"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К 2014 году по косвенным оценкам компания</a:t>
            </a:r>
            <a:r>
              <a:rPr lang="ru-RU"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Google</a:t>
            </a:r>
            <a:r>
              <a:rPr lang="ru-RU" sz="1200" b="0" i="0" kern="1200" dirty="0" smtClean="0">
                <a:solidFill>
                  <a:schemeClr val="tx1"/>
                </a:solidFill>
                <a:effectLst/>
                <a:latin typeface="+mn-lt"/>
                <a:ea typeface="+mn-ea"/>
                <a:cs typeface="+mn-cs"/>
              </a:rPr>
              <a:t> хранила на своих серверах до 10—15 </a:t>
            </a:r>
            <a:r>
              <a:rPr lang="ru-RU" sz="1200" b="0" i="0" kern="1200" dirty="0" err="1" smtClean="0">
                <a:solidFill>
                  <a:schemeClr val="tx1"/>
                </a:solidFill>
                <a:effectLst/>
                <a:latin typeface="+mn-lt"/>
                <a:ea typeface="+mn-ea"/>
                <a:cs typeface="+mn-cs"/>
              </a:rPr>
              <a:t>эксабайт</a:t>
            </a:r>
            <a:r>
              <a:rPr lang="ru-RU" sz="1200" b="0" i="0" kern="1200" dirty="0" smtClean="0">
                <a:solidFill>
                  <a:schemeClr val="tx1"/>
                </a:solidFill>
                <a:effectLst/>
                <a:latin typeface="+mn-lt"/>
                <a:ea typeface="+mn-ea"/>
                <a:cs typeface="+mn-cs"/>
              </a:rPr>
              <a:t> данных в совокупности)</a:t>
            </a:r>
            <a:endParaRPr lang="ru-RU"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Распределенные также</a:t>
            </a:r>
            <a:r>
              <a:rPr lang="ru-RU" sz="1200" b="0" i="0" kern="1200" baseline="0" dirty="0" smtClean="0">
                <a:solidFill>
                  <a:schemeClr val="tx1"/>
                </a:solidFill>
                <a:effectLst/>
                <a:latin typeface="+mn-lt"/>
                <a:ea typeface="+mn-ea"/>
                <a:cs typeface="+mn-cs"/>
              </a:rPr>
              <a:t> имеют несколько подтипов. В частности по способам достижения репликации.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baseline="0" dirty="0" smtClean="0">
                <a:solidFill>
                  <a:schemeClr val="tx1"/>
                </a:solidFill>
                <a:effectLst/>
                <a:latin typeface="+mn-lt"/>
                <a:ea typeface="+mn-ea"/>
                <a:cs typeface="+mn-cs"/>
              </a:rPr>
              <a:t>Централизованные же для безопасности хранения используют рейд дисков (он сам пишет на несколько дисков сразу)</a:t>
            </a:r>
            <a:endParaRPr lang="ru-RU" b="0" i="0" dirty="0"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2799719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Обычно, если БД хранит данные на жестком диске, то</a:t>
            </a:r>
            <a:r>
              <a:rPr lang="ru-RU" baseline="0" dirty="0" smtClean="0"/>
              <a:t> в памяти хранится только </a:t>
            </a:r>
            <a:r>
              <a:rPr lang="ru-RU" baseline="0" dirty="0" err="1" smtClean="0"/>
              <a:t>кеш</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8</a:t>
            </a:fld>
            <a:endParaRPr lang="ru-RU"/>
          </a:p>
        </p:txBody>
      </p:sp>
    </p:spTree>
    <p:extLst>
      <p:ext uri="{BB962C8B-B14F-4D97-AF65-F5344CB8AC3E}">
        <p14:creationId xmlns:p14="http://schemas.microsoft.com/office/powerpoint/2010/main" val="314924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Помимо стандартных</a:t>
            </a:r>
            <a:r>
              <a:rPr lang="ru-RU" baseline="0" dirty="0" smtClean="0"/>
              <a:t> задач (просто хранить и искать какие-то тривиальные данные), встречаются и особенные задачи, которые не всегда укладываются в стандартные представления баз данных. И для таких задач разрабатывают специальные решения, обычно не применимые в других случаях (</a:t>
            </a:r>
            <a:r>
              <a:rPr lang="ru-RU" baseline="0" dirty="0" err="1" smtClean="0"/>
              <a:t>врядли</a:t>
            </a:r>
            <a:r>
              <a:rPr lang="ru-RU" baseline="0" dirty="0" smtClean="0"/>
              <a:t> в хранилище для географических точек и областей получится эффективно хранить и искать картинки).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7758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Одним из наиболее </a:t>
            </a:r>
            <a:r>
              <a:rPr lang="ru-RU" baseline="0" dirty="0" smtClean="0"/>
              <a:t>популярных и исторически сложившихся разделений можно считать разделение баз данных на реляционные и </a:t>
            </a:r>
            <a:r>
              <a:rPr lang="en-US" baseline="0" dirty="0" smtClean="0"/>
              <a:t>NoSQL</a:t>
            </a:r>
            <a:endParaRPr lang="en-US" dirty="0" smtClean="0"/>
          </a:p>
          <a:p>
            <a:r>
              <a:rPr lang="en-US" baseline="0" dirty="0" smtClean="0"/>
              <a:t>SQL – </a:t>
            </a:r>
            <a:r>
              <a:rPr lang="ru-RU" baseline="0" dirty="0" smtClean="0"/>
              <a:t>на самом деле это </a:t>
            </a:r>
            <a:r>
              <a:rPr lang="en-US" baseline="0" dirty="0" smtClean="0"/>
              <a:t>structured query language</a:t>
            </a:r>
            <a:r>
              <a:rPr lang="ru-RU" baseline="0" dirty="0" smtClean="0"/>
              <a:t>. Это не база данных, а язык запроса к базам данных.</a:t>
            </a:r>
            <a:endParaRPr lang="en-US" baseline="0" dirty="0" smtClean="0"/>
          </a:p>
          <a:p>
            <a:r>
              <a:rPr lang="ru-RU" baseline="0" dirty="0" smtClean="0"/>
              <a:t>Иногда </a:t>
            </a:r>
            <a:r>
              <a:rPr lang="en-US" baseline="0" dirty="0" smtClean="0"/>
              <a:t>SQL </a:t>
            </a:r>
            <a:r>
              <a:rPr lang="ru-RU" baseline="0" dirty="0" smtClean="0"/>
              <a:t>используется как разговорное название реляционных баз данных (опять-таки так исторически сложилось, поскольку первый успешный и популярный </a:t>
            </a:r>
            <a:r>
              <a:rPr lang="en-US" baseline="0" dirty="0" smtClean="0"/>
              <a:t>SQL </a:t>
            </a:r>
            <a:r>
              <a:rPr lang="ru-RU" baseline="0" dirty="0" smtClean="0"/>
              <a:t>был именно у реляционных баз данных). Сейчас </a:t>
            </a:r>
            <a:r>
              <a:rPr lang="en-US" baseline="0" dirty="0" smtClean="0"/>
              <a:t>SQL </a:t>
            </a:r>
            <a:r>
              <a:rPr lang="ru-RU" baseline="0" dirty="0" smtClean="0"/>
              <a:t>как язык запросов прикручивают ко всему, где только не лень.</a:t>
            </a:r>
          </a:p>
          <a:p>
            <a:endParaRPr lang="ru-RU" baseline="0" dirty="0" smtClean="0"/>
          </a:p>
          <a:p>
            <a:r>
              <a:rPr lang="ru-RU" baseline="0" dirty="0" smtClean="0"/>
              <a:t>Проводить различия и вникать в мелочи этой классификации можно очень долго и мы этим заниматься не будем. Обойдемся кратким освещением:</a:t>
            </a:r>
          </a:p>
          <a:p>
            <a:r>
              <a:rPr lang="ru-RU" baseline="0" dirty="0" smtClean="0"/>
              <a:t/>
            </a:r>
            <a:br>
              <a:rPr lang="ru-RU" baseline="0" dirty="0" smtClean="0"/>
            </a:br>
            <a:r>
              <a:rPr lang="ru-RU" baseline="0" dirty="0" smtClean="0"/>
              <a:t>Реляционные БД – давно сложившиеся, обзавелись огромным количеством инструментов и удобствами для разработки на большом количестве языков. Используют внутри себя сложную реляционную алгебру. Обладают высокой производительностью и широкими возможностями, но обычно представлены как централизованные (не распределенные) хранилища. Все данные хранятся в таблицах, с небольшим количеством столбцов, и потенциально очень большим количеством строк. А язык запросов достаточно гибок, чтобы как угодно строить выборки из этих таблиц. Язык SQL на столько популярен, что методы LINQ в C# назвали в честь операторов SQL: </a:t>
            </a:r>
            <a:r>
              <a:rPr lang="ru-RU" baseline="0" dirty="0" err="1" smtClean="0"/>
              <a:t>Where</a:t>
            </a:r>
            <a:r>
              <a:rPr lang="ru-RU" baseline="0" dirty="0" smtClean="0"/>
              <a:t>, </a:t>
            </a:r>
            <a:r>
              <a:rPr lang="ru-RU" baseline="0" dirty="0" err="1" smtClean="0"/>
              <a:t>Select</a:t>
            </a:r>
            <a:r>
              <a:rPr lang="ru-RU" baseline="0" dirty="0" smtClean="0"/>
              <a:t>, </a:t>
            </a:r>
            <a:r>
              <a:rPr lang="ru-RU" baseline="0" dirty="0" err="1" smtClean="0"/>
              <a:t>GroupBy</a:t>
            </a:r>
            <a:r>
              <a:rPr lang="ru-RU" baseline="0" dirty="0" smtClean="0"/>
              <a:t>, </a:t>
            </a:r>
            <a:r>
              <a:rPr lang="ru-RU" baseline="0" dirty="0" err="1" smtClean="0"/>
              <a:t>Join</a:t>
            </a:r>
            <a:r>
              <a:rPr lang="en-US" baseline="0" dirty="0" smtClean="0"/>
              <a:t> —</a:t>
            </a:r>
            <a:r>
              <a:rPr lang="ru-RU" baseline="0" dirty="0" smtClean="0"/>
              <a:t> эти имена пришли из SQL. Но реляционная модель оказалась не очень подходящей для века, когда нужны большие нагрузки и много-много данных. Эту нишу начали заполнять так называемые </a:t>
            </a:r>
            <a:r>
              <a:rPr lang="ru-RU" baseline="0" dirty="0" err="1" smtClean="0"/>
              <a:t>NoSQL</a:t>
            </a:r>
            <a:r>
              <a:rPr lang="ru-RU" baseline="0" dirty="0" smtClean="0"/>
              <a:t> базы данных. Они все очень разные, но суть одна — в первую очередь решить проблему больших нагрузок и больших данных. Для этого все они строятся вокруг возможностей кластеризации и </a:t>
            </a:r>
            <a:r>
              <a:rPr lang="ru-RU" baseline="0" dirty="0" err="1" smtClean="0"/>
              <a:t>шардирования</a:t>
            </a:r>
            <a:r>
              <a:rPr lang="ru-RU" baseline="0" dirty="0" smtClean="0"/>
              <a:t>.</a:t>
            </a:r>
          </a:p>
          <a:p>
            <a:endParaRPr lang="ru-RU" baseline="0" dirty="0" smtClean="0"/>
          </a:p>
          <a:p>
            <a:r>
              <a:rPr lang="en-US" baseline="0" dirty="0" smtClean="0"/>
              <a:t>NoSQL - </a:t>
            </a:r>
            <a:r>
              <a:rPr lang="ru-RU" baseline="0" dirty="0" err="1" smtClean="0"/>
              <a:t>NoSQL</a:t>
            </a:r>
            <a:r>
              <a:rPr lang="ru-RU" baseline="0" dirty="0" smtClean="0"/>
              <a:t> </a:t>
            </a:r>
            <a:r>
              <a:rPr lang="ru-RU" baseline="0" dirty="0" err="1" smtClean="0"/>
              <a:t>обзначает</a:t>
            </a:r>
            <a:r>
              <a:rPr lang="ru-RU" baseline="0" dirty="0" smtClean="0"/>
              <a:t> не «Не SQL», а «</a:t>
            </a:r>
            <a:r>
              <a:rPr lang="ru-RU" baseline="0" dirty="0" err="1" smtClean="0"/>
              <a:t>Not</a:t>
            </a:r>
            <a:r>
              <a:rPr lang="ru-RU" baseline="0" dirty="0" smtClean="0"/>
              <a:t> </a:t>
            </a:r>
            <a:r>
              <a:rPr lang="ru-RU" baseline="0" dirty="0" err="1" smtClean="0"/>
              <a:t>only</a:t>
            </a:r>
            <a:r>
              <a:rPr lang="ru-RU" baseline="0" dirty="0" smtClean="0"/>
              <a:t> SQL»</a:t>
            </a:r>
            <a:r>
              <a:rPr lang="en-US" baseline="0" dirty="0" smtClean="0"/>
              <a:t> </a:t>
            </a:r>
            <a:r>
              <a:rPr lang="ru-RU" baseline="0" dirty="0" smtClean="0"/>
              <a:t>или на русском: «Не </a:t>
            </a:r>
            <a:r>
              <a:rPr lang="en-US" baseline="0" dirty="0" smtClean="0"/>
              <a:t>SQL</a:t>
            </a:r>
            <a:r>
              <a:rPr lang="ru-RU" baseline="0" dirty="0" smtClean="0"/>
              <a:t>-ем единым»! Если следовать определению из Википедии, то: </a:t>
            </a:r>
            <a:r>
              <a:rPr lang="en-US" baseline="0" dirty="0" smtClean="0"/>
              <a:t>NoSQL - </a:t>
            </a:r>
            <a:r>
              <a:rPr lang="ru-RU" baseline="0" dirty="0" smtClean="0"/>
              <a:t> термин, обозначающий ряд подходов, направленных на реализацию хранилищ баз данных, имеющих существенные отличия от моделей, используемых в традиционных реляционных СУБД. Применяется к базам данных, в которых делается попытка решить проблемы масштабируемости и доступности за счёт жертв гарантий атомарности (англ. </a:t>
            </a:r>
            <a:r>
              <a:rPr lang="ru-RU" baseline="0" dirty="0" err="1" smtClean="0"/>
              <a:t>atomicity</a:t>
            </a:r>
            <a:r>
              <a:rPr lang="ru-RU" baseline="0" dirty="0" smtClean="0"/>
              <a:t>) и согласованности данных (англ. </a:t>
            </a:r>
            <a:r>
              <a:rPr lang="ru-RU" baseline="0" dirty="0" err="1" smtClean="0"/>
              <a:t>consistency</a:t>
            </a:r>
            <a:r>
              <a:rPr lang="ru-RU" baseline="0" dirty="0" smtClean="0"/>
              <a:t>). </a:t>
            </a:r>
          </a:p>
          <a:p>
            <a:endParaRPr lang="ru-RU" baseline="0" dirty="0" smtClean="0"/>
          </a:p>
          <a:p>
            <a:r>
              <a:rPr lang="ru-RU" baseline="0" dirty="0" smtClean="0"/>
              <a:t>На сегодняшний день и реляционные и </a:t>
            </a:r>
            <a:r>
              <a:rPr lang="en-US" baseline="0" dirty="0" smtClean="0"/>
              <a:t>NoSQL </a:t>
            </a:r>
            <a:r>
              <a:rPr lang="ru-RU" baseline="0" dirty="0" smtClean="0"/>
              <a:t>базы данных широко используются по всему миру. Мы в нашем курсе будем работать с одним конкретным типом </a:t>
            </a:r>
            <a:r>
              <a:rPr lang="en-US" baseline="0" dirty="0" smtClean="0"/>
              <a:t>NoSQL</a:t>
            </a:r>
            <a:r>
              <a:rPr lang="ru-RU" baseline="0" dirty="0" smtClean="0"/>
              <a:t> БД </a:t>
            </a:r>
            <a:r>
              <a:rPr lang="en-US" baseline="0" dirty="0" smtClean="0"/>
              <a:t>— </a:t>
            </a:r>
            <a:r>
              <a:rPr lang="ru-RU" baseline="0" dirty="0" smtClean="0"/>
              <a:t>документной СУБД</a:t>
            </a:r>
            <a:r>
              <a:rPr lang="en-US" baseline="0" dirty="0" smtClean="0"/>
              <a:t>. </a:t>
            </a:r>
            <a:r>
              <a:rPr lang="ru-RU" baseline="0" dirty="0" smtClean="0"/>
              <a:t>Этому есть несколько причин.</a:t>
            </a:r>
          </a:p>
          <a:p>
            <a:pPr marL="228600" indent="-228600">
              <a:buAutoNum type="arabicPeriod"/>
            </a:pPr>
            <a:r>
              <a:rPr lang="ru-RU" baseline="0" dirty="0" smtClean="0"/>
              <a:t>Они интуитивно понятны. Не нужно вникать в реляционную алгебру, чтобы хранить данные. Документные базы</a:t>
            </a:r>
            <a:r>
              <a:rPr lang="en-US" baseline="0" dirty="0" smtClean="0"/>
              <a:t> </a:t>
            </a:r>
            <a:r>
              <a:rPr lang="ru-RU" baseline="0" dirty="0" smtClean="0"/>
              <a:t>хранят объекты в классическом их понимании, как и объекты в языке программирования или у нас в головах. И этого нам достаточно.</a:t>
            </a:r>
          </a:p>
          <a:p>
            <a:pPr marL="228600" indent="-228600">
              <a:buAutoNum type="arabicPeriod"/>
            </a:pPr>
            <a:r>
              <a:rPr lang="ru-RU" baseline="0" dirty="0" smtClean="0"/>
              <a:t>Реляционные БД (</a:t>
            </a:r>
            <a:r>
              <a:rPr lang="en-US" baseline="0" dirty="0" smtClean="0"/>
              <a:t>MySQL, </a:t>
            </a:r>
            <a:r>
              <a:rPr lang="ru-RU" baseline="0" dirty="0" smtClean="0"/>
              <a:t>например</a:t>
            </a:r>
            <a:r>
              <a:rPr lang="en-US" baseline="0" dirty="0" smtClean="0"/>
              <a:t>) </a:t>
            </a:r>
            <a:r>
              <a:rPr lang="ru-RU" baseline="0" dirty="0" smtClean="0"/>
              <a:t>обычно в каком-то виде рассматриваются на традиционных курсах по БД в университете.</a:t>
            </a:r>
          </a:p>
          <a:p>
            <a:endParaRPr lang="ru-RU"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10</a:t>
            </a:fld>
            <a:endParaRPr lang="ru-RU"/>
          </a:p>
        </p:txBody>
      </p:sp>
    </p:spTree>
    <p:extLst>
      <p:ext uri="{BB962C8B-B14F-4D97-AF65-F5344CB8AC3E}">
        <p14:creationId xmlns:p14="http://schemas.microsoft.com/office/powerpoint/2010/main" val="1043380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p:extLst>
              <p:ext uri="{D42A27DB-BD31-4B8C-83A1-F6EECF244321}">
                <p14:modId xmlns:p14="http://schemas.microsoft.com/office/powerpoint/2010/main" val="322511797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27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marL="457165" indent="0">
              <a:buClr>
                <a:schemeClr val="accent1"/>
              </a:buClr>
              <a:buNone/>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26845"/>
      </p:ext>
    </p:extLst>
  </p:cSld>
  <p:clrMapOvr>
    <a:masterClrMapping/>
  </p:clrMapOvr>
  <p:extLst mod="1">
    <p:ext uri="{DCECCB84-F9BA-43D5-87BE-67443E8EF086}">
      <p15:sldGuideLst xmlns:p15="http://schemas.microsoft.com/office/powerpoint/2012/main">
        <p15:guide id="2" orient="horz" pos="120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Tree>
    <p:extLst>
      <p:ext uri="{BB962C8B-B14F-4D97-AF65-F5344CB8AC3E}">
        <p14:creationId xmlns:p14="http://schemas.microsoft.com/office/powerpoint/2010/main" val="251898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219117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55347536"/>
      </p:ext>
    </p:extLst>
  </p:cSld>
  <p:clrMapOvr>
    <a:masterClrMapping/>
  </p:clrMapOvr>
  <p:extLst mod="1">
    <p:ext uri="{DCECCB84-F9BA-43D5-87BE-67443E8EF086}">
      <p15:sldGuideLst xmlns:p15="http://schemas.microsoft.com/office/powerpoint/2012/main">
        <p15:guide id="1" orient="horz" pos="935">
          <p15:clr>
            <a:srgbClr val="FBAE40"/>
          </p15:clr>
        </p15:guide>
        <p15:guide id="2" orient="horz" pos="25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3831730241"/>
      </p:ext>
    </p:extLst>
  </p:cSld>
  <p:clrMapOvr>
    <a:masterClrMapping/>
  </p:clrMapOvr>
  <p:extLst mod="1">
    <p:ext uri="{DCECCB84-F9BA-43D5-87BE-67443E8EF086}">
      <p15:sldGuideLst xmlns:p15="http://schemas.microsoft.com/office/powerpoint/2012/main">
        <p15:guide id="1" orient="horz" pos="4065">
          <p15:clr>
            <a:srgbClr val="FBAE40"/>
          </p15:clr>
        </p15:guide>
        <p15:guide id="2" orient="horz" pos="338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882782771"/>
      </p:ext>
    </p:extLst>
  </p:cSld>
  <p:clrMapOvr>
    <a:masterClrMapping/>
  </p:clrMapOvr>
  <p:extLst mod="1">
    <p:ext uri="{DCECCB84-F9BA-43D5-87BE-67443E8EF086}">
      <p15:sldGuideLst xmlns:p15="http://schemas.microsoft.com/office/powerpoint/2012/main">
        <p15:guide id="1" orient="horz" pos="3385">
          <p15:clr>
            <a:srgbClr val="FBAE40"/>
          </p15:clr>
        </p15:guide>
        <p15:guide id="2" orient="horz" pos="40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Tree>
    <p:extLst>
      <p:ext uri="{BB962C8B-B14F-4D97-AF65-F5344CB8AC3E}">
        <p14:creationId xmlns:p14="http://schemas.microsoft.com/office/powerpoint/2010/main" val="333451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r>
              <a:rPr lang="ru-RU"/>
              <a:t>Вставка рисунка</a:t>
            </a:r>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296377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Вопросы">
    <p:spTree>
      <p:nvGrpSpPr>
        <p:cNvPr id="1" name=""/>
        <p:cNvGrpSpPr/>
        <p:nvPr/>
      </p:nvGrpSpPr>
      <p:grpSpPr>
        <a:xfrm>
          <a:off x="0" y="0"/>
          <a:ext cx="0" cy="0"/>
          <a:chOff x="0" y="0"/>
          <a:chExt cx="0" cy="0"/>
        </a:xfrm>
      </p:grpSpPr>
      <p:sp>
        <p:nvSpPr>
          <p:cNvPr id="7" name="Текст 9"/>
          <p:cNvSpPr txBox="1">
            <a:spLocks/>
          </p:cNvSpPr>
          <p:nvPr/>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p:extLst>
              <p:ext uri="{D42A27DB-BD31-4B8C-83A1-F6EECF244321}">
                <p14:modId xmlns:p14="http://schemas.microsoft.com/office/powerpoint/2010/main" val="117527595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p:extLst>
              <p:ext uri="{D42A27DB-BD31-4B8C-83A1-F6EECF244321}">
                <p14:modId xmlns:p14="http://schemas.microsoft.com/office/powerpoint/2010/main" val="2332027132"/>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36147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69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marL="0" indent="0">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34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916113"/>
            <a:ext cx="9601133" cy="4392612"/>
          </a:xfrm>
        </p:spPr>
        <p:txBody>
          <a:bodyPr/>
          <a:lstStyle>
            <a:lvl1pPr>
              <a:buClr>
                <a:schemeClr val="accent1"/>
              </a:buClr>
              <a:defRPr baseline="0">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99647"/>
      </p:ext>
    </p:extLst>
  </p:cSld>
  <p:clrMapOvr>
    <a:masterClrMapping/>
  </p:clrMapOvr>
  <p:extLst mod="1">
    <p:ext uri="{DCECCB84-F9BA-43D5-87BE-67443E8EF086}">
      <p15:sldGuideLst xmlns:p15="http://schemas.microsoft.com/office/powerpoint/2012/main">
        <p15:guide id="2" orient="horz" pos="120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hasCustomPrompt="1"/>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Tree>
    <p:extLst>
      <p:ext uri="{BB962C8B-B14F-4D97-AF65-F5344CB8AC3E}">
        <p14:creationId xmlns:p14="http://schemas.microsoft.com/office/powerpoint/2010/main" val="34869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11721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lvl1pPr marL="0" indent="0">
              <a:buNone/>
              <a:defRPr/>
            </a:lvl1pPr>
          </a:lstStyle>
          <a:p>
            <a:pPr lvl="0"/>
            <a:r>
              <a:rPr lang="ru-RU"/>
              <a:t>Образец текста</a:t>
            </a:r>
          </a:p>
        </p:txBody>
      </p:sp>
      <p:sp>
        <p:nvSpPr>
          <p:cNvPr id="8" name="Объект 6"/>
          <p:cNvSpPr>
            <a:spLocks noGrp="1"/>
          </p:cNvSpPr>
          <p:nvPr>
            <p:ph sz="quarter" idx="12"/>
          </p:nvPr>
        </p:nvSpPr>
        <p:spPr>
          <a:xfrm>
            <a:off x="6096000" y="1628775"/>
            <a:ext cx="4800600" cy="4679950"/>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135905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8" name="Объект 6"/>
          <p:cNvSpPr>
            <a:spLocks noGrp="1"/>
          </p:cNvSpPr>
          <p:nvPr>
            <p:ph sz="quarter" idx="12"/>
          </p:nvPr>
        </p:nvSpPr>
        <p:spPr>
          <a:xfrm>
            <a:off x="60960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Tree>
    <p:extLst>
      <p:ext uri="{BB962C8B-B14F-4D97-AF65-F5344CB8AC3E}">
        <p14:creationId xmlns:p14="http://schemas.microsoft.com/office/powerpoint/2010/main" val="1129484820"/>
      </p:ext>
    </p:extLst>
  </p:cSld>
  <p:clrMapOvr>
    <a:masterClrMapping/>
  </p:clrMapOvr>
  <p:extLst mod="1">
    <p:ext uri="{DCECCB84-F9BA-43D5-87BE-67443E8EF086}">
      <p15:sldGuideLst xmlns:p15="http://schemas.microsoft.com/office/powerpoint/2012/main">
        <p15:guide id="1" orient="horz" pos="15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2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13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6713918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r>
              <a:rPr lang="ru-RU"/>
              <a:t>Вставка рисунка</a:t>
            </a:r>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1888228226"/>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69164035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guide id="12" pos="1572">
          <p15:clr>
            <a:srgbClr val="FDE53C"/>
          </p15:clr>
        </p15:guide>
        <p15:guide id="13" pos="6108">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172595790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ourses/web-ga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github.com/kontur-courses/web-game/Db.m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bit.ly/db-shpora-solve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Проектирование структуры Базы</a:t>
            </a:r>
            <a:r>
              <a:rPr lang="en-US" dirty="0" smtClean="0"/>
              <a:t> </a:t>
            </a:r>
            <a:r>
              <a:rPr lang="ru-RU" dirty="0" smtClean="0"/>
              <a:t>данных</a:t>
            </a:r>
            <a:endParaRPr lang="en-US" dirty="0"/>
          </a:p>
        </p:txBody>
      </p:sp>
      <p:sp>
        <p:nvSpPr>
          <p:cNvPr id="7" name="Подзаголовок 6"/>
          <p:cNvSpPr>
            <a:spLocks noGrp="1"/>
          </p:cNvSpPr>
          <p:nvPr>
            <p:ph type="subTitle" idx="1"/>
          </p:nvPr>
        </p:nvSpPr>
        <p:spPr/>
        <p:txBody>
          <a:bodyPr>
            <a:normAutofit/>
          </a:bodyPr>
          <a:lstStyle/>
          <a:p>
            <a:r>
              <a:rPr lang="en-US" sz="3200" dirty="0">
                <a:hlinkClick r:id="rId3"/>
              </a:rPr>
              <a:t>https://</a:t>
            </a:r>
            <a:r>
              <a:rPr lang="en-US" sz="3200" dirty="0" smtClean="0">
                <a:hlinkClick r:id="rId3"/>
              </a:rPr>
              <a:t>github.com/kontur-courses/web-game</a:t>
            </a:r>
            <a:r>
              <a:rPr lang="en-US" sz="3200" dirty="0" smtClean="0"/>
              <a:t> </a:t>
            </a:r>
            <a:endParaRPr lang="en-US" sz="3200" b="1" dirty="0" smtClean="0"/>
          </a:p>
          <a:p>
            <a:endParaRPr lang="en-US" sz="3200"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676753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smtClean="0"/>
              <a:t>Реляционные</a:t>
            </a:r>
          </a:p>
          <a:p>
            <a:pPr marL="457200" indent="-457200">
              <a:buFont typeface="Arial" panose="020B0604020202020204" pitchFamily="34" charset="0"/>
              <a:buChar char="•"/>
            </a:pPr>
            <a:r>
              <a:rPr lang="en-US" dirty="0" smtClean="0"/>
              <a:t>NoSQL:</a:t>
            </a:r>
          </a:p>
          <a:p>
            <a:pPr marL="1200095" lvl="1" indent="-457200"/>
            <a:r>
              <a:rPr lang="ru-RU" dirty="0" smtClean="0"/>
              <a:t>Документные</a:t>
            </a:r>
          </a:p>
          <a:p>
            <a:pPr marL="1200095" lvl="1" indent="-457200"/>
            <a:r>
              <a:rPr lang="ru-RU" dirty="0" smtClean="0"/>
              <a:t>Колоночные</a:t>
            </a:r>
          </a:p>
          <a:p>
            <a:pPr marL="1200095" lvl="1" indent="-457200"/>
            <a:r>
              <a:rPr lang="ru-RU" dirty="0" smtClean="0"/>
              <a:t>Ключ-значение</a:t>
            </a:r>
            <a:endParaRPr lang="ru-RU" dirty="0"/>
          </a:p>
        </p:txBody>
      </p:sp>
      <p:sp>
        <p:nvSpPr>
          <p:cNvPr id="3" name="Заголовок 2"/>
          <p:cNvSpPr>
            <a:spLocks noGrp="1"/>
          </p:cNvSpPr>
          <p:nvPr>
            <p:ph type="title"/>
          </p:nvPr>
        </p:nvSpPr>
        <p:spPr/>
        <p:txBody>
          <a:bodyPr/>
          <a:lstStyle/>
          <a:p>
            <a:r>
              <a:rPr lang="en-US" strike="sngStrike" dirty="0" smtClean="0"/>
              <a:t>SQL</a:t>
            </a:r>
            <a:r>
              <a:rPr lang="en-US" dirty="0" smtClean="0"/>
              <a:t> vs </a:t>
            </a:r>
            <a:r>
              <a:rPr lang="en-US" dirty="0" err="1" smtClean="0"/>
              <a:t>nosql</a:t>
            </a:r>
            <a:endParaRPr lang="ru-RU" dirty="0"/>
          </a:p>
        </p:txBody>
      </p:sp>
    </p:spTree>
    <p:extLst>
      <p:ext uri="{BB962C8B-B14F-4D97-AF65-F5344CB8AC3E}">
        <p14:creationId xmlns:p14="http://schemas.microsoft.com/office/powerpoint/2010/main" val="876444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Требования к БД</a:t>
            </a:r>
            <a:endParaRPr lang="ru-RU" dirty="0"/>
          </a:p>
        </p:txBody>
      </p:sp>
    </p:spTree>
    <p:extLst>
      <p:ext uri="{BB962C8B-B14F-4D97-AF65-F5344CB8AC3E}">
        <p14:creationId xmlns:p14="http://schemas.microsoft.com/office/powerpoint/2010/main" val="3356169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Нельзя </a:t>
            </a:r>
            <a:r>
              <a:rPr lang="ru-RU" dirty="0" smtClean="0"/>
              <a:t>прочитать/записать половину </a:t>
            </a:r>
            <a:r>
              <a:rPr lang="ru-RU" dirty="0"/>
              <a:t>записи </a:t>
            </a:r>
            <a:r>
              <a:rPr lang="ru-RU" dirty="0" smtClean="0"/>
              <a:t/>
            </a:r>
            <a:br>
              <a:rPr lang="ru-RU" dirty="0" smtClean="0"/>
            </a:br>
            <a:r>
              <a:rPr lang="ru-RU" dirty="0" smtClean="0"/>
              <a:t>(«</a:t>
            </a:r>
            <a:r>
              <a:rPr lang="ru-RU" dirty="0"/>
              <a:t>мама мыла </a:t>
            </a:r>
            <a:r>
              <a:rPr lang="ru-RU" dirty="0" err="1"/>
              <a:t>ра</a:t>
            </a:r>
            <a:r>
              <a:rPr lang="ru-RU" dirty="0" smtClean="0"/>
              <a:t>»)</a:t>
            </a:r>
            <a:endParaRPr lang="en-US" dirty="0" smtClean="0"/>
          </a:p>
        </p:txBody>
      </p:sp>
      <p:sp>
        <p:nvSpPr>
          <p:cNvPr id="3" name="Заголовок 2"/>
          <p:cNvSpPr>
            <a:spLocks noGrp="1"/>
          </p:cNvSpPr>
          <p:nvPr>
            <p:ph type="title"/>
          </p:nvPr>
        </p:nvSpPr>
        <p:spPr/>
        <p:txBody>
          <a:bodyPr/>
          <a:lstStyle/>
          <a:p>
            <a:r>
              <a:rPr lang="en-US" dirty="0" smtClean="0"/>
              <a:t>Atomicity</a:t>
            </a:r>
            <a:endParaRPr lang="ru-RU" dirty="0"/>
          </a:p>
        </p:txBody>
      </p:sp>
    </p:spTree>
    <p:extLst>
      <p:ext uri="{BB962C8B-B14F-4D97-AF65-F5344CB8AC3E}">
        <p14:creationId xmlns:p14="http://schemas.microsoft.com/office/powerpoint/2010/main" val="608929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Данные </a:t>
            </a:r>
            <a:r>
              <a:rPr lang="ru-RU" dirty="0"/>
              <a:t>не должны </a:t>
            </a:r>
            <a:r>
              <a:rPr lang="ru-RU" dirty="0" smtClean="0"/>
              <a:t>теряться после успешного </a:t>
            </a:r>
            <a:r>
              <a:rPr lang="ru-RU" dirty="0" smtClean="0"/>
              <a:t>сохранения</a:t>
            </a:r>
            <a:endParaRPr lang="en-US" dirty="0" smtClean="0"/>
          </a:p>
          <a:p>
            <a:endParaRPr lang="ru-RU" dirty="0" smtClean="0"/>
          </a:p>
          <a:p>
            <a:r>
              <a:rPr lang="ru-RU" dirty="0" smtClean="0"/>
              <a:t>Как? Репликация, </a:t>
            </a:r>
            <a:r>
              <a:rPr lang="ru-RU" dirty="0"/>
              <a:t>рейд </a:t>
            </a:r>
            <a:r>
              <a:rPr lang="ru-RU" dirty="0" smtClean="0"/>
              <a:t>дисков, </a:t>
            </a:r>
            <a:r>
              <a:rPr lang="en-US" dirty="0" smtClean="0"/>
              <a:t>operation log, …</a:t>
            </a:r>
            <a:endParaRPr lang="ru-RU" dirty="0"/>
          </a:p>
          <a:p>
            <a:endParaRPr lang="en-US" dirty="0"/>
          </a:p>
          <a:p>
            <a:pPr marL="514350" indent="-514350">
              <a:buAutoNum type="arabicPeriod"/>
            </a:pPr>
            <a:endParaRPr lang="ru-RU" dirty="0"/>
          </a:p>
          <a:p>
            <a:endParaRPr lang="ru-RU" dirty="0"/>
          </a:p>
        </p:txBody>
      </p:sp>
      <p:sp>
        <p:nvSpPr>
          <p:cNvPr id="3" name="Заголовок 2"/>
          <p:cNvSpPr>
            <a:spLocks noGrp="1"/>
          </p:cNvSpPr>
          <p:nvPr>
            <p:ph type="title"/>
          </p:nvPr>
        </p:nvSpPr>
        <p:spPr/>
        <p:txBody>
          <a:bodyPr/>
          <a:lstStyle/>
          <a:p>
            <a:r>
              <a:rPr lang="en-US" dirty="0" smtClean="0"/>
              <a:t>Durability</a:t>
            </a:r>
            <a:endParaRPr lang="ru-RU" dirty="0"/>
          </a:p>
        </p:txBody>
      </p:sp>
    </p:spTree>
    <p:extLst>
      <p:ext uri="{BB962C8B-B14F-4D97-AF65-F5344CB8AC3E}">
        <p14:creationId xmlns:p14="http://schemas.microsoft.com/office/powerpoint/2010/main" val="285021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После успешного или неуспешного выполнения запроса данные должны быть согласованы</a:t>
            </a:r>
          </a:p>
          <a:p>
            <a:pPr fontAlgn="base"/>
            <a:endParaRPr lang="ru-RU" dirty="0"/>
          </a:p>
          <a:p>
            <a:pPr fontAlgn="base"/>
            <a:r>
              <a:rPr lang="ru-RU" dirty="0" smtClean="0"/>
              <a:t>Если Фред переводит Барни 100</a:t>
            </a:r>
            <a:r>
              <a:rPr lang="en-US" dirty="0" smtClean="0"/>
              <a:t>$</a:t>
            </a:r>
            <a:r>
              <a:rPr lang="ru-RU" dirty="0" smtClean="0"/>
              <a:t>, т</a:t>
            </a:r>
            <a:r>
              <a:rPr lang="ru-RU" dirty="0" smtClean="0"/>
              <a:t>о после:</a:t>
            </a:r>
            <a:br>
              <a:rPr lang="ru-RU" dirty="0" smtClean="0"/>
            </a:br>
            <a:r>
              <a:rPr lang="ru-RU" dirty="0" smtClean="0"/>
              <a:t>— либо у Фреда </a:t>
            </a:r>
            <a:r>
              <a:rPr lang="ru-RU" dirty="0" smtClean="0">
                <a:solidFill>
                  <a:srgbClr val="C00000"/>
                </a:solidFill>
              </a:rPr>
              <a:t>-100</a:t>
            </a:r>
            <a:r>
              <a:rPr lang="en-US" dirty="0" smtClean="0">
                <a:solidFill>
                  <a:srgbClr val="C00000"/>
                </a:solidFill>
              </a:rPr>
              <a:t>$</a:t>
            </a:r>
            <a:r>
              <a:rPr lang="ru-RU" dirty="0" smtClean="0"/>
              <a:t>	и у Барни </a:t>
            </a:r>
            <a:r>
              <a:rPr lang="en-US" dirty="0" smtClean="0">
                <a:solidFill>
                  <a:srgbClr val="027E17"/>
                </a:solidFill>
              </a:rPr>
              <a:t>+100$</a:t>
            </a:r>
          </a:p>
          <a:p>
            <a:pPr fontAlgn="base"/>
            <a:r>
              <a:rPr lang="en-US" dirty="0" smtClean="0"/>
              <a:t>—</a:t>
            </a:r>
            <a:r>
              <a:rPr lang="ru-RU" dirty="0" smtClean="0"/>
              <a:t> либо у Фреда -0</a:t>
            </a:r>
            <a:r>
              <a:rPr lang="en-US" dirty="0" smtClean="0"/>
              <a:t>$</a:t>
            </a:r>
            <a:r>
              <a:rPr lang="ru-RU" dirty="0" smtClean="0"/>
              <a:t>	и у Барни </a:t>
            </a:r>
            <a:r>
              <a:rPr lang="en-US" dirty="0" smtClean="0"/>
              <a:t>+0$</a:t>
            </a:r>
            <a:endParaRPr lang="ru-RU" dirty="0" smtClean="0"/>
          </a:p>
        </p:txBody>
      </p:sp>
      <p:sp>
        <p:nvSpPr>
          <p:cNvPr id="3" name="Заголовок 2"/>
          <p:cNvSpPr>
            <a:spLocks noGrp="1"/>
          </p:cNvSpPr>
          <p:nvPr>
            <p:ph type="title"/>
          </p:nvPr>
        </p:nvSpPr>
        <p:spPr/>
        <p:txBody>
          <a:bodyPr/>
          <a:lstStyle/>
          <a:p>
            <a:r>
              <a:rPr lang="en-US" dirty="0" smtClean="0"/>
              <a:t>Consistency</a:t>
            </a:r>
            <a:endParaRPr lang="ru-RU" dirty="0"/>
          </a:p>
        </p:txBody>
      </p:sp>
    </p:spTree>
    <p:extLst>
      <p:ext uri="{BB962C8B-B14F-4D97-AF65-F5344CB8AC3E}">
        <p14:creationId xmlns:p14="http://schemas.microsoft.com/office/powerpoint/2010/main" val="1810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r>
              <a:rPr lang="ru-RU" dirty="0" smtClean="0"/>
              <a:t>Параллельно выполняемые запросы не должны оказывать влияние на результат</a:t>
            </a:r>
          </a:p>
          <a:p>
            <a:endParaRPr lang="ru-RU" dirty="0" smtClean="0"/>
          </a:p>
          <a:p>
            <a:r>
              <a:rPr lang="ru-RU" sz="2800" dirty="0" smtClean="0"/>
              <a:t>Один запрос распределяет материальную помощь</a:t>
            </a:r>
            <a:br>
              <a:rPr lang="ru-RU" sz="2800" dirty="0" smtClean="0"/>
            </a:br>
            <a:r>
              <a:rPr lang="ru-RU" sz="2800" dirty="0" smtClean="0"/>
              <a:t>в размере </a:t>
            </a:r>
            <a:r>
              <a:rPr lang="en-US" sz="2800" dirty="0" smtClean="0"/>
              <a:t>X </a:t>
            </a:r>
            <a:r>
              <a:rPr lang="ru-RU" sz="2800" dirty="0" smtClean="0"/>
              <a:t>студентам группы </a:t>
            </a:r>
            <a:r>
              <a:rPr lang="en-US" sz="2800" dirty="0" smtClean="0"/>
              <a:t>A</a:t>
            </a:r>
            <a:r>
              <a:rPr lang="ru-RU" sz="2800" dirty="0" smtClean="0"/>
              <a:t>,</a:t>
            </a:r>
            <a:r>
              <a:rPr lang="en-US" sz="2800" dirty="0" smtClean="0"/>
              <a:t/>
            </a:r>
            <a:br>
              <a:rPr lang="en-US" sz="2800" dirty="0" smtClean="0"/>
            </a:br>
            <a:r>
              <a:rPr lang="ru-RU" sz="2800" dirty="0" smtClean="0"/>
              <a:t>другой запрос переводит одного из студентов в группу </a:t>
            </a:r>
            <a:r>
              <a:rPr lang="en-US" sz="2800" dirty="0" smtClean="0"/>
              <a:t>B</a:t>
            </a:r>
          </a:p>
          <a:p>
            <a:endParaRPr lang="ru-RU" sz="2800" dirty="0" smtClean="0"/>
          </a:p>
          <a:p>
            <a:endParaRPr lang="en-US" sz="2800" dirty="0"/>
          </a:p>
          <a:p>
            <a:r>
              <a:rPr lang="ru-RU" dirty="0" smtClean="0"/>
              <a:t>Сложно хорошо изолировать запросы, каждая СУБД гарантирует некоторый уровень изоляции</a:t>
            </a:r>
          </a:p>
        </p:txBody>
      </p:sp>
      <p:sp>
        <p:nvSpPr>
          <p:cNvPr id="3" name="Заголовок 2"/>
          <p:cNvSpPr>
            <a:spLocks noGrp="1"/>
          </p:cNvSpPr>
          <p:nvPr>
            <p:ph type="title"/>
          </p:nvPr>
        </p:nvSpPr>
        <p:spPr/>
        <p:txBody>
          <a:bodyPr/>
          <a:lstStyle/>
          <a:p>
            <a:r>
              <a:rPr lang="en-US" dirty="0" smtClean="0"/>
              <a:t>Isolation</a:t>
            </a:r>
            <a:endParaRPr lang="ru-RU" dirty="0"/>
          </a:p>
        </p:txBody>
      </p:sp>
    </p:spTree>
    <p:extLst>
      <p:ext uri="{BB962C8B-B14F-4D97-AF65-F5344CB8AC3E}">
        <p14:creationId xmlns:p14="http://schemas.microsoft.com/office/powerpoint/2010/main" val="158190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smtClean="0">
                <a:latin typeface="+mn-lt"/>
              </a:rPr>
              <a:t>A</a:t>
            </a:r>
            <a:r>
              <a:rPr lang="en-US" dirty="0" smtClean="0">
                <a:latin typeface="+mn-lt"/>
              </a:rPr>
              <a:t>tomicity</a:t>
            </a:r>
          </a:p>
          <a:p>
            <a:r>
              <a:rPr lang="en-US" b="1" dirty="0" smtClean="0">
                <a:latin typeface="+mn-lt"/>
              </a:rPr>
              <a:t>C</a:t>
            </a:r>
            <a:r>
              <a:rPr lang="en-US" dirty="0" smtClean="0">
                <a:latin typeface="+mn-lt"/>
              </a:rPr>
              <a:t>onsistency</a:t>
            </a:r>
          </a:p>
          <a:p>
            <a:r>
              <a:rPr lang="en-US" b="1" dirty="0" smtClean="0">
                <a:latin typeface="+mn-lt"/>
              </a:rPr>
              <a:t>I</a:t>
            </a:r>
            <a:r>
              <a:rPr lang="en-US" dirty="0" smtClean="0">
                <a:latin typeface="+mn-lt"/>
              </a:rPr>
              <a:t>solation</a:t>
            </a:r>
          </a:p>
          <a:p>
            <a:r>
              <a:rPr lang="en-US" b="1" dirty="0" smtClean="0">
                <a:latin typeface="+mn-lt"/>
              </a:rPr>
              <a:t>D</a:t>
            </a:r>
            <a:r>
              <a:rPr lang="en-US" dirty="0" smtClean="0">
                <a:latin typeface="+mn-lt"/>
              </a:rPr>
              <a:t>urability</a:t>
            </a:r>
          </a:p>
          <a:p>
            <a:endParaRPr lang="ru-RU" dirty="0" smtClean="0">
              <a:latin typeface="+mn-lt"/>
            </a:endParaRPr>
          </a:p>
          <a:p>
            <a:endParaRPr lang="en-US" dirty="0">
              <a:latin typeface="+mn-lt"/>
            </a:endParaRPr>
          </a:p>
          <a:p>
            <a:r>
              <a:rPr lang="ru-RU" sz="3000" dirty="0" smtClean="0">
                <a:latin typeface="+mn-lt"/>
              </a:rPr>
              <a:t>Желаемый набор требований</a:t>
            </a:r>
            <a:br>
              <a:rPr lang="ru-RU" sz="3000" dirty="0" smtClean="0">
                <a:latin typeface="+mn-lt"/>
              </a:rPr>
            </a:br>
            <a:r>
              <a:rPr lang="ru-RU" sz="3000" dirty="0" smtClean="0">
                <a:latin typeface="+mn-lt"/>
              </a:rPr>
              <a:t>Сложно обеспечить, особенно в распределенных БД</a:t>
            </a:r>
            <a:endParaRPr lang="ru-RU" sz="3000" dirty="0">
              <a:latin typeface="+mn-lt"/>
            </a:endParaRPr>
          </a:p>
        </p:txBody>
      </p:sp>
      <p:sp>
        <p:nvSpPr>
          <p:cNvPr id="3" name="Заголовок 2"/>
          <p:cNvSpPr>
            <a:spLocks noGrp="1"/>
          </p:cNvSpPr>
          <p:nvPr>
            <p:ph type="title"/>
          </p:nvPr>
        </p:nvSpPr>
        <p:spPr/>
        <p:txBody>
          <a:bodyPr/>
          <a:lstStyle/>
          <a:p>
            <a:r>
              <a:rPr lang="en-US" dirty="0" smtClean="0"/>
              <a:t>ACID</a:t>
            </a:r>
            <a:endParaRPr lang="ru-RU" dirty="0"/>
          </a:p>
        </p:txBody>
      </p:sp>
    </p:spTree>
    <p:extLst>
      <p:ext uri="{BB962C8B-B14F-4D97-AF65-F5344CB8AC3E}">
        <p14:creationId xmlns:p14="http://schemas.microsoft.com/office/powerpoint/2010/main" val="5692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БД </a:t>
            </a:r>
            <a:r>
              <a:rPr lang="ru-RU" dirty="0"/>
              <a:t>должна быть доступна 99.(9)% времени</a:t>
            </a:r>
          </a:p>
          <a:p>
            <a:endParaRPr lang="ru-RU" dirty="0"/>
          </a:p>
        </p:txBody>
      </p:sp>
      <p:sp>
        <p:nvSpPr>
          <p:cNvPr id="3" name="Заголовок 2"/>
          <p:cNvSpPr>
            <a:spLocks noGrp="1"/>
          </p:cNvSpPr>
          <p:nvPr>
            <p:ph type="title"/>
          </p:nvPr>
        </p:nvSpPr>
        <p:spPr/>
        <p:txBody>
          <a:bodyPr/>
          <a:lstStyle/>
          <a:p>
            <a:r>
              <a:rPr lang="en-US" dirty="0" smtClean="0"/>
              <a:t>availability</a:t>
            </a:r>
            <a:endParaRPr lang="ru-RU" dirty="0"/>
          </a:p>
        </p:txBody>
      </p:sp>
    </p:spTree>
    <p:extLst>
      <p:ext uri="{BB962C8B-B14F-4D97-AF65-F5344CB8AC3E}">
        <p14:creationId xmlns:p14="http://schemas.microsoft.com/office/powerpoint/2010/main" val="2047887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Распределенная </a:t>
            </a:r>
            <a:r>
              <a:rPr lang="ru-RU" dirty="0" smtClean="0"/>
              <a:t>БД </a:t>
            </a:r>
            <a:r>
              <a:rPr lang="ru-RU" dirty="0"/>
              <a:t>должна быть устойчива </a:t>
            </a:r>
            <a:r>
              <a:rPr lang="ru-RU" dirty="0" smtClean="0"/>
              <a:t>к</a:t>
            </a:r>
            <a:r>
              <a:rPr lang="en-US" dirty="0" smtClean="0"/>
              <a:t> </a:t>
            </a:r>
            <a:r>
              <a:rPr lang="ru-RU" dirty="0" err="1" smtClean="0"/>
              <a:t>brain-split</a:t>
            </a:r>
            <a:endParaRPr lang="ru-RU" dirty="0"/>
          </a:p>
        </p:txBody>
      </p:sp>
      <p:sp>
        <p:nvSpPr>
          <p:cNvPr id="3" name="Заголовок 2"/>
          <p:cNvSpPr>
            <a:spLocks noGrp="1"/>
          </p:cNvSpPr>
          <p:nvPr>
            <p:ph type="title"/>
          </p:nvPr>
        </p:nvSpPr>
        <p:spPr/>
        <p:txBody>
          <a:bodyPr/>
          <a:lstStyle/>
          <a:p>
            <a:r>
              <a:rPr lang="en-US" dirty="0" smtClean="0"/>
              <a:t>Partition tolerance</a:t>
            </a:r>
            <a:endParaRPr lang="ru-RU" dirty="0"/>
          </a:p>
        </p:txBody>
      </p:sp>
    </p:spTree>
    <p:extLst>
      <p:ext uri="{BB962C8B-B14F-4D97-AF65-F5344CB8AC3E}">
        <p14:creationId xmlns:p14="http://schemas.microsoft.com/office/powerpoint/2010/main" val="1285980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В распределенной системе </a:t>
            </a:r>
            <a:r>
              <a:rPr lang="ru-RU" b="1" dirty="0" smtClean="0"/>
              <a:t>невозможно</a:t>
            </a:r>
            <a:r>
              <a:rPr lang="ru-RU" dirty="0" smtClean="0"/>
              <a:t> обеспечить одновременное выполнение:</a:t>
            </a:r>
          </a:p>
          <a:p>
            <a:pPr marL="457200" indent="-457200">
              <a:buFontTx/>
              <a:buChar char="-"/>
            </a:pPr>
            <a:r>
              <a:rPr lang="en-US" sz="3000" b="1" dirty="0" smtClean="0"/>
              <a:t>Consistency</a:t>
            </a:r>
            <a:r>
              <a:rPr lang="en-US" sz="3000" dirty="0" smtClean="0"/>
              <a:t> (</a:t>
            </a:r>
            <a:r>
              <a:rPr lang="ru-RU" sz="3000" dirty="0" smtClean="0"/>
              <a:t>Целостности</a:t>
            </a:r>
            <a:r>
              <a:rPr lang="en-US" sz="3000" dirty="0" smtClean="0"/>
              <a:t>)</a:t>
            </a:r>
            <a:endParaRPr lang="ru-RU" sz="3000" dirty="0" smtClean="0"/>
          </a:p>
          <a:p>
            <a:pPr marL="457200" indent="-457200">
              <a:buFontTx/>
              <a:buChar char="-"/>
            </a:pPr>
            <a:r>
              <a:rPr lang="en-US" sz="3000" b="1" dirty="0" smtClean="0"/>
              <a:t>Availability</a:t>
            </a:r>
            <a:r>
              <a:rPr lang="en-US" sz="3000" dirty="0" smtClean="0"/>
              <a:t> (</a:t>
            </a:r>
            <a:r>
              <a:rPr lang="ru-RU" sz="3000" dirty="0" smtClean="0"/>
              <a:t>Доступности</a:t>
            </a:r>
            <a:r>
              <a:rPr lang="en-US" sz="3000" dirty="0" smtClean="0"/>
              <a:t>)</a:t>
            </a:r>
            <a:endParaRPr lang="ru-RU" sz="3000" dirty="0" smtClean="0"/>
          </a:p>
          <a:p>
            <a:pPr marL="457200" indent="-457200">
              <a:buFontTx/>
              <a:buChar char="-"/>
            </a:pPr>
            <a:r>
              <a:rPr lang="en-US" sz="3000" b="1" dirty="0" smtClean="0"/>
              <a:t>Partition Tolerance</a:t>
            </a:r>
            <a:r>
              <a:rPr lang="en-US" sz="3000" dirty="0" smtClean="0"/>
              <a:t> (</a:t>
            </a:r>
            <a:r>
              <a:rPr lang="ru-RU" sz="3000" dirty="0" smtClean="0"/>
              <a:t>Устойчивости к сбоям узлов</a:t>
            </a:r>
            <a:r>
              <a:rPr lang="en-US" sz="3000" dirty="0" smtClean="0"/>
              <a:t>)</a:t>
            </a:r>
          </a:p>
          <a:p>
            <a:endParaRPr lang="en-US" sz="3000" dirty="0"/>
          </a:p>
          <a:p>
            <a:pPr algn="ctr"/>
            <a:r>
              <a:rPr lang="ru-RU" sz="3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ДОКАЗАНО МАТЕМАТИКАМИ</a:t>
            </a:r>
            <a:endParaRPr lang="en-US" sz="3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Заголовок 2"/>
          <p:cNvSpPr>
            <a:spLocks noGrp="1"/>
          </p:cNvSpPr>
          <p:nvPr>
            <p:ph type="title"/>
          </p:nvPr>
        </p:nvSpPr>
        <p:spPr/>
        <p:txBody>
          <a:bodyPr/>
          <a:lstStyle/>
          <a:p>
            <a:r>
              <a:rPr lang="ru-RU" dirty="0"/>
              <a:t>CAP-ТЕОРЕМА БРЮЕРА</a:t>
            </a:r>
            <a:endParaRPr lang="ru-RU" dirty="0"/>
          </a:p>
        </p:txBody>
      </p:sp>
    </p:spTree>
    <p:extLst>
      <p:ext uri="{BB962C8B-B14F-4D97-AF65-F5344CB8AC3E}">
        <p14:creationId xmlns:p14="http://schemas.microsoft.com/office/powerpoint/2010/main" val="21475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129192" cy="4679951"/>
          </a:xfrm>
        </p:spPr>
        <p:txBody>
          <a:bodyPr>
            <a:normAutofit/>
          </a:bodyPr>
          <a:lstStyle/>
          <a:p>
            <a:pPr marL="457200" indent="-457200">
              <a:buFont typeface="Arial" panose="020B0604020202020204" pitchFamily="34" charset="0"/>
              <a:buChar char="•"/>
            </a:pPr>
            <a:r>
              <a:rPr lang="ru-RU" sz="2800" dirty="0" smtClean="0"/>
              <a:t>Правильно называть – </a:t>
            </a:r>
            <a:r>
              <a:rPr lang="ru-RU" sz="2800" dirty="0" smtClean="0"/>
              <a:t>СУБД</a:t>
            </a:r>
            <a:r>
              <a:rPr lang="ru-RU" sz="2800" dirty="0" smtClean="0"/>
              <a:t/>
            </a:r>
            <a:br>
              <a:rPr lang="ru-RU" sz="2800" dirty="0" smtClean="0"/>
            </a:br>
            <a:r>
              <a:rPr lang="ru-RU" sz="2800" dirty="0" smtClean="0"/>
              <a:t>В разговорной речи часто СУБД = БД (</a:t>
            </a:r>
            <a:r>
              <a:rPr lang="en-US" sz="2800" dirty="0" smtClean="0"/>
              <a:t>DB)</a:t>
            </a:r>
            <a:endParaRPr lang="ru-RU" sz="2800" dirty="0" smtClean="0"/>
          </a:p>
          <a:p>
            <a:pPr marL="457200" indent="-457200">
              <a:buFont typeface="Arial" panose="020B0604020202020204" pitchFamily="34" charset="0"/>
              <a:buChar char="•"/>
            </a:pPr>
            <a:r>
              <a:rPr lang="ru-RU" sz="2800" dirty="0" smtClean="0"/>
              <a:t>БД — хранит данные, отдает/обновляет по запросу</a:t>
            </a:r>
          </a:p>
          <a:p>
            <a:pPr marL="457200" indent="-457200">
              <a:buFont typeface="Arial" panose="020B0604020202020204" pitchFamily="34" charset="0"/>
              <a:buChar char="•"/>
            </a:pPr>
            <a:r>
              <a:rPr lang="ru-RU" sz="2800" dirty="0" smtClean="0"/>
              <a:t>БД </a:t>
            </a:r>
            <a:r>
              <a:rPr lang="en-US" sz="2800" dirty="0" smtClean="0"/>
              <a:t>—</a:t>
            </a:r>
            <a:r>
              <a:rPr lang="ru-RU" sz="2800" dirty="0" smtClean="0"/>
              <a:t> </a:t>
            </a:r>
            <a:r>
              <a:rPr lang="ru-RU" sz="2800" dirty="0" smtClean="0"/>
              <a:t>это обычно </a:t>
            </a:r>
            <a:r>
              <a:rPr lang="ru-RU" sz="2800" dirty="0" smtClean="0"/>
              <a:t>сервис, доступный по </a:t>
            </a:r>
            <a:r>
              <a:rPr lang="ru-RU" sz="2800" dirty="0" smtClean="0"/>
              <a:t>сети</a:t>
            </a:r>
          </a:p>
          <a:p>
            <a:pPr marL="457200" indent="-457200">
              <a:buFont typeface="Arial" panose="020B0604020202020204" pitchFamily="34" charset="0"/>
              <a:buChar char="•"/>
            </a:pPr>
            <a:r>
              <a:rPr lang="ru-RU" sz="2800" dirty="0" smtClean="0"/>
              <a:t>БД </a:t>
            </a:r>
            <a:r>
              <a:rPr lang="en-US" sz="2800" dirty="0" smtClean="0"/>
              <a:t>—</a:t>
            </a:r>
            <a:r>
              <a:rPr lang="ru-RU" sz="2800" dirty="0" smtClean="0"/>
              <a:t> сложная внутри, простая в использовании</a:t>
            </a:r>
            <a:endParaRPr lang="ru-RU" sz="2800" dirty="0"/>
          </a:p>
        </p:txBody>
      </p:sp>
      <p:sp>
        <p:nvSpPr>
          <p:cNvPr id="3" name="Заголовок 2"/>
          <p:cNvSpPr>
            <a:spLocks noGrp="1"/>
          </p:cNvSpPr>
          <p:nvPr>
            <p:ph type="title"/>
          </p:nvPr>
        </p:nvSpPr>
        <p:spPr/>
        <p:txBody>
          <a:bodyPr/>
          <a:lstStyle/>
          <a:p>
            <a:r>
              <a:rPr lang="ru-RU" dirty="0" smtClean="0"/>
              <a:t>Что такое база данных</a:t>
            </a:r>
            <a:r>
              <a:rPr lang="ru-RU" dirty="0"/>
              <a:t>?</a:t>
            </a:r>
          </a:p>
        </p:txBody>
      </p:sp>
    </p:spTree>
    <p:extLst>
      <p:ext uri="{BB962C8B-B14F-4D97-AF65-F5344CB8AC3E}">
        <p14:creationId xmlns:p14="http://schemas.microsoft.com/office/powerpoint/2010/main" val="321547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Система рассчитывает, что сеть надежна,</a:t>
            </a:r>
            <a:br>
              <a:rPr lang="ru-RU" dirty="0" smtClean="0"/>
            </a:br>
            <a:r>
              <a:rPr lang="ru-RU" dirty="0" smtClean="0"/>
              <a:t>либо не распределенная</a:t>
            </a:r>
          </a:p>
        </p:txBody>
      </p:sp>
      <p:sp>
        <p:nvSpPr>
          <p:cNvPr id="3" name="Заголовок 2"/>
          <p:cNvSpPr>
            <a:spLocks noGrp="1"/>
          </p:cNvSpPr>
          <p:nvPr>
            <p:ph type="title"/>
          </p:nvPr>
        </p:nvSpPr>
        <p:spPr/>
        <p:txBody>
          <a:bodyPr/>
          <a:lstStyle/>
          <a:p>
            <a:r>
              <a:rPr lang="ru-RU" dirty="0" smtClean="0"/>
              <a:t>Пример </a:t>
            </a:r>
            <a:r>
              <a:rPr lang="en-US" dirty="0" err="1" smtClean="0"/>
              <a:t>c+A</a:t>
            </a:r>
            <a:endParaRPr lang="ru-RU" dirty="0"/>
          </a:p>
        </p:txBody>
      </p:sp>
    </p:spTree>
    <p:extLst>
      <p:ext uri="{BB962C8B-B14F-4D97-AF65-F5344CB8AC3E}">
        <p14:creationId xmlns:p14="http://schemas.microsoft.com/office/powerpoint/2010/main" val="16379174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мастер-базами, которые обновляются </a:t>
            </a:r>
            <a:r>
              <a:rPr lang="ru-RU" dirty="0" smtClean="0"/>
              <a:t>синхронно</a:t>
            </a:r>
          </a:p>
          <a:p>
            <a:r>
              <a:rPr lang="ru-RU" dirty="0" smtClean="0"/>
              <a:t>Всегда доступна на чтение, но запрещает запись при разрывах сети</a:t>
            </a:r>
          </a:p>
        </p:txBody>
      </p:sp>
      <p:sp>
        <p:nvSpPr>
          <p:cNvPr id="3" name="Заголовок 2"/>
          <p:cNvSpPr>
            <a:spLocks noGrp="1"/>
          </p:cNvSpPr>
          <p:nvPr>
            <p:ph type="title"/>
          </p:nvPr>
        </p:nvSpPr>
        <p:spPr/>
        <p:txBody>
          <a:bodyPr/>
          <a:lstStyle/>
          <a:p>
            <a:r>
              <a:rPr lang="ru-RU" dirty="0" smtClean="0"/>
              <a:t>Пример </a:t>
            </a:r>
            <a:r>
              <a:rPr lang="en-US" dirty="0" smtClean="0"/>
              <a:t>C+PT</a:t>
            </a:r>
            <a:endParaRPr lang="ru-RU" dirty="0"/>
          </a:p>
        </p:txBody>
      </p:sp>
    </p:spTree>
    <p:extLst>
      <p:ext uri="{BB962C8B-B14F-4D97-AF65-F5344CB8AC3E}">
        <p14:creationId xmlns:p14="http://schemas.microsoft.com/office/powerpoint/2010/main" val="3333225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серверами, каждый из которых может принимать данные, но не обязуется в тот же момент распространять их по всему </a:t>
            </a:r>
            <a:r>
              <a:rPr lang="ru-RU" dirty="0" smtClean="0"/>
              <a:t>кластеру</a:t>
            </a:r>
            <a:endParaRPr lang="en-US" dirty="0" smtClean="0"/>
          </a:p>
          <a:p>
            <a:r>
              <a:rPr lang="ru-RU" dirty="0" smtClean="0"/>
              <a:t>Система </a:t>
            </a:r>
            <a:r>
              <a:rPr lang="ru-RU" dirty="0"/>
              <a:t>переживает падения части серверов, но когда они входят в строй, они будут выдавать </a:t>
            </a:r>
            <a:r>
              <a:rPr lang="ru-RU" dirty="0" smtClean="0"/>
              <a:t>старые данные</a:t>
            </a:r>
          </a:p>
        </p:txBody>
      </p:sp>
      <p:sp>
        <p:nvSpPr>
          <p:cNvPr id="3" name="Заголовок 2"/>
          <p:cNvSpPr>
            <a:spLocks noGrp="1"/>
          </p:cNvSpPr>
          <p:nvPr>
            <p:ph type="title"/>
          </p:nvPr>
        </p:nvSpPr>
        <p:spPr/>
        <p:txBody>
          <a:bodyPr/>
          <a:lstStyle/>
          <a:p>
            <a:r>
              <a:rPr lang="ru-RU" dirty="0" smtClean="0"/>
              <a:t>Пример </a:t>
            </a:r>
            <a:r>
              <a:rPr lang="en-US" dirty="0"/>
              <a:t>A</a:t>
            </a:r>
            <a:r>
              <a:rPr lang="en-US" dirty="0" smtClean="0"/>
              <a:t>+PT</a:t>
            </a:r>
            <a:endParaRPr lang="ru-RU" dirty="0"/>
          </a:p>
        </p:txBody>
      </p:sp>
    </p:spTree>
    <p:extLst>
      <p:ext uri="{BB962C8B-B14F-4D97-AF65-F5344CB8AC3E}">
        <p14:creationId xmlns:p14="http://schemas.microsoft.com/office/powerpoint/2010/main" val="20988340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Теорема доказана с конкретными формулировками понятий </a:t>
            </a:r>
            <a:r>
              <a:rPr lang="en-US" dirty="0" smtClean="0"/>
              <a:t>C, A </a:t>
            </a:r>
            <a:r>
              <a:rPr lang="ru-RU" dirty="0" smtClean="0"/>
              <a:t>и </a:t>
            </a:r>
            <a:r>
              <a:rPr lang="en-US" dirty="0" smtClean="0"/>
              <a:t>PT</a:t>
            </a:r>
          </a:p>
          <a:p>
            <a:endParaRPr lang="ru-RU" dirty="0" smtClean="0"/>
          </a:p>
          <a:p>
            <a:r>
              <a:rPr lang="ru-RU" dirty="0" smtClean="0"/>
              <a:t>Можно попытаться ослабить формулировки, получив что-то жизнеспособное</a:t>
            </a:r>
          </a:p>
        </p:txBody>
      </p:sp>
      <p:sp>
        <p:nvSpPr>
          <p:cNvPr id="3" name="Заголовок 2"/>
          <p:cNvSpPr>
            <a:spLocks noGrp="1"/>
          </p:cNvSpPr>
          <p:nvPr>
            <p:ph type="title"/>
          </p:nvPr>
        </p:nvSpPr>
        <p:spPr/>
        <p:txBody>
          <a:bodyPr/>
          <a:lstStyle/>
          <a:p>
            <a:r>
              <a:rPr lang="ru-RU" dirty="0" smtClean="0"/>
              <a:t>Обход </a:t>
            </a:r>
            <a:r>
              <a:rPr lang="en-US" dirty="0" smtClean="0"/>
              <a:t>CAP</a:t>
            </a:r>
            <a:r>
              <a:rPr lang="ru-RU" dirty="0" smtClean="0"/>
              <a:t>-теоремы</a:t>
            </a:r>
            <a:endParaRPr lang="ru-RU" dirty="0"/>
          </a:p>
        </p:txBody>
      </p:sp>
    </p:spTree>
    <p:extLst>
      <p:ext uri="{BB962C8B-B14F-4D97-AF65-F5344CB8AC3E}">
        <p14:creationId xmlns:p14="http://schemas.microsoft.com/office/powerpoint/2010/main" val="498290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err="1" smtClean="0"/>
              <a:t>Брюер</a:t>
            </a:r>
            <a:r>
              <a:rPr lang="ru-RU" dirty="0" smtClean="0"/>
              <a:t> предложил оказаться от </a:t>
            </a:r>
            <a:r>
              <a:rPr lang="en-US" dirty="0" smtClean="0"/>
              <a:t>Consistency</a:t>
            </a:r>
            <a:r>
              <a:rPr lang="ru-RU" dirty="0" smtClean="0"/>
              <a:t>,</a:t>
            </a:r>
            <a:br>
              <a:rPr lang="ru-RU" dirty="0" smtClean="0"/>
            </a:br>
            <a:r>
              <a:rPr lang="ru-RU" dirty="0" smtClean="0"/>
              <a:t>но мягко:</a:t>
            </a:r>
            <a:endParaRPr lang="en-US" dirty="0" smtClean="0"/>
          </a:p>
          <a:p>
            <a:endParaRPr lang="ru-RU" dirty="0" smtClean="0"/>
          </a:p>
          <a:p>
            <a:r>
              <a:rPr lang="en-US" b="1" dirty="0" smtClean="0"/>
              <a:t>B</a:t>
            </a:r>
            <a:r>
              <a:rPr lang="en-US" dirty="0" smtClean="0"/>
              <a:t>asically</a:t>
            </a:r>
            <a:r>
              <a:rPr lang="en-US" dirty="0"/>
              <a:t> </a:t>
            </a:r>
            <a:r>
              <a:rPr lang="en-US" b="1" dirty="0" smtClean="0"/>
              <a:t>A</a:t>
            </a:r>
            <a:r>
              <a:rPr lang="en-US" dirty="0" smtClean="0"/>
              <a:t>vailable</a:t>
            </a:r>
          </a:p>
          <a:p>
            <a:r>
              <a:rPr lang="en-US" b="1" dirty="0" smtClean="0"/>
              <a:t>S</a:t>
            </a:r>
            <a:r>
              <a:rPr lang="en-US" dirty="0" smtClean="0"/>
              <a:t>oft state</a:t>
            </a:r>
          </a:p>
          <a:p>
            <a:r>
              <a:rPr lang="en-US" b="1" dirty="0" smtClean="0"/>
              <a:t>E</a:t>
            </a:r>
            <a:r>
              <a:rPr lang="en-US" dirty="0" smtClean="0"/>
              <a:t>ventual consistency</a:t>
            </a:r>
            <a:endParaRPr lang="en-US" dirty="0"/>
          </a:p>
        </p:txBody>
      </p:sp>
      <p:sp>
        <p:nvSpPr>
          <p:cNvPr id="3" name="Заголовок 2"/>
          <p:cNvSpPr>
            <a:spLocks noGrp="1"/>
          </p:cNvSpPr>
          <p:nvPr>
            <p:ph type="title"/>
          </p:nvPr>
        </p:nvSpPr>
        <p:spPr/>
        <p:txBody>
          <a:bodyPr/>
          <a:lstStyle/>
          <a:p>
            <a:r>
              <a:rPr lang="en-US" dirty="0" smtClean="0"/>
              <a:t>BASE</a:t>
            </a:r>
            <a:endParaRPr lang="ru-RU" dirty="0"/>
          </a:p>
        </p:txBody>
      </p:sp>
    </p:spTree>
    <p:extLst>
      <p:ext uri="{BB962C8B-B14F-4D97-AF65-F5344CB8AC3E}">
        <p14:creationId xmlns:p14="http://schemas.microsoft.com/office/powerpoint/2010/main" val="1796637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smtClean="0"/>
              <a:t>B</a:t>
            </a:r>
            <a:r>
              <a:rPr lang="en-US" dirty="0" smtClean="0"/>
              <a:t>asically</a:t>
            </a:r>
            <a:r>
              <a:rPr lang="en-US" dirty="0"/>
              <a:t> </a:t>
            </a:r>
            <a:r>
              <a:rPr lang="en-US" b="1" dirty="0" smtClean="0"/>
              <a:t>A</a:t>
            </a:r>
            <a:r>
              <a:rPr lang="en-US" dirty="0" smtClean="0"/>
              <a:t>vailable</a:t>
            </a:r>
            <a:endParaRPr lang="ru-RU" dirty="0"/>
          </a:p>
          <a:p>
            <a:r>
              <a:rPr lang="ru-RU" sz="3000" dirty="0" smtClean="0"/>
              <a:t>	= </a:t>
            </a:r>
            <a:r>
              <a:rPr lang="en-US" sz="3000" dirty="0" smtClean="0"/>
              <a:t>Availability </a:t>
            </a:r>
            <a:r>
              <a:rPr lang="ru-RU" sz="3000" dirty="0"/>
              <a:t>в </a:t>
            </a:r>
            <a:r>
              <a:rPr lang="en-US" sz="3000" dirty="0"/>
              <a:t>CAP</a:t>
            </a:r>
          </a:p>
          <a:p>
            <a:r>
              <a:rPr lang="en-US" b="1" dirty="0" smtClean="0"/>
              <a:t>S</a:t>
            </a:r>
            <a:r>
              <a:rPr lang="en-US" dirty="0" smtClean="0"/>
              <a:t>oft state</a:t>
            </a:r>
            <a:br>
              <a:rPr lang="en-US" dirty="0" smtClean="0"/>
            </a:br>
            <a:r>
              <a:rPr lang="ru-RU" sz="3000" dirty="0"/>
              <a:t>	состояние меняется даже без внешних 	воздействий, чтобы прийти к </a:t>
            </a:r>
            <a:r>
              <a:rPr lang="ru-RU" sz="3000" dirty="0" smtClean="0"/>
              <a:t>согласованности</a:t>
            </a:r>
            <a:endParaRPr lang="en-US" dirty="0" smtClean="0"/>
          </a:p>
          <a:p>
            <a:r>
              <a:rPr lang="en-US" b="1" dirty="0" smtClean="0"/>
              <a:t>E</a:t>
            </a:r>
            <a:r>
              <a:rPr lang="en-US" dirty="0" smtClean="0"/>
              <a:t>ventual consistency</a:t>
            </a:r>
            <a:br>
              <a:rPr lang="en-US" dirty="0" smtClean="0"/>
            </a:br>
            <a:r>
              <a:rPr lang="ru-RU" sz="3000" dirty="0"/>
              <a:t>	реплики сходятся к одинаковому состоянию</a:t>
            </a:r>
            <a:br>
              <a:rPr lang="ru-RU" sz="3000" dirty="0"/>
            </a:br>
            <a:r>
              <a:rPr lang="ru-RU" sz="3000" dirty="0"/>
              <a:t>	и в конце концов станут согласованными</a:t>
            </a:r>
            <a:endParaRPr lang="en-US" sz="3000" dirty="0"/>
          </a:p>
          <a:p>
            <a:endParaRPr lang="en-US" dirty="0"/>
          </a:p>
        </p:txBody>
      </p:sp>
      <p:sp>
        <p:nvSpPr>
          <p:cNvPr id="3" name="Заголовок 2"/>
          <p:cNvSpPr>
            <a:spLocks noGrp="1"/>
          </p:cNvSpPr>
          <p:nvPr>
            <p:ph type="title"/>
          </p:nvPr>
        </p:nvSpPr>
        <p:spPr/>
        <p:txBody>
          <a:bodyPr/>
          <a:lstStyle/>
          <a:p>
            <a:r>
              <a:rPr lang="en-US" dirty="0" smtClean="0"/>
              <a:t>BASE</a:t>
            </a:r>
            <a:endParaRPr lang="ru-RU" dirty="0"/>
          </a:p>
        </p:txBody>
      </p:sp>
    </p:spTree>
    <p:extLst>
      <p:ext uri="{BB962C8B-B14F-4D97-AF65-F5344CB8AC3E}">
        <p14:creationId xmlns:p14="http://schemas.microsoft.com/office/powerpoint/2010/main" val="2330851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BASE</a:t>
            </a:r>
            <a:r>
              <a:rPr lang="en-US" dirty="0" smtClean="0"/>
              <a:t> </a:t>
            </a:r>
            <a:r>
              <a:rPr lang="ru-RU" dirty="0" smtClean="0"/>
              <a:t>вместо </a:t>
            </a:r>
            <a:r>
              <a:rPr lang="en-US" b="1" dirty="0" smtClean="0"/>
              <a:t>ACID</a:t>
            </a:r>
            <a:endParaRPr lang="ru-RU" b="1" dirty="0"/>
          </a:p>
        </p:txBody>
      </p:sp>
    </p:spTree>
    <p:extLst>
      <p:ext uri="{BB962C8B-B14F-4D97-AF65-F5344CB8AC3E}">
        <p14:creationId xmlns:p14="http://schemas.microsoft.com/office/powerpoint/2010/main" val="951686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Обычно, самое важное:</a:t>
            </a:r>
          </a:p>
          <a:p>
            <a:pPr marL="514350" indent="-514350" fontAlgn="base">
              <a:buFont typeface="+mj-lt"/>
              <a:buAutoNum type="arabicPeriod"/>
            </a:pPr>
            <a:r>
              <a:rPr lang="ru-RU" dirty="0" smtClean="0"/>
              <a:t>Данные </a:t>
            </a:r>
            <a:r>
              <a:rPr lang="ru-RU" dirty="0"/>
              <a:t>не должны теряться </a:t>
            </a:r>
            <a:endParaRPr lang="ru-RU" dirty="0" smtClean="0"/>
          </a:p>
          <a:p>
            <a:pPr marL="514350" indent="-514350" fontAlgn="base">
              <a:buFont typeface="+mj-lt"/>
              <a:buAutoNum type="arabicPeriod"/>
            </a:pPr>
            <a:r>
              <a:rPr lang="ru-RU" dirty="0"/>
              <a:t>Д</a:t>
            </a:r>
            <a:r>
              <a:rPr lang="ru-RU" dirty="0" smtClean="0"/>
              <a:t>анные </a:t>
            </a:r>
            <a:r>
              <a:rPr lang="ru-RU" dirty="0"/>
              <a:t>должны быть </a:t>
            </a:r>
            <a:r>
              <a:rPr lang="ru-RU" dirty="0" smtClean="0"/>
              <a:t>согласованы</a:t>
            </a:r>
            <a:endParaRPr lang="ru-RU" dirty="0" smtClean="0"/>
          </a:p>
          <a:p>
            <a:pPr marL="514350" indent="-514350" fontAlgn="base">
              <a:buFont typeface="+mj-lt"/>
              <a:buAutoNum type="arabicPeriod"/>
            </a:pPr>
            <a:r>
              <a:rPr lang="ru-RU" dirty="0" smtClean="0"/>
              <a:t>Устойчива </a:t>
            </a:r>
            <a:r>
              <a:rPr lang="ru-RU" dirty="0"/>
              <a:t>к </a:t>
            </a:r>
            <a:r>
              <a:rPr lang="ru-RU" dirty="0" err="1" smtClean="0"/>
              <a:t>brain-split</a:t>
            </a:r>
            <a:endParaRPr lang="ru-RU" dirty="0" smtClean="0"/>
          </a:p>
          <a:p>
            <a:pPr fontAlgn="base"/>
            <a:endParaRPr lang="ru-RU" dirty="0" smtClean="0"/>
          </a:p>
          <a:p>
            <a:pPr fontAlgn="base"/>
            <a:r>
              <a:rPr lang="ru-RU" dirty="0" smtClean="0"/>
              <a:t>Как это достигается </a:t>
            </a:r>
            <a:r>
              <a:rPr lang="en-US" dirty="0" smtClean="0"/>
              <a:t>—</a:t>
            </a:r>
            <a:r>
              <a:rPr lang="ru-RU" dirty="0" smtClean="0"/>
              <a:t> за рамками этого </a:t>
            </a:r>
            <a:r>
              <a:rPr lang="ru-RU" dirty="0" smtClean="0"/>
              <a:t>блока</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4092171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b="1" dirty="0" smtClean="0"/>
              <a:t>БД </a:t>
            </a:r>
            <a:r>
              <a:rPr lang="ru-RU" b="1" dirty="0"/>
              <a:t>должна работать </a:t>
            </a:r>
            <a:r>
              <a:rPr lang="ru-RU" b="1" dirty="0" smtClean="0"/>
              <a:t>быстро </a:t>
            </a:r>
          </a:p>
          <a:p>
            <a:pPr fontAlgn="base"/>
            <a:endParaRPr lang="ru-RU" dirty="0"/>
          </a:p>
          <a:p>
            <a:pPr fontAlgn="base"/>
            <a:r>
              <a:rPr lang="ru-RU" dirty="0" smtClean="0"/>
              <a:t>Это </a:t>
            </a:r>
            <a:r>
              <a:rPr lang="ru-RU" dirty="0"/>
              <a:t>сильно зависит в том числе и от того, как ей пользоваться и как спроектировать данные в </a:t>
            </a:r>
            <a:r>
              <a:rPr lang="ru-RU" dirty="0" smtClean="0"/>
              <a:t>ней</a:t>
            </a:r>
            <a:endParaRPr lang="ru-RU" dirty="0" smtClean="0"/>
          </a:p>
          <a:p>
            <a:pPr fontAlgn="base"/>
            <a:endParaRPr lang="ru-RU" dirty="0" smtClean="0"/>
          </a:p>
          <a:p>
            <a:pPr fontAlgn="base"/>
            <a:r>
              <a:rPr lang="ru-RU" dirty="0" smtClean="0">
                <a:solidFill>
                  <a:schemeClr val="accent1"/>
                </a:solidFill>
              </a:rPr>
              <a:t>Об этом далее!</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36454166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Проектирование структуры БД</a:t>
            </a:r>
            <a:endParaRPr lang="ru-RU" dirty="0"/>
          </a:p>
        </p:txBody>
      </p:sp>
    </p:spTree>
    <p:extLst>
      <p:ext uri="{BB962C8B-B14F-4D97-AF65-F5344CB8AC3E}">
        <p14:creationId xmlns:p14="http://schemas.microsoft.com/office/powerpoint/2010/main" val="919559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Солянка </a:t>
            </a:r>
            <a:r>
              <a:rPr lang="ru-RU" b="1" dirty="0" smtClean="0"/>
              <a:t>алгоритмов и структур данных</a:t>
            </a:r>
          </a:p>
          <a:p>
            <a:pPr marL="457200" indent="-457200">
              <a:buFont typeface="Arial" panose="020B0604020202020204" pitchFamily="34" charset="0"/>
              <a:buChar char="•"/>
            </a:pPr>
            <a:r>
              <a:rPr lang="en-US" dirty="0" smtClean="0"/>
              <a:t>Hash-</a:t>
            </a:r>
            <a:r>
              <a:rPr lang="ru-RU" dirty="0" smtClean="0"/>
              <a:t>таблицы</a:t>
            </a:r>
          </a:p>
          <a:p>
            <a:pPr marL="457200" indent="-457200">
              <a:buFont typeface="Arial" panose="020B0604020202020204" pitchFamily="34" charset="0"/>
              <a:buChar char="•"/>
            </a:pPr>
            <a:r>
              <a:rPr lang="ru-RU" dirty="0" smtClean="0"/>
              <a:t>Деревья поиска</a:t>
            </a:r>
          </a:p>
          <a:p>
            <a:pPr marL="457200" indent="-457200">
              <a:buFont typeface="Arial" panose="020B0604020202020204" pitchFamily="34" charset="0"/>
              <a:buChar char="•"/>
            </a:pPr>
            <a:r>
              <a:rPr lang="ru-RU" dirty="0" smtClean="0"/>
              <a:t>Бинарный поиск</a:t>
            </a:r>
          </a:p>
          <a:p>
            <a:pPr marL="457200" indent="-457200">
              <a:buFont typeface="Arial" panose="020B0604020202020204" pitchFamily="34" charset="0"/>
              <a:buChar char="•"/>
            </a:pPr>
            <a:r>
              <a:rPr lang="ru-RU" dirty="0" smtClean="0"/>
              <a:t>Чтение из файла по </a:t>
            </a:r>
            <a:r>
              <a:rPr lang="en-US" dirty="0" smtClean="0"/>
              <a:t>offset</a:t>
            </a:r>
            <a:endParaRPr lang="ru-RU" dirty="0" smtClean="0"/>
          </a:p>
          <a:p>
            <a:r>
              <a:rPr lang="ru-RU" dirty="0"/>
              <a:t>и</a:t>
            </a:r>
            <a:r>
              <a:rPr lang="ru-RU" dirty="0" smtClean="0"/>
              <a:t> многое другое…</a:t>
            </a:r>
            <a:endParaRPr lang="ru-RU" dirty="0"/>
          </a:p>
        </p:txBody>
      </p:sp>
      <p:sp>
        <p:nvSpPr>
          <p:cNvPr id="3" name="Заголовок 2"/>
          <p:cNvSpPr>
            <a:spLocks noGrp="1"/>
          </p:cNvSpPr>
          <p:nvPr>
            <p:ph type="title"/>
          </p:nvPr>
        </p:nvSpPr>
        <p:spPr/>
        <p:txBody>
          <a:bodyPr/>
          <a:lstStyle/>
          <a:p>
            <a:r>
              <a:rPr lang="ru-RU" dirty="0" smtClean="0"/>
              <a:t>БД — это не магия</a:t>
            </a:r>
            <a:endParaRPr lang="ru-RU" dirty="0"/>
          </a:p>
        </p:txBody>
      </p:sp>
    </p:spTree>
    <p:extLst>
      <p:ext uri="{BB962C8B-B14F-4D97-AF65-F5344CB8AC3E}">
        <p14:creationId xmlns:p14="http://schemas.microsoft.com/office/powerpoint/2010/main" val="2449511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О </a:t>
            </a:r>
            <a:r>
              <a:rPr lang="ru-RU" dirty="0" smtClean="0"/>
              <a:t>чем </a:t>
            </a:r>
            <a:r>
              <a:rPr lang="ru-RU" dirty="0" smtClean="0"/>
              <a:t>поговорим:</a:t>
            </a:r>
          </a:p>
          <a:p>
            <a:pPr marL="457200" indent="-457200">
              <a:buFont typeface="Arial" panose="020B0604020202020204" pitchFamily="34" charset="0"/>
              <a:buChar char="•"/>
            </a:pPr>
            <a:r>
              <a:rPr lang="ru-RU" dirty="0" smtClean="0"/>
              <a:t>Коллекции, поиск по индексам</a:t>
            </a:r>
            <a:endParaRPr lang="ru-RU" dirty="0" smtClean="0"/>
          </a:p>
          <a:p>
            <a:pPr marL="457200" indent="-457200">
              <a:buFont typeface="Arial" panose="020B0604020202020204" pitchFamily="34" charset="0"/>
              <a:buChar char="•"/>
            </a:pPr>
            <a:r>
              <a:rPr lang="ru-RU" dirty="0" smtClean="0"/>
              <a:t>Примеры </a:t>
            </a:r>
            <a:r>
              <a:rPr lang="ru-RU" dirty="0" smtClean="0"/>
              <a:t>на БД </a:t>
            </a:r>
            <a:r>
              <a:rPr lang="ru-RU" dirty="0"/>
              <a:t>«</a:t>
            </a:r>
            <a:r>
              <a:rPr lang="en-US" dirty="0" smtClean="0"/>
              <a:t>MongoDB</a:t>
            </a:r>
            <a:r>
              <a:rPr lang="ru-RU" dirty="0"/>
              <a:t>»</a:t>
            </a:r>
            <a:endParaRPr lang="en-US" dirty="0" smtClean="0"/>
          </a:p>
          <a:p>
            <a:endParaRPr lang="en-US" dirty="0"/>
          </a:p>
        </p:txBody>
      </p:sp>
      <p:sp>
        <p:nvSpPr>
          <p:cNvPr id="3" name="Заголовок 2"/>
          <p:cNvSpPr>
            <a:spLocks noGrp="1"/>
          </p:cNvSpPr>
          <p:nvPr>
            <p:ph type="title"/>
          </p:nvPr>
        </p:nvSpPr>
        <p:spPr/>
        <p:txBody>
          <a:bodyPr/>
          <a:lstStyle/>
          <a:p>
            <a:r>
              <a:rPr lang="ru-RU" dirty="0" smtClean="0"/>
              <a:t>Только Основы</a:t>
            </a:r>
            <a:endParaRPr lang="ru-RU" dirty="0"/>
          </a:p>
        </p:txBody>
      </p:sp>
    </p:spTree>
    <p:extLst>
      <p:ext uri="{BB962C8B-B14F-4D97-AF65-F5344CB8AC3E}">
        <p14:creationId xmlns:p14="http://schemas.microsoft.com/office/powerpoint/2010/main" val="113573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457200" indent="-457200">
              <a:buFont typeface="Arial" panose="020B0604020202020204" pitchFamily="34" charset="0"/>
              <a:buChar char="•"/>
            </a:pPr>
            <a:r>
              <a:rPr lang="ru-RU" dirty="0" smtClean="0"/>
              <a:t>Документная</a:t>
            </a:r>
          </a:p>
          <a:p>
            <a:pPr marL="457200" indent="-457200">
              <a:buFont typeface="Arial" panose="020B0604020202020204" pitchFamily="34" charset="0"/>
              <a:buChar char="•"/>
            </a:pPr>
            <a:r>
              <a:rPr lang="ru-RU" dirty="0" smtClean="0"/>
              <a:t>Масштабируемая</a:t>
            </a:r>
          </a:p>
          <a:p>
            <a:pPr marL="457200" indent="-457200">
              <a:buFont typeface="Arial" panose="020B0604020202020204" pitchFamily="34" charset="0"/>
              <a:buChar char="•"/>
            </a:pPr>
            <a:r>
              <a:rPr lang="ru-RU" dirty="0" smtClean="0"/>
              <a:t>Гибкая</a:t>
            </a:r>
            <a:endParaRPr lang="en-US" dirty="0"/>
          </a:p>
        </p:txBody>
      </p:sp>
      <p:sp>
        <p:nvSpPr>
          <p:cNvPr id="2" name="Заголовок 1"/>
          <p:cNvSpPr>
            <a:spLocks noGrp="1"/>
          </p:cNvSpPr>
          <p:nvPr>
            <p:ph type="title"/>
          </p:nvPr>
        </p:nvSpPr>
        <p:spPr/>
        <p:txBody>
          <a:bodyPr/>
          <a:lstStyle/>
          <a:p>
            <a:r>
              <a:rPr lang="en-US" sz="4800" dirty="0" err="1" smtClean="0"/>
              <a:t>MONGOdb</a:t>
            </a:r>
            <a:endParaRPr lang="en-US" sz="4600" dirty="0"/>
          </a:p>
        </p:txBody>
      </p:sp>
    </p:spTree>
    <p:extLst>
      <p:ext uri="{BB962C8B-B14F-4D97-AF65-F5344CB8AC3E}">
        <p14:creationId xmlns:p14="http://schemas.microsoft.com/office/powerpoint/2010/main" val="12750327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73208" cy="4679951"/>
          </a:xfrm>
        </p:spPr>
        <p:txBody>
          <a:bodyPr>
            <a:normAutofit/>
          </a:bodyPr>
          <a:lstStyle/>
          <a:p>
            <a:r>
              <a:rPr lang="en-US" dirty="0" smtClean="0"/>
              <a:t>Users:</a:t>
            </a:r>
          </a:p>
          <a:p>
            <a:pPr marL="457200" indent="-457200">
              <a:buFont typeface="Arial" panose="020B0604020202020204" pitchFamily="34" charset="0"/>
              <a:buChar char="•"/>
            </a:pPr>
            <a:r>
              <a:rPr lang="en-US" sz="2800" dirty="0" smtClean="0"/>
              <a:t>{</a:t>
            </a:r>
            <a:r>
              <a:rPr lang="en-US" sz="2800" i="1" dirty="0">
                <a:solidFill>
                  <a:schemeClr val="accent1"/>
                </a:solidFill>
              </a:rPr>
              <a:t>”Login</a:t>
            </a:r>
            <a:r>
              <a:rPr lang="en-US" sz="2800" i="1" dirty="0" smtClean="0">
                <a:solidFill>
                  <a:schemeClr val="accent1"/>
                </a:solidFill>
              </a:rPr>
              <a:t>”: </a:t>
            </a:r>
            <a:r>
              <a:rPr lang="en-US" sz="2800" dirty="0"/>
              <a:t>”</a:t>
            </a:r>
            <a:r>
              <a:rPr lang="en-US" sz="2800" dirty="0" err="1"/>
              <a:t>Ciceron</a:t>
            </a:r>
            <a:r>
              <a:rPr lang="en-US" sz="2800" dirty="0" smtClean="0"/>
              <a:t>”, </a:t>
            </a:r>
            <a:r>
              <a:rPr lang="en-US" sz="2800" i="1" dirty="0">
                <a:solidFill>
                  <a:schemeClr val="accent1"/>
                </a:solidFill>
              </a:rPr>
              <a:t>”Role</a:t>
            </a:r>
            <a:r>
              <a:rPr lang="en-US" sz="2800" i="1" dirty="0" smtClean="0">
                <a:solidFill>
                  <a:schemeClr val="accent1"/>
                </a:solidFill>
              </a:rPr>
              <a:t>”</a:t>
            </a:r>
            <a:r>
              <a:rPr lang="en-US" sz="2800" dirty="0" smtClean="0">
                <a:solidFill>
                  <a:schemeClr val="accent1"/>
                </a:solidFill>
              </a:rPr>
              <a:t>: </a:t>
            </a:r>
            <a:r>
              <a:rPr lang="en-US" sz="2800" dirty="0"/>
              <a:t>”Owner</a:t>
            </a:r>
            <a:r>
              <a:rPr lang="en-US" sz="2800" dirty="0" smtClean="0"/>
              <a:t>”}</a:t>
            </a:r>
          </a:p>
          <a:p>
            <a:pPr marL="457200" indent="-457200">
              <a:buFont typeface="Arial" panose="020B0604020202020204" pitchFamily="34" charset="0"/>
              <a:buChar char="•"/>
            </a:pPr>
            <a:r>
              <a:rPr lang="en-US" sz="2800" dirty="0" smtClean="0"/>
              <a:t>{</a:t>
            </a:r>
            <a:r>
              <a:rPr lang="en-US" sz="2800" i="1" dirty="0">
                <a:solidFill>
                  <a:schemeClr val="accent1"/>
                </a:solidFill>
              </a:rPr>
              <a:t>”</a:t>
            </a:r>
            <a:r>
              <a:rPr lang="en-US" sz="2800" i="1" dirty="0" smtClean="0">
                <a:solidFill>
                  <a:schemeClr val="accent1"/>
                </a:solidFill>
              </a:rPr>
              <a:t>Login”:</a:t>
            </a:r>
            <a:r>
              <a:rPr lang="ru-RU" sz="2800" i="1" dirty="0" smtClean="0">
                <a:solidFill>
                  <a:schemeClr val="accent1"/>
                </a:solidFill>
              </a:rPr>
              <a:t> </a:t>
            </a:r>
            <a:r>
              <a:rPr lang="en-US" sz="2800" dirty="0"/>
              <a:t>”</a:t>
            </a:r>
            <a:r>
              <a:rPr lang="en-US" sz="2800" dirty="0" smtClean="0"/>
              <a:t>Popper”, </a:t>
            </a:r>
            <a:r>
              <a:rPr lang="en-US" sz="2800" i="1" dirty="0">
                <a:solidFill>
                  <a:schemeClr val="accent1"/>
                </a:solidFill>
              </a:rPr>
              <a:t>”</a:t>
            </a:r>
            <a:r>
              <a:rPr lang="en-US" sz="2800" i="1" dirty="0" smtClean="0">
                <a:solidFill>
                  <a:schemeClr val="accent1"/>
                </a:solidFill>
              </a:rPr>
              <a:t>Role</a:t>
            </a:r>
            <a:r>
              <a:rPr lang="en-US" sz="2800" i="1" dirty="0">
                <a:solidFill>
                  <a:schemeClr val="accent1"/>
                </a:solidFill>
              </a:rPr>
              <a:t>”:</a:t>
            </a:r>
            <a:r>
              <a:rPr lang="en-US" sz="2800" dirty="0"/>
              <a:t> ”</a:t>
            </a:r>
            <a:r>
              <a:rPr lang="en-US" sz="2800" dirty="0" smtClean="0"/>
              <a:t>Admin”, </a:t>
            </a:r>
            <a:r>
              <a:rPr lang="en-US" sz="2800" i="1" dirty="0">
                <a:solidFill>
                  <a:schemeClr val="accent1"/>
                </a:solidFill>
              </a:rPr>
              <a:t>”</a:t>
            </a:r>
            <a:r>
              <a:rPr lang="en-US" sz="2800" i="1" dirty="0" err="1" smtClean="0">
                <a:solidFill>
                  <a:schemeClr val="accent1"/>
                </a:solidFill>
              </a:rPr>
              <a:t>BanHammer</a:t>
            </a:r>
            <a:r>
              <a:rPr lang="en-US" sz="2800" i="1" dirty="0">
                <a:solidFill>
                  <a:schemeClr val="accent1"/>
                </a:solidFill>
              </a:rPr>
              <a:t>”:</a:t>
            </a:r>
            <a:r>
              <a:rPr lang="en-US" sz="2800" dirty="0"/>
              <a:t> ”</a:t>
            </a:r>
            <a:r>
              <a:rPr lang="en-US" sz="2800" dirty="0" smtClean="0"/>
              <a:t>true”}</a:t>
            </a:r>
          </a:p>
          <a:p>
            <a:pPr marL="457200" indent="-457200">
              <a:buFont typeface="Arial" panose="020B0604020202020204" pitchFamily="34" charset="0"/>
              <a:buChar char="•"/>
            </a:pPr>
            <a:r>
              <a:rPr lang="en-US" sz="2800" dirty="0" smtClean="0"/>
              <a:t>{</a:t>
            </a:r>
            <a:r>
              <a:rPr lang="en-US" sz="2800" i="1" dirty="0">
                <a:solidFill>
                  <a:schemeClr val="accent1"/>
                </a:solidFill>
              </a:rPr>
              <a:t>”</a:t>
            </a:r>
            <a:r>
              <a:rPr lang="en-US" sz="2800" i="1" dirty="0" smtClean="0">
                <a:solidFill>
                  <a:schemeClr val="accent1"/>
                </a:solidFill>
              </a:rPr>
              <a:t>Login</a:t>
            </a:r>
            <a:r>
              <a:rPr lang="en-US" sz="2800" i="1" dirty="0">
                <a:solidFill>
                  <a:schemeClr val="accent1"/>
                </a:solidFill>
              </a:rPr>
              <a:t>”:</a:t>
            </a:r>
            <a:r>
              <a:rPr lang="en-US" sz="2800" dirty="0" smtClean="0">
                <a:solidFill>
                  <a:schemeClr val="accent1"/>
                </a:solidFill>
              </a:rPr>
              <a:t> </a:t>
            </a:r>
            <a:r>
              <a:rPr lang="en-US" sz="2800" dirty="0" smtClean="0"/>
              <a:t>”</a:t>
            </a:r>
            <a:r>
              <a:rPr lang="en-US" sz="2800" dirty="0" err="1" smtClean="0"/>
              <a:t>Freid</a:t>
            </a:r>
            <a:r>
              <a:rPr lang="en-US" sz="2800" dirty="0" smtClean="0"/>
              <a:t>”, </a:t>
            </a:r>
            <a:r>
              <a:rPr lang="en-US" sz="2800" i="1" dirty="0">
                <a:solidFill>
                  <a:schemeClr val="accent1"/>
                </a:solidFill>
              </a:rPr>
              <a:t>”</a:t>
            </a:r>
            <a:r>
              <a:rPr lang="en-US" sz="2800" i="1" dirty="0" smtClean="0">
                <a:solidFill>
                  <a:schemeClr val="accent1"/>
                </a:solidFill>
              </a:rPr>
              <a:t>Role</a:t>
            </a:r>
            <a:r>
              <a:rPr lang="en-US" sz="2800" i="1" dirty="0">
                <a:solidFill>
                  <a:schemeClr val="accent1"/>
                </a:solidFill>
              </a:rPr>
              <a:t>”:</a:t>
            </a:r>
            <a:r>
              <a:rPr lang="en-US" sz="2800" dirty="0"/>
              <a:t> ”</a:t>
            </a:r>
            <a:r>
              <a:rPr lang="en-US" sz="2800" dirty="0" smtClean="0"/>
              <a:t>User”, </a:t>
            </a:r>
            <a:r>
              <a:rPr lang="en-US" sz="2800" i="1" dirty="0">
                <a:solidFill>
                  <a:schemeClr val="accent1"/>
                </a:solidFill>
              </a:rPr>
              <a:t>”</a:t>
            </a:r>
            <a:r>
              <a:rPr lang="en-US" sz="2800" i="1" dirty="0" smtClean="0">
                <a:solidFill>
                  <a:schemeClr val="accent1"/>
                </a:solidFill>
              </a:rPr>
              <a:t>Status</a:t>
            </a:r>
            <a:r>
              <a:rPr lang="en-US" sz="2800" i="1" dirty="0">
                <a:solidFill>
                  <a:schemeClr val="accent1"/>
                </a:solidFill>
              </a:rPr>
              <a:t>”:</a:t>
            </a:r>
            <a:r>
              <a:rPr lang="en-US" sz="2800" dirty="0"/>
              <a:t> ”</a:t>
            </a:r>
            <a:r>
              <a:rPr lang="en-US" sz="2800" dirty="0" smtClean="0"/>
              <a:t>Ban”}</a:t>
            </a:r>
          </a:p>
          <a:p>
            <a:pPr marL="457200" indent="-457200">
              <a:buFont typeface="Arial" panose="020B0604020202020204" pitchFamily="34" charset="0"/>
              <a:buChar char="•"/>
            </a:pPr>
            <a:r>
              <a:rPr lang="en-US" sz="2800" dirty="0" smtClean="0"/>
              <a:t>{</a:t>
            </a:r>
            <a:r>
              <a:rPr lang="en-US" sz="2800" i="1" dirty="0">
                <a:solidFill>
                  <a:schemeClr val="accent1"/>
                </a:solidFill>
              </a:rPr>
              <a:t>”</a:t>
            </a:r>
            <a:r>
              <a:rPr lang="en-US" sz="2800" i="1" dirty="0" smtClean="0">
                <a:solidFill>
                  <a:schemeClr val="accent1"/>
                </a:solidFill>
              </a:rPr>
              <a:t>Login</a:t>
            </a:r>
            <a:r>
              <a:rPr lang="en-US" sz="2800" i="1" dirty="0">
                <a:solidFill>
                  <a:schemeClr val="accent1"/>
                </a:solidFill>
              </a:rPr>
              <a:t>”:</a:t>
            </a:r>
            <a:r>
              <a:rPr lang="en-US" sz="2800" dirty="0" smtClean="0">
                <a:solidFill>
                  <a:schemeClr val="accent1"/>
                </a:solidFill>
              </a:rPr>
              <a:t> </a:t>
            </a:r>
            <a:r>
              <a:rPr lang="en-US" sz="2800" dirty="0"/>
              <a:t>”</a:t>
            </a:r>
            <a:r>
              <a:rPr lang="en-US" sz="2800" dirty="0" err="1" smtClean="0"/>
              <a:t>ImmanuelKant</a:t>
            </a:r>
            <a:r>
              <a:rPr lang="en-US" sz="2800" dirty="0" smtClean="0"/>
              <a:t>”, </a:t>
            </a:r>
            <a:r>
              <a:rPr lang="en-US" sz="2800" i="1" dirty="0">
                <a:solidFill>
                  <a:schemeClr val="accent1"/>
                </a:solidFill>
              </a:rPr>
              <a:t>”</a:t>
            </a:r>
            <a:r>
              <a:rPr lang="en-US" sz="2800" i="1" dirty="0" smtClean="0">
                <a:solidFill>
                  <a:schemeClr val="accent1"/>
                </a:solidFill>
              </a:rPr>
              <a:t>Role</a:t>
            </a:r>
            <a:r>
              <a:rPr lang="en-US" sz="2800" i="1" dirty="0">
                <a:solidFill>
                  <a:schemeClr val="accent1"/>
                </a:solidFill>
              </a:rPr>
              <a:t>”:</a:t>
            </a:r>
            <a:r>
              <a:rPr lang="en-US" sz="2800" dirty="0"/>
              <a:t> ”</a:t>
            </a:r>
            <a:r>
              <a:rPr lang="en-US" sz="2800" dirty="0" smtClean="0"/>
              <a:t>User”}</a:t>
            </a:r>
            <a:endParaRPr lang="en-US" sz="2800" dirty="0"/>
          </a:p>
          <a:p>
            <a:pPr marL="457200" indent="-457200">
              <a:buFont typeface="Arial" panose="020B0604020202020204" pitchFamily="34" charset="0"/>
              <a:buChar char="•"/>
            </a:pPr>
            <a:r>
              <a:rPr lang="en-US" sz="2800" dirty="0" smtClean="0"/>
              <a:t>…</a:t>
            </a:r>
            <a:endParaRPr lang="ru-RU" sz="2800" dirty="0" smtClean="0"/>
          </a:p>
          <a:p>
            <a:r>
              <a:rPr lang="en-US" sz="2800" dirty="0" smtClean="0"/>
              <a:t>Messages:</a:t>
            </a:r>
          </a:p>
          <a:p>
            <a:pPr marL="457200" indent="-457200">
              <a:buFont typeface="Arial" panose="020B0604020202020204" pitchFamily="34" charset="0"/>
              <a:buChar char="•"/>
            </a:pPr>
            <a:r>
              <a:rPr lang="en-US" sz="2800" dirty="0" smtClean="0"/>
              <a:t>{</a:t>
            </a:r>
            <a:r>
              <a:rPr lang="en-US" sz="2800" i="1" dirty="0" smtClean="0">
                <a:solidFill>
                  <a:schemeClr val="accent1"/>
                </a:solidFill>
              </a:rPr>
              <a:t>”Author”:</a:t>
            </a:r>
            <a:r>
              <a:rPr lang="en-US" sz="2800" dirty="0" smtClean="0">
                <a:solidFill>
                  <a:schemeClr val="accent1"/>
                </a:solidFill>
              </a:rPr>
              <a:t> </a:t>
            </a:r>
            <a:r>
              <a:rPr lang="en-US" sz="2800" dirty="0"/>
              <a:t>”</a:t>
            </a:r>
            <a:r>
              <a:rPr lang="en-US" sz="2800" dirty="0" err="1"/>
              <a:t>Freid</a:t>
            </a:r>
            <a:r>
              <a:rPr lang="en-US" sz="2800" dirty="0"/>
              <a:t>”, </a:t>
            </a:r>
            <a:r>
              <a:rPr lang="en-US" sz="2800" i="1" dirty="0" smtClean="0">
                <a:solidFill>
                  <a:schemeClr val="accent1"/>
                </a:solidFill>
              </a:rPr>
              <a:t>”Text”:</a:t>
            </a:r>
            <a:r>
              <a:rPr lang="en-US" sz="2800" dirty="0" smtClean="0"/>
              <a:t> ”Hi all”, </a:t>
            </a:r>
            <a:r>
              <a:rPr lang="en-US" sz="2800" i="1" dirty="0" smtClean="0">
                <a:solidFill>
                  <a:schemeClr val="accent1"/>
                </a:solidFill>
              </a:rPr>
              <a:t>”Timestamp”:</a:t>
            </a:r>
            <a:r>
              <a:rPr lang="en-US" sz="2800" dirty="0" smtClean="0"/>
              <a:t> ”2019-02-21”}</a:t>
            </a:r>
          </a:p>
          <a:p>
            <a:pPr marL="457200" indent="-457200">
              <a:buFont typeface="Arial" panose="020B0604020202020204" pitchFamily="34" charset="0"/>
              <a:buChar char="•"/>
            </a:pPr>
            <a:endParaRPr lang="en-US" sz="2800" dirty="0"/>
          </a:p>
          <a:p>
            <a:endParaRPr lang="en-US" sz="2800" dirty="0" smtClean="0"/>
          </a:p>
          <a:p>
            <a:endParaRPr lang="ru-RU" sz="2800" dirty="0"/>
          </a:p>
        </p:txBody>
      </p:sp>
      <p:sp>
        <p:nvSpPr>
          <p:cNvPr id="3" name="Заголовок 2"/>
          <p:cNvSpPr>
            <a:spLocks noGrp="1"/>
          </p:cNvSpPr>
          <p:nvPr>
            <p:ph type="title"/>
          </p:nvPr>
        </p:nvSpPr>
        <p:spPr/>
        <p:txBody>
          <a:bodyPr/>
          <a:lstStyle/>
          <a:p>
            <a:r>
              <a:rPr lang="ru-RU" dirty="0" smtClean="0"/>
              <a:t>Коллекции</a:t>
            </a:r>
            <a:endParaRPr lang="ru-RU" dirty="0"/>
          </a:p>
        </p:txBody>
      </p:sp>
    </p:spTree>
    <p:extLst>
      <p:ext uri="{BB962C8B-B14F-4D97-AF65-F5344CB8AC3E}">
        <p14:creationId xmlns:p14="http://schemas.microsoft.com/office/powerpoint/2010/main" val="3061166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А как их искать? </a:t>
            </a:r>
            <a:br>
              <a:rPr lang="ru-RU" dirty="0" smtClean="0"/>
            </a:br>
            <a:endParaRPr lang="ru-RU" dirty="0" smtClean="0"/>
          </a:p>
          <a:p>
            <a:r>
              <a:rPr lang="ru-RU" dirty="0" smtClean="0"/>
              <a:t>Найти пользователя с заданным </a:t>
            </a:r>
            <a:r>
              <a:rPr lang="ru-RU" dirty="0" smtClean="0"/>
              <a:t>логином</a:t>
            </a:r>
            <a:endParaRPr lang="ru-RU" dirty="0" smtClean="0"/>
          </a:p>
          <a:p>
            <a:endParaRPr lang="ru-RU" dirty="0"/>
          </a:p>
          <a:p>
            <a:r>
              <a:rPr lang="ru-RU" dirty="0" smtClean="0"/>
              <a:t>А б</a:t>
            </a:r>
            <a:r>
              <a:rPr lang="ru-RU" dirty="0" smtClean="0"/>
              <a:t>ыстро</a:t>
            </a:r>
            <a:r>
              <a:rPr lang="ru-RU" dirty="0"/>
              <a:t>?</a:t>
            </a:r>
            <a:endParaRPr lang="ru-RU" dirty="0" smtClean="0"/>
          </a:p>
        </p:txBody>
      </p:sp>
      <p:sp>
        <p:nvSpPr>
          <p:cNvPr id="3" name="Заголовок 2"/>
          <p:cNvSpPr>
            <a:spLocks noGrp="1"/>
          </p:cNvSpPr>
          <p:nvPr>
            <p:ph type="title"/>
          </p:nvPr>
        </p:nvSpPr>
        <p:spPr/>
        <p:txBody>
          <a:bodyPr/>
          <a:lstStyle/>
          <a:p>
            <a:r>
              <a:rPr lang="ru-RU" dirty="0" smtClean="0"/>
              <a:t>Как хранить документы?</a:t>
            </a:r>
            <a:endParaRPr lang="ru-RU" dirty="0"/>
          </a:p>
        </p:txBody>
      </p:sp>
    </p:spTree>
    <p:extLst>
      <p:ext uri="{BB962C8B-B14F-4D97-AF65-F5344CB8AC3E}">
        <p14:creationId xmlns:p14="http://schemas.microsoft.com/office/powerpoint/2010/main" val="52163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Рядом с файлом данных коллекции хранить </a:t>
            </a:r>
            <a:r>
              <a:rPr lang="en-US" b="1" dirty="0" err="1" smtClean="0"/>
              <a:t>HashTable</a:t>
            </a:r>
            <a:r>
              <a:rPr lang="ru-RU" dirty="0" smtClean="0"/>
              <a:t>:</a:t>
            </a:r>
            <a:br>
              <a:rPr lang="ru-RU" dirty="0" smtClean="0"/>
            </a:br>
            <a:r>
              <a:rPr lang="en-US" dirty="0" smtClean="0"/>
              <a:t>Login → </a:t>
            </a:r>
            <a:r>
              <a:rPr lang="ru-RU" dirty="0" smtClean="0"/>
              <a:t>	смещение </a:t>
            </a:r>
            <a:r>
              <a:rPr lang="ru-RU" dirty="0" smtClean="0"/>
              <a:t>в файле </a:t>
            </a:r>
            <a:r>
              <a:rPr lang="ru-RU" dirty="0" smtClean="0"/>
              <a:t>данных, по </a:t>
            </a:r>
            <a:r>
              <a:rPr lang="ru-RU" dirty="0" smtClean="0"/>
              <a:t>которому </a:t>
            </a:r>
            <a:r>
              <a:rPr lang="ru-RU" dirty="0" smtClean="0"/>
              <a:t>		записан </a:t>
            </a:r>
            <a:r>
              <a:rPr lang="ru-RU" dirty="0" smtClean="0"/>
              <a:t>пользователь с таким </a:t>
            </a:r>
            <a:r>
              <a:rPr lang="en-US" dirty="0" smtClean="0"/>
              <a:t>Login</a:t>
            </a:r>
            <a:endParaRPr lang="ru-RU" dirty="0"/>
          </a:p>
        </p:txBody>
      </p:sp>
      <p:sp>
        <p:nvSpPr>
          <p:cNvPr id="3" name="Заголовок 2"/>
          <p:cNvSpPr>
            <a:spLocks noGrp="1"/>
          </p:cNvSpPr>
          <p:nvPr>
            <p:ph type="title"/>
          </p:nvPr>
        </p:nvSpPr>
        <p:spPr/>
        <p:txBody>
          <a:bodyPr/>
          <a:lstStyle/>
          <a:p>
            <a:r>
              <a:rPr lang="ru-RU" dirty="0" smtClean="0"/>
              <a:t>Поиск по точному совпадению</a:t>
            </a:r>
            <a:endParaRPr lang="ru-RU" dirty="0"/>
          </a:p>
        </p:txBody>
      </p:sp>
    </p:spTree>
    <p:extLst>
      <p:ext uri="{BB962C8B-B14F-4D97-AF65-F5344CB8AC3E}">
        <p14:creationId xmlns:p14="http://schemas.microsoft.com/office/powerpoint/2010/main" val="34647788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Найти все сообщения с января по февраль</a:t>
            </a:r>
          </a:p>
          <a:p>
            <a:r>
              <a:rPr lang="ru-RU" dirty="0" smtClean="0"/>
              <a:t>Любая </a:t>
            </a:r>
            <a:r>
              <a:rPr lang="en-US" dirty="0" smtClean="0"/>
              <a:t>ordered </a:t>
            </a:r>
            <a:r>
              <a:rPr lang="ru-RU" dirty="0" smtClean="0"/>
              <a:t>структура</a:t>
            </a:r>
            <a:endParaRPr lang="en-US" dirty="0" smtClean="0"/>
          </a:p>
        </p:txBody>
      </p:sp>
      <p:sp>
        <p:nvSpPr>
          <p:cNvPr id="3" name="Заголовок 2"/>
          <p:cNvSpPr>
            <a:spLocks noGrp="1"/>
          </p:cNvSpPr>
          <p:nvPr>
            <p:ph type="title"/>
          </p:nvPr>
        </p:nvSpPr>
        <p:spPr/>
        <p:txBody>
          <a:bodyPr/>
          <a:lstStyle/>
          <a:p>
            <a:r>
              <a:rPr lang="ru-RU" dirty="0" smtClean="0"/>
              <a:t>Поиск по диапазону</a:t>
            </a:r>
            <a:endParaRPr lang="ru-RU" dirty="0"/>
          </a:p>
        </p:txBody>
      </p:sp>
    </p:spTree>
    <p:extLst>
      <p:ext uri="{BB962C8B-B14F-4D97-AF65-F5344CB8AC3E}">
        <p14:creationId xmlns:p14="http://schemas.microsoft.com/office/powerpoint/2010/main" val="3373839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smtClean="0"/>
              <a:t>Может быть много индексов у одной коллекции</a:t>
            </a:r>
          </a:p>
          <a:p>
            <a:pPr marL="457200" indent="-457200">
              <a:buFont typeface="Arial" panose="020B0604020202020204" pitchFamily="34" charset="0"/>
              <a:buChar char="•"/>
            </a:pPr>
            <a:r>
              <a:rPr lang="ru-RU" dirty="0" smtClean="0"/>
              <a:t>Занимает дополнительное место</a:t>
            </a:r>
          </a:p>
          <a:p>
            <a:pPr marL="457200" indent="-457200">
              <a:buFont typeface="Arial" panose="020B0604020202020204" pitchFamily="34" charset="0"/>
              <a:buChar char="•"/>
            </a:pPr>
            <a:r>
              <a:rPr lang="ru-RU" dirty="0" smtClean="0"/>
              <a:t>Замедляет операции обновления данных</a:t>
            </a:r>
          </a:p>
          <a:p>
            <a:pPr marL="457200" indent="-457200">
              <a:buFont typeface="Arial" panose="020B0604020202020204" pitchFamily="34" charset="0"/>
              <a:buChar char="•"/>
            </a:pPr>
            <a:r>
              <a:rPr lang="ru-RU" dirty="0" smtClean="0"/>
              <a:t>Создаются под запросы, которые придётся выполнять часто</a:t>
            </a:r>
            <a:endParaRPr lang="en-US" dirty="0"/>
          </a:p>
        </p:txBody>
      </p:sp>
      <p:sp>
        <p:nvSpPr>
          <p:cNvPr id="3" name="Заголовок 2"/>
          <p:cNvSpPr>
            <a:spLocks noGrp="1"/>
          </p:cNvSpPr>
          <p:nvPr>
            <p:ph type="title"/>
          </p:nvPr>
        </p:nvSpPr>
        <p:spPr/>
        <p:txBody>
          <a:bodyPr/>
          <a:lstStyle/>
          <a:p>
            <a:r>
              <a:rPr lang="ru-RU" dirty="0" smtClean="0"/>
              <a:t>Индексы</a:t>
            </a:r>
            <a:endParaRPr lang="en-US" dirty="0"/>
          </a:p>
        </p:txBody>
      </p:sp>
    </p:spTree>
    <p:extLst>
      <p:ext uri="{BB962C8B-B14F-4D97-AF65-F5344CB8AC3E}">
        <p14:creationId xmlns:p14="http://schemas.microsoft.com/office/powerpoint/2010/main" val="16200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Пользователь ввел логин и пароль, нужно его </a:t>
            </a:r>
            <a:r>
              <a:rPr lang="ru-RU" dirty="0" smtClean="0"/>
              <a:t>аутентифицировать</a:t>
            </a:r>
            <a:endParaRPr lang="ru-RU" dirty="0" smtClean="0"/>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a:solidFill>
                  <a:schemeClr val="accent1"/>
                </a:solidFill>
              </a:rPr>
              <a:t>Login</a:t>
            </a:r>
            <a:endParaRPr lang="en-US" dirty="0"/>
          </a:p>
        </p:txBody>
      </p:sp>
      <p:sp>
        <p:nvSpPr>
          <p:cNvPr id="3" name="Заголовок 2"/>
          <p:cNvSpPr>
            <a:spLocks noGrp="1"/>
          </p:cNvSpPr>
          <p:nvPr>
            <p:ph type="title"/>
          </p:nvPr>
        </p:nvSpPr>
        <p:spPr/>
        <p:txBody>
          <a:bodyPr/>
          <a:lstStyle/>
          <a:p>
            <a:r>
              <a:rPr lang="ru-RU" dirty="0" smtClean="0"/>
              <a:t>Задача «Форум»</a:t>
            </a:r>
            <a:endParaRPr lang="en-US" dirty="0"/>
          </a:p>
        </p:txBody>
      </p:sp>
    </p:spTree>
    <p:extLst>
      <p:ext uri="{BB962C8B-B14F-4D97-AF65-F5344CB8AC3E}">
        <p14:creationId xmlns:p14="http://schemas.microsoft.com/office/powerpoint/2010/main" val="308842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Пользователь прошел по ссылке на конкретное сообщение, нужно его отобразить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smtClean="0">
                <a:solidFill>
                  <a:schemeClr val="accent1"/>
                </a:solidFill>
              </a:rPr>
              <a:t>Login</a:t>
            </a:r>
            <a:endParaRPr lang="ru-RU" dirty="0" smtClean="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dirty="0"/>
              <a:t>Index on </a:t>
            </a:r>
            <a:r>
              <a:rPr lang="en-US" dirty="0" err="1" smtClean="0">
                <a:solidFill>
                  <a:schemeClr val="accent1"/>
                </a:solidFill>
              </a:rPr>
              <a:t>MessageId</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smtClean="0"/>
              <a:t>Задача «Форум»</a:t>
            </a:r>
            <a:endParaRPr lang="en-US" dirty="0"/>
          </a:p>
        </p:txBody>
      </p:sp>
    </p:spTree>
    <p:extLst>
      <p:ext uri="{BB962C8B-B14F-4D97-AF65-F5344CB8AC3E}">
        <p14:creationId xmlns:p14="http://schemas.microsoft.com/office/powerpoint/2010/main" val="404240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Показать список самых популярных сообщений</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u="sng" dirty="0"/>
              <a:t>Unordered</a:t>
            </a:r>
            <a:r>
              <a:rPr lang="en-US" dirty="0"/>
              <a:t> 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u="sng" dirty="0"/>
              <a:t>Unordered</a:t>
            </a:r>
            <a:r>
              <a:rPr lang="en-US" dirty="0"/>
              <a:t> index on </a:t>
            </a:r>
            <a:r>
              <a:rPr lang="en-US" dirty="0" err="1" smtClean="0">
                <a:solidFill>
                  <a:schemeClr val="accent1"/>
                </a:solidFill>
              </a:rPr>
              <a:t>MessageId</a:t>
            </a:r>
            <a:endParaRPr lang="en-US" dirty="0">
              <a:solidFill>
                <a:schemeClr val="accent1"/>
              </a:solidFill>
            </a:endParaRPr>
          </a:p>
          <a:p>
            <a:pPr marL="1200095" lvl="1" indent="-457200"/>
            <a:r>
              <a:rPr lang="en-US" u="sng" dirty="0"/>
              <a:t>Ordered</a:t>
            </a:r>
            <a:r>
              <a:rPr lang="en-US" dirty="0"/>
              <a:t> index on </a:t>
            </a:r>
            <a:r>
              <a:rPr lang="en-US" dirty="0" err="1" smtClean="0">
                <a:solidFill>
                  <a:schemeClr val="accent1"/>
                </a:solidFill>
              </a:rPr>
              <a:t>LikesCount</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smtClean="0"/>
              <a:t>Задача «Форум»</a:t>
            </a:r>
            <a:endParaRPr lang="en-US" dirty="0"/>
          </a:p>
        </p:txBody>
      </p:sp>
    </p:spTree>
    <p:extLst>
      <p:ext uri="{BB962C8B-B14F-4D97-AF65-F5344CB8AC3E}">
        <p14:creationId xmlns:p14="http://schemas.microsoft.com/office/powerpoint/2010/main" val="1174509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endParaRPr lang="ru-RU" dirty="0" smtClean="0"/>
          </a:p>
          <a:p>
            <a:endParaRPr lang="ru-RU" dirty="0"/>
          </a:p>
          <a:p>
            <a:r>
              <a:rPr lang="ru-RU" strike="sngStrike" dirty="0" smtClean="0"/>
              <a:t>Администрирование БД</a:t>
            </a:r>
            <a:r>
              <a:rPr lang="ru-RU" dirty="0" smtClean="0"/>
              <a:t> != </a:t>
            </a:r>
            <a:r>
              <a:rPr lang="ru-RU" b="1" dirty="0" smtClean="0"/>
              <a:t>Использование </a:t>
            </a:r>
            <a:r>
              <a:rPr lang="ru-RU" b="1" dirty="0" smtClean="0"/>
              <a:t>БД</a:t>
            </a:r>
            <a:r>
              <a:rPr lang="ru-RU" b="1" dirty="0"/>
              <a:t/>
            </a:r>
            <a:br>
              <a:rPr lang="ru-RU" b="1" dirty="0"/>
            </a:br>
            <a:endParaRPr lang="ru-RU" b="1" dirty="0"/>
          </a:p>
        </p:txBody>
      </p:sp>
      <p:sp>
        <p:nvSpPr>
          <p:cNvPr id="3" name="Заголовок 2"/>
          <p:cNvSpPr>
            <a:spLocks noGrp="1"/>
          </p:cNvSpPr>
          <p:nvPr>
            <p:ph type="title"/>
          </p:nvPr>
        </p:nvSpPr>
        <p:spPr/>
        <p:txBody>
          <a:bodyPr/>
          <a:lstStyle/>
          <a:p>
            <a:r>
              <a:rPr lang="ru-RU" sz="3600" dirty="0" smtClean="0"/>
              <a:t>Использовать просто, но есть нюансы</a:t>
            </a:r>
            <a:endParaRPr lang="ru-RU" sz="3600" dirty="0"/>
          </a:p>
        </p:txBody>
      </p:sp>
    </p:spTree>
    <p:extLst>
      <p:ext uri="{BB962C8B-B14F-4D97-AF65-F5344CB8AC3E}">
        <p14:creationId xmlns:p14="http://schemas.microsoft.com/office/powerpoint/2010/main" val="1649913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smtClean="0"/>
              <a:t>1</a:t>
            </a:r>
            <a:endParaRPr lang="en-US" dirty="0"/>
          </a:p>
          <a:p>
            <a:pPr marL="514350" indent="-514350">
              <a:buFont typeface="Arial" panose="020B0604020202020204" pitchFamily="34" charset="0"/>
              <a:buAutoNum type="arabicPeriod"/>
            </a:pPr>
            <a:r>
              <a:rPr lang="ru-RU" dirty="0" smtClean="0"/>
              <a:t>2</a:t>
            </a:r>
            <a:endParaRPr lang="en-US" dirty="0"/>
          </a:p>
          <a:p>
            <a:pPr marL="514350" indent="-514350">
              <a:buAutoNum type="arabicPeriod"/>
            </a:pPr>
            <a:r>
              <a:rPr lang="ru-RU" dirty="0"/>
              <a:t>3</a:t>
            </a:r>
            <a:endParaRPr lang="en-US" dirty="0" smtClean="0"/>
          </a:p>
          <a:p>
            <a:pPr marL="514350" indent="-514350">
              <a:buFont typeface="Arial" panose="020B0604020202020204" pitchFamily="34" charset="0"/>
              <a:buAutoNum type="arabicPeriod"/>
            </a:pPr>
            <a:r>
              <a:rPr lang="ru-RU" dirty="0" smtClean="0"/>
              <a:t>4</a:t>
            </a:r>
            <a:endParaRPr lang="en-US" dirty="0"/>
          </a:p>
          <a:p>
            <a:pPr marL="514350" indent="-514350">
              <a:buAutoNum type="arabicPeriod"/>
            </a:pPr>
            <a:r>
              <a:rPr lang="ru-RU" dirty="0" smtClean="0"/>
              <a:t>50</a:t>
            </a:r>
            <a:endParaRPr lang="en-US" dirty="0" smtClean="0"/>
          </a:p>
          <a:p>
            <a:pPr marL="514350" indent="-514350">
              <a:buFont typeface="Arial" panose="020B0604020202020204" pitchFamily="34" charset="0"/>
              <a:buAutoNum type="arabicPeriod"/>
            </a:pPr>
            <a:r>
              <a:rPr lang="ru-RU" dirty="0" smtClean="0"/>
              <a:t>60</a:t>
            </a:r>
            <a:endParaRPr lang="en-US" dirty="0"/>
          </a:p>
          <a:p>
            <a:pPr marL="514350" indent="-514350">
              <a:buFont typeface="Arial" panose="020B0604020202020204" pitchFamily="34" charset="0"/>
              <a:buAutoNum type="arabicPeriod"/>
            </a:pPr>
            <a:r>
              <a:rPr lang="ru-RU" dirty="0" smtClean="0"/>
              <a:t>70</a:t>
            </a:r>
            <a:endParaRPr lang="en-US" dirty="0"/>
          </a:p>
          <a:p>
            <a:pPr marL="514350" indent="-514350">
              <a:buAutoNum type="arabicPeriod"/>
            </a:pPr>
            <a:endParaRPr lang="en-US" dirty="0" smtClean="0"/>
          </a:p>
          <a:p>
            <a:pPr marL="514350" indent="-514350">
              <a:buAutoNum type="arabicPeriod"/>
            </a:pPr>
            <a:endParaRPr lang="en-US" dirty="0"/>
          </a:p>
        </p:txBody>
      </p:sp>
      <p:sp>
        <p:nvSpPr>
          <p:cNvPr id="3" name="Заголовок 2"/>
          <p:cNvSpPr>
            <a:spLocks noGrp="1"/>
          </p:cNvSpPr>
          <p:nvPr>
            <p:ph type="title"/>
          </p:nvPr>
        </p:nvSpPr>
        <p:spPr/>
        <p:txBody>
          <a:bodyPr/>
          <a:lstStyle/>
          <a:p>
            <a:r>
              <a:rPr lang="en-US" sz="3600" dirty="0" smtClean="0"/>
              <a:t>Ordered index </a:t>
            </a:r>
            <a:r>
              <a:rPr lang="ru-RU" sz="3600" dirty="0" smtClean="0"/>
              <a:t>≈ сортированный список</a:t>
            </a:r>
            <a:endParaRPr lang="ru-RU" sz="3600" dirty="0"/>
          </a:p>
        </p:txBody>
      </p:sp>
    </p:spTree>
    <p:extLst>
      <p:ext uri="{BB962C8B-B14F-4D97-AF65-F5344CB8AC3E}">
        <p14:creationId xmlns:p14="http://schemas.microsoft.com/office/powerpoint/2010/main" val="41962709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Объект 19"/>
          <p:cNvSpPr>
            <a:spLocks noGrp="1"/>
          </p:cNvSpPr>
          <p:nvPr>
            <p:ph sz="quarter" idx="13"/>
          </p:nvPr>
        </p:nvSpPr>
        <p:spPr/>
        <p:txBody>
          <a:bodyPr/>
          <a:lstStyle/>
          <a:p>
            <a:pPr marL="342900" indent="-342900">
              <a:buFont typeface="Arial" panose="020B0604020202020204" pitchFamily="34" charset="0"/>
              <a:buChar char="•"/>
            </a:pPr>
            <a:r>
              <a:rPr lang="ru-RU" sz="2400" dirty="0" smtClean="0"/>
              <a:t>Задан порядок</a:t>
            </a:r>
            <a:r>
              <a:rPr lang="en-US" sz="2400" dirty="0" smtClean="0"/>
              <a:t> (collation)</a:t>
            </a:r>
            <a:endParaRPr lang="ru-RU" sz="2400" dirty="0" smtClean="0"/>
          </a:p>
          <a:p>
            <a:pPr marL="342900" indent="-342900">
              <a:buFont typeface="Arial" panose="020B0604020202020204" pitchFamily="34" charset="0"/>
              <a:buChar char="•"/>
            </a:pPr>
            <a:r>
              <a:rPr lang="ru-RU" sz="2400" dirty="0"/>
              <a:t>Поиск левой / правой границы </a:t>
            </a:r>
            <a:r>
              <a:rPr lang="en-US" sz="2400" dirty="0"/>
              <a:t>O(</a:t>
            </a:r>
            <a:r>
              <a:rPr lang="en-US" sz="2400" dirty="0" err="1"/>
              <a:t>logN</a:t>
            </a:r>
            <a:r>
              <a:rPr lang="en-US" sz="2400" dirty="0" smtClean="0"/>
              <a:t>)</a:t>
            </a:r>
            <a:endParaRPr lang="ru-RU" sz="2400" dirty="0" smtClean="0"/>
          </a:p>
          <a:p>
            <a:pPr marL="342900" indent="-342900">
              <a:buFont typeface="Arial" panose="020B0604020202020204" pitchFamily="34" charset="0"/>
              <a:buChar char="•"/>
            </a:pPr>
            <a:r>
              <a:rPr lang="ru-RU" sz="2400" dirty="0" smtClean="0"/>
              <a:t>Переход </a:t>
            </a:r>
            <a:r>
              <a:rPr lang="ru-RU" sz="2400" dirty="0"/>
              <a:t>к предыдущему/следующему в среднем </a:t>
            </a:r>
            <a:r>
              <a:rPr lang="en-US" sz="2400" dirty="0"/>
              <a:t>O(1</a:t>
            </a:r>
            <a:r>
              <a:rPr lang="en-US" sz="2400" dirty="0" smtClean="0"/>
              <a:t>)</a:t>
            </a:r>
            <a:endParaRPr lang="ru-RU" sz="2400" dirty="0" smtClean="0"/>
          </a:p>
          <a:p>
            <a:pPr marL="342900" indent="-342900">
              <a:buFont typeface="Arial" panose="020B0604020202020204" pitchFamily="34" charset="0"/>
              <a:buChar char="•"/>
            </a:pPr>
            <a:r>
              <a:rPr lang="ru-RU" sz="2400" dirty="0" smtClean="0"/>
              <a:t>Поиск </a:t>
            </a:r>
            <a:r>
              <a:rPr lang="en-US" sz="2400" dirty="0" err="1" smtClean="0"/>
              <a:t>i</a:t>
            </a:r>
            <a:r>
              <a:rPr lang="ru-RU" sz="2400" dirty="0" smtClean="0"/>
              <a:t>-ого </a:t>
            </a:r>
            <a:r>
              <a:rPr lang="en-US" sz="2400" dirty="0" smtClean="0"/>
              <a:t>O(</a:t>
            </a:r>
            <a:r>
              <a:rPr lang="en-US" sz="2400" dirty="0" err="1" smtClean="0"/>
              <a:t>logN</a:t>
            </a:r>
            <a:r>
              <a:rPr lang="en-US" sz="2400" dirty="0" smtClean="0"/>
              <a:t>)</a:t>
            </a:r>
            <a:endParaRPr lang="ru-RU" sz="2400" dirty="0" smtClean="0"/>
          </a:p>
        </p:txBody>
      </p:sp>
      <p:sp>
        <p:nvSpPr>
          <p:cNvPr id="3" name="Заголовок 2"/>
          <p:cNvSpPr>
            <a:spLocks noGrp="1"/>
          </p:cNvSpPr>
          <p:nvPr>
            <p:ph type="title"/>
          </p:nvPr>
        </p:nvSpPr>
        <p:spPr/>
        <p:txBody>
          <a:bodyPr/>
          <a:lstStyle/>
          <a:p>
            <a:r>
              <a:rPr lang="en-US" dirty="0" smtClean="0"/>
              <a:t>Ordered </a:t>
            </a:r>
            <a:r>
              <a:rPr lang="en-US" dirty="0" smtClean="0"/>
              <a:t>Index</a:t>
            </a:r>
            <a:r>
              <a:rPr lang="en-US" dirty="0"/>
              <a:t> </a:t>
            </a:r>
            <a:r>
              <a:rPr lang="en-US" dirty="0" smtClean="0"/>
              <a:t>— </a:t>
            </a:r>
            <a:r>
              <a:rPr lang="ru-RU" dirty="0" smtClean="0"/>
              <a:t>обычно дерево</a:t>
            </a:r>
            <a:endParaRPr lang="en-US" dirty="0"/>
          </a:p>
        </p:txBody>
      </p:sp>
      <p:sp>
        <p:nvSpPr>
          <p:cNvPr id="4" name="Овал 3"/>
          <p:cNvSpPr/>
          <p:nvPr/>
        </p:nvSpPr>
        <p:spPr>
          <a:xfrm>
            <a:off x="4734954"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ru-RU" dirty="0"/>
          </a:p>
        </p:txBody>
      </p:sp>
      <p:sp>
        <p:nvSpPr>
          <p:cNvPr id="5" name="Овал 4"/>
          <p:cNvSpPr/>
          <p:nvPr/>
        </p:nvSpPr>
        <p:spPr>
          <a:xfrm>
            <a:off x="9271458"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a:t>
            </a:r>
            <a:r>
              <a:rPr lang="ru-RU" dirty="0" smtClean="0"/>
              <a:t>0</a:t>
            </a:r>
            <a:endParaRPr lang="ru-RU" dirty="0"/>
          </a:p>
        </p:txBody>
      </p:sp>
      <p:sp>
        <p:nvSpPr>
          <p:cNvPr id="6" name="Овал 5"/>
          <p:cNvSpPr/>
          <p:nvPr/>
        </p:nvSpPr>
        <p:spPr>
          <a:xfrm>
            <a:off x="8083292"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50</a:t>
            </a:r>
            <a:endParaRPr lang="ru-RU" dirty="0"/>
          </a:p>
        </p:txBody>
      </p:sp>
      <p:sp>
        <p:nvSpPr>
          <p:cNvPr id="7" name="Овал 6"/>
          <p:cNvSpPr/>
          <p:nvPr/>
        </p:nvSpPr>
        <p:spPr>
          <a:xfrm>
            <a:off x="10459556"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r>
              <a:rPr lang="ru-RU" dirty="0" smtClean="0"/>
              <a:t>0</a:t>
            </a:r>
            <a:endParaRPr lang="ru-RU" dirty="0"/>
          </a:p>
        </p:txBody>
      </p:sp>
      <p:sp>
        <p:nvSpPr>
          <p:cNvPr id="8" name="Овал 7"/>
          <p:cNvSpPr/>
          <p:nvPr/>
        </p:nvSpPr>
        <p:spPr>
          <a:xfrm>
            <a:off x="3575720"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ru-RU" dirty="0"/>
          </a:p>
        </p:txBody>
      </p:sp>
      <p:sp>
        <p:nvSpPr>
          <p:cNvPr id="9" name="Овал 8"/>
          <p:cNvSpPr/>
          <p:nvPr/>
        </p:nvSpPr>
        <p:spPr>
          <a:xfrm>
            <a:off x="5951984"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ru-RU" dirty="0"/>
          </a:p>
        </p:txBody>
      </p:sp>
      <p:cxnSp>
        <p:nvCxnSpPr>
          <p:cNvPr id="10" name="Прямая со стрелкой 9"/>
          <p:cNvCxnSpPr>
            <a:endCxn id="5" idx="0"/>
          </p:cNvCxnSpPr>
          <p:nvPr/>
        </p:nvCxnSpPr>
        <p:spPr>
          <a:xfrm>
            <a:off x="8083292" y="3355356"/>
            <a:ext cx="1728226"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Прямая со стрелкой 10"/>
          <p:cNvCxnSpPr>
            <a:endCxn id="4" idx="0"/>
          </p:cNvCxnSpPr>
          <p:nvPr/>
        </p:nvCxnSpPr>
        <p:spPr>
          <a:xfrm flipH="1">
            <a:off x="5275014" y="3355356"/>
            <a:ext cx="1728158"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Прямая со стрелкой 11"/>
          <p:cNvCxnSpPr>
            <a:stCxn id="4" idx="2"/>
            <a:endCxn id="8" idx="0"/>
          </p:cNvCxnSpPr>
          <p:nvPr/>
        </p:nvCxnSpPr>
        <p:spPr>
          <a:xfrm flipH="1">
            <a:off x="4115780" y="4329101"/>
            <a:ext cx="619174"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stCxn id="4" idx="6"/>
            <a:endCxn id="9" idx="0"/>
          </p:cNvCxnSpPr>
          <p:nvPr/>
        </p:nvCxnSpPr>
        <p:spPr>
          <a:xfrm>
            <a:off x="5815074" y="4329101"/>
            <a:ext cx="676970"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Прямая со стрелкой 13"/>
          <p:cNvCxnSpPr>
            <a:stCxn id="5" idx="2"/>
            <a:endCxn id="6" idx="0"/>
          </p:cNvCxnSpPr>
          <p:nvPr/>
        </p:nvCxnSpPr>
        <p:spPr>
          <a:xfrm flipH="1">
            <a:off x="8623352" y="4329101"/>
            <a:ext cx="648106"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stCxn id="5" idx="6"/>
            <a:endCxn id="7" idx="0"/>
          </p:cNvCxnSpPr>
          <p:nvPr/>
        </p:nvCxnSpPr>
        <p:spPr>
          <a:xfrm>
            <a:off x="10351578" y="4329101"/>
            <a:ext cx="648038"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Овал 15"/>
          <p:cNvSpPr/>
          <p:nvPr/>
        </p:nvSpPr>
        <p:spPr>
          <a:xfrm>
            <a:off x="7001634" y="3091872"/>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ru-RU" dirty="0"/>
          </a:p>
        </p:txBody>
      </p:sp>
    </p:spTree>
    <p:extLst>
      <p:ext uri="{BB962C8B-B14F-4D97-AF65-F5344CB8AC3E}">
        <p14:creationId xmlns:p14="http://schemas.microsoft.com/office/powerpoint/2010/main" val="14039970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Skip/take</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6</a:t>
            </a:r>
            <a:r>
              <a:rPr lang="ru-RU" dirty="0" smtClean="0"/>
              <a:t>0</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r>
              <a:rPr lang="ru-RU" dirty="0" smtClean="0"/>
              <a:t>0</a:t>
            </a:r>
            <a:endParaRPr lang="ru-RU" dirty="0"/>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7</a:t>
            </a:r>
            <a:r>
              <a:rPr lang="ru-RU" dirty="0" smtClean="0"/>
              <a:t>0</a:t>
            </a:r>
            <a:endParaRPr lang="ru-RU" dirty="0"/>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ru-RU" dirty="0"/>
          </a:p>
        </p:txBody>
      </p:sp>
      <p:sp>
        <p:nvSpPr>
          <p:cNvPr id="33" name="Овал 32"/>
          <p:cNvSpPr/>
          <p:nvPr/>
        </p:nvSpPr>
        <p:spPr>
          <a:xfrm>
            <a:off x="6654045" y="4333076"/>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7842211" y="2690918"/>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Объект 1"/>
          <p:cNvSpPr>
            <a:spLocks noGrp="1"/>
          </p:cNvSpPr>
          <p:nvPr>
            <p:ph sz="quarter" idx="13"/>
          </p:nvPr>
        </p:nvSpPr>
        <p:spPr>
          <a:xfrm>
            <a:off x="1295400" y="5737232"/>
            <a:ext cx="9601133" cy="571498"/>
          </a:xfrm>
        </p:spPr>
        <p:txBody>
          <a:bodyPr>
            <a:normAutofit lnSpcReduction="10000"/>
          </a:bodyPr>
          <a:lstStyle/>
          <a:p>
            <a:r>
              <a:rPr lang="en-US" dirty="0" smtClean="0"/>
              <a:t>skip 1, take 3</a:t>
            </a:r>
            <a:r>
              <a:rPr lang="ru-RU" dirty="0" smtClean="0"/>
              <a:t>, с конца</a:t>
            </a:r>
            <a:endParaRPr lang="en-US" dirty="0"/>
          </a:p>
        </p:txBody>
      </p:sp>
    </p:spTree>
    <p:extLst>
      <p:ext uri="{BB962C8B-B14F-4D97-AF65-F5344CB8AC3E}">
        <p14:creationId xmlns:p14="http://schemas.microsoft.com/office/powerpoint/2010/main" val="41429731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a:t>1</a:t>
            </a:r>
            <a:endParaRPr lang="en-US"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dirty="0"/>
              <a:t>3</a:t>
            </a:r>
            <a:endParaRPr lang="en-US"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b="1" dirty="0"/>
              <a:t>60</a:t>
            </a:r>
            <a:endParaRPr lang="en-US" b="1" dirty="0"/>
          </a:p>
          <a:p>
            <a:pPr marL="514350" indent="-514350">
              <a:buFont typeface="Arial" panose="020B0604020202020204" pitchFamily="34" charset="0"/>
              <a:buAutoNum type="arabicPeriod"/>
            </a:pPr>
            <a:r>
              <a:rPr lang="ru-RU" dirty="0"/>
              <a:t>70</a:t>
            </a:r>
            <a:endParaRPr lang="en-US" dirty="0"/>
          </a:p>
          <a:p>
            <a:r>
              <a:rPr lang="en-US" dirty="0" smtClean="0"/>
              <a:t>skip 1, take 3</a:t>
            </a:r>
            <a:r>
              <a:rPr lang="ru-RU" dirty="0" smtClean="0"/>
              <a:t>, с конца</a:t>
            </a:r>
            <a:endParaRPr lang="en-US" dirty="0"/>
          </a:p>
        </p:txBody>
      </p:sp>
      <p:sp>
        <p:nvSpPr>
          <p:cNvPr id="3" name="Заголовок 2"/>
          <p:cNvSpPr>
            <a:spLocks noGrp="1"/>
          </p:cNvSpPr>
          <p:nvPr>
            <p:ph type="title"/>
          </p:nvPr>
        </p:nvSpPr>
        <p:spPr/>
        <p:txBody>
          <a:bodyPr/>
          <a:lstStyle/>
          <a:p>
            <a:r>
              <a:rPr lang="en-US" dirty="0" smtClean="0"/>
              <a:t>SKIP/</a:t>
            </a:r>
            <a:r>
              <a:rPr lang="en-US" dirty="0" err="1" smtClean="0"/>
              <a:t>tAKE</a:t>
            </a:r>
            <a:endParaRPr lang="ru-RU" dirty="0"/>
          </a:p>
        </p:txBody>
      </p:sp>
    </p:spTree>
    <p:extLst>
      <p:ext uri="{BB962C8B-B14F-4D97-AF65-F5344CB8AC3E}">
        <p14:creationId xmlns:p14="http://schemas.microsoft.com/office/powerpoint/2010/main" val="25397938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err="1" smtClean="0"/>
              <a:t>ФИльтрация</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6</a:t>
            </a:r>
            <a:r>
              <a:rPr lang="ru-RU" dirty="0" smtClean="0"/>
              <a:t>0</a:t>
            </a:r>
            <a:r>
              <a:rPr lang="en-US" dirty="0" smtClean="0"/>
              <a:t>,</a:t>
            </a:r>
            <a:r>
              <a:rPr lang="ru-RU" dirty="0" smtClean="0"/>
              <a:t/>
            </a:r>
            <a:br>
              <a:rPr lang="ru-RU" dirty="0" smtClean="0"/>
            </a:br>
            <a:r>
              <a:rPr lang="en-US" dirty="0" smtClean="0"/>
              <a:t>cat</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r>
              <a:rPr lang="ru-RU" dirty="0" smtClean="0"/>
              <a:t>0</a:t>
            </a:r>
            <a:endParaRPr lang="ru-RU" dirty="0"/>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70</a:t>
            </a:r>
            <a:endParaRPr lang="ru-RU" dirty="0"/>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r>
              <a:rPr lang="ru-RU" dirty="0" smtClean="0"/>
              <a:t/>
            </a:r>
            <a:br>
              <a:rPr lang="ru-RU" dirty="0" smtClean="0"/>
            </a:br>
            <a:r>
              <a:rPr lang="en-US" dirty="0" smtClean="0"/>
              <a:t>cat</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ru-RU" dirty="0"/>
          </a:p>
        </p:txBody>
      </p:sp>
      <p:sp>
        <p:nvSpPr>
          <p:cNvPr id="32" name="Овал 31"/>
          <p:cNvSpPr/>
          <p:nvPr/>
        </p:nvSpPr>
        <p:spPr>
          <a:xfrm>
            <a:off x="452022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665404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246314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strike="sngStrike" dirty="0" smtClean="0"/>
              <a:t>1</a:t>
            </a:r>
            <a:r>
              <a:rPr lang="en-US" strike="sngStrike" dirty="0" smtClean="0"/>
              <a:t>, cat</a:t>
            </a:r>
            <a:endParaRPr lang="en-US" strike="sngStrike"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b="1" dirty="0"/>
              <a:t>3</a:t>
            </a:r>
            <a:endParaRPr lang="en-US" b="1"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strike="sngStrike" dirty="0" smtClean="0"/>
              <a:t>60</a:t>
            </a:r>
            <a:r>
              <a:rPr lang="en-US" strike="sngStrike" dirty="0" smtClean="0"/>
              <a:t>, cat</a:t>
            </a:r>
            <a:endParaRPr lang="en-US" strike="sngStrike" dirty="0"/>
          </a:p>
          <a:p>
            <a:pPr marL="514350" indent="-514350">
              <a:buFont typeface="Arial" panose="020B0604020202020204" pitchFamily="34" charset="0"/>
              <a:buAutoNum type="arabicPeriod"/>
            </a:pPr>
            <a:r>
              <a:rPr lang="ru-RU" dirty="0" smtClean="0"/>
              <a:t>70</a:t>
            </a:r>
            <a:endParaRPr lang="en-US" dirty="0"/>
          </a:p>
        </p:txBody>
      </p:sp>
      <p:sp>
        <p:nvSpPr>
          <p:cNvPr id="3" name="Заголовок 2"/>
          <p:cNvSpPr>
            <a:spLocks noGrp="1"/>
          </p:cNvSpPr>
          <p:nvPr>
            <p:ph type="title"/>
          </p:nvPr>
        </p:nvSpPr>
        <p:spPr/>
        <p:txBody>
          <a:bodyPr/>
          <a:lstStyle/>
          <a:p>
            <a:r>
              <a:rPr lang="ru-RU" dirty="0" err="1"/>
              <a:t>фИЛЬТРАЦИЯ</a:t>
            </a:r>
            <a:endParaRPr lang="ru-RU" dirty="0"/>
          </a:p>
        </p:txBody>
      </p:sp>
    </p:spTree>
    <p:extLst>
      <p:ext uri="{BB962C8B-B14F-4D97-AF65-F5344CB8AC3E}">
        <p14:creationId xmlns:p14="http://schemas.microsoft.com/office/powerpoint/2010/main" val="40375666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Ordered index + </a:t>
            </a:r>
            <a:r>
              <a:rPr lang="ru-RU" dirty="0" smtClean="0"/>
              <a:t>Фильтрация</a:t>
            </a:r>
            <a:endParaRPr lang="ru-RU" dirty="0"/>
          </a:p>
        </p:txBody>
      </p:sp>
      <p:sp>
        <p:nvSpPr>
          <p:cNvPr id="4" name="Объект 3"/>
          <p:cNvSpPr txBox="1">
            <a:spLocks noGrp="1"/>
          </p:cNvSpPr>
          <p:nvPr>
            <p:ph sz="quarter" idx="13"/>
          </p:nvPr>
        </p:nvSpPr>
        <p:spPr>
          <a:xfrm>
            <a:off x="1295400" y="1628779"/>
            <a:ext cx="9601133" cy="3625608"/>
          </a:xfrm>
          <a:prstGeom prst="rect">
            <a:avLst/>
          </a:prstGeom>
          <a:noFill/>
        </p:spPr>
        <p:txBody>
          <a:bodyPr wrap="square" rtlCol="0">
            <a:spAutoFit/>
          </a:bodyPr>
          <a:lstStyle/>
          <a:p>
            <a:pPr marL="457200" indent="-457200">
              <a:buFont typeface="Arial" panose="020B0604020202020204" pitchFamily="34" charset="0"/>
              <a:buChar char="•"/>
            </a:pPr>
            <a:r>
              <a:rPr lang="ru-RU" sz="2800" dirty="0" smtClean="0">
                <a:solidFill>
                  <a:schemeClr val="accent1"/>
                </a:solidFill>
              </a:rPr>
              <a:t>Топ М сообщений = взять первое и </a:t>
            </a:r>
            <a:r>
              <a:rPr lang="en-US" sz="2800" dirty="0" smtClean="0">
                <a:solidFill>
                  <a:schemeClr val="accent1"/>
                </a:solidFill>
              </a:rPr>
              <a:t>M</a:t>
            </a:r>
            <a:r>
              <a:rPr lang="ru-RU" sz="2800" dirty="0" smtClean="0">
                <a:solidFill>
                  <a:schemeClr val="accent1"/>
                </a:solidFill>
              </a:rPr>
              <a:t> раз перейти к следующему</a:t>
            </a:r>
            <a:r>
              <a:rPr lang="en-US" sz="2800" dirty="0" smtClean="0">
                <a:solidFill>
                  <a:schemeClr val="accent1"/>
                </a:solidFill>
              </a:rPr>
              <a:t>: </a:t>
            </a:r>
            <a:r>
              <a:rPr lang="en-US" sz="2800" dirty="0" smtClean="0"/>
              <a:t>O(M + </a:t>
            </a:r>
            <a:r>
              <a:rPr lang="en-US" sz="2800" dirty="0" err="1" smtClean="0"/>
              <a:t>logN</a:t>
            </a:r>
            <a:r>
              <a:rPr lang="en-US" sz="2800" dirty="0" smtClean="0"/>
              <a:t>)</a:t>
            </a:r>
          </a:p>
          <a:p>
            <a:pPr marL="457200" indent="-457200">
              <a:buFont typeface="Arial" panose="020B0604020202020204" pitchFamily="34" charset="0"/>
              <a:buChar char="•"/>
            </a:pPr>
            <a:r>
              <a:rPr lang="ru-RU" sz="2800" dirty="0" smtClean="0">
                <a:solidFill>
                  <a:schemeClr val="accent1"/>
                </a:solidFill>
              </a:rPr>
              <a:t>Топ </a:t>
            </a:r>
            <a:r>
              <a:rPr lang="en-US" sz="2800" dirty="0" smtClean="0">
                <a:solidFill>
                  <a:schemeClr val="accent1"/>
                </a:solidFill>
              </a:rPr>
              <a:t>M</a:t>
            </a:r>
            <a:r>
              <a:rPr lang="ru-RU" sz="2800" dirty="0" smtClean="0">
                <a:solidFill>
                  <a:schemeClr val="accent1"/>
                </a:solidFill>
              </a:rPr>
              <a:t> без картинок = взять первое и, пропуская картинки, переходить к следующему, пока не наберем </a:t>
            </a:r>
            <a:r>
              <a:rPr lang="en-US" sz="2800" dirty="0" smtClean="0">
                <a:solidFill>
                  <a:schemeClr val="accent1"/>
                </a:solidFill>
              </a:rPr>
              <a:t>M</a:t>
            </a:r>
            <a:r>
              <a:rPr lang="ru-RU" sz="2800" dirty="0" smtClean="0">
                <a:solidFill>
                  <a:schemeClr val="accent1"/>
                </a:solidFill>
              </a:rPr>
              <a:t> в </a:t>
            </a:r>
            <a:r>
              <a:rPr lang="ru-RU" sz="2800" dirty="0" smtClean="0">
                <a:solidFill>
                  <a:schemeClr val="accent1"/>
                </a:solidFill>
              </a:rPr>
              <a:t>результат: </a:t>
            </a:r>
            <a:r>
              <a:rPr lang="en-US" sz="2800" dirty="0" smtClean="0"/>
              <a:t>O(M + K </a:t>
            </a:r>
            <a:r>
              <a:rPr lang="en-US" sz="2800" dirty="0"/>
              <a:t>+ </a:t>
            </a:r>
            <a:r>
              <a:rPr lang="en-US" sz="2800" dirty="0" err="1" smtClean="0"/>
              <a:t>logN</a:t>
            </a:r>
            <a:r>
              <a:rPr lang="en-US" sz="2800" dirty="0" smtClean="0"/>
              <a:t>)</a:t>
            </a:r>
            <a:r>
              <a:rPr lang="ru-RU" sz="2800" dirty="0" smtClean="0"/>
              <a:t>,</a:t>
            </a:r>
            <a:br>
              <a:rPr lang="ru-RU" sz="2800" dirty="0" smtClean="0"/>
            </a:br>
            <a:r>
              <a:rPr lang="en-US" sz="2800" dirty="0" smtClean="0"/>
              <a:t>K </a:t>
            </a:r>
            <a:r>
              <a:rPr lang="en-US" sz="2800" dirty="0" smtClean="0"/>
              <a:t>–</a:t>
            </a:r>
            <a:r>
              <a:rPr lang="ru-RU" sz="2800" dirty="0" smtClean="0"/>
              <a:t> количество сообщений с </a:t>
            </a:r>
            <a:r>
              <a:rPr lang="ru-RU" sz="2800" dirty="0" smtClean="0"/>
              <a:t>картинками</a:t>
            </a:r>
            <a:br>
              <a:rPr lang="ru-RU" sz="2800" dirty="0" smtClean="0"/>
            </a:br>
            <a:r>
              <a:rPr lang="ru-RU" sz="2800" dirty="0" smtClean="0"/>
              <a:t>в </a:t>
            </a:r>
            <a:r>
              <a:rPr lang="ru-RU" sz="2800" dirty="0" smtClean="0"/>
              <a:t>первых </a:t>
            </a:r>
            <a:r>
              <a:rPr lang="en-US" sz="2800" dirty="0" smtClean="0"/>
              <a:t>M + K </a:t>
            </a:r>
            <a:r>
              <a:rPr lang="ru-RU" sz="2800" dirty="0" smtClean="0"/>
              <a:t>сообщениях.</a:t>
            </a:r>
            <a:r>
              <a:rPr lang="en-US" sz="2800" dirty="0" smtClean="0"/>
              <a:t> </a:t>
            </a:r>
            <a:br>
              <a:rPr lang="en-US" sz="2800" dirty="0" smtClean="0"/>
            </a:br>
            <a:r>
              <a:rPr lang="ru-RU" sz="2800" dirty="0" smtClean="0"/>
              <a:t>Если мы знаем, что К мало, то </a:t>
            </a:r>
            <a:r>
              <a:rPr lang="ru-RU" sz="2800" dirty="0" smtClean="0"/>
              <a:t>хорошо</a:t>
            </a:r>
            <a:endParaRPr lang="ru-RU" sz="2800" dirty="0"/>
          </a:p>
        </p:txBody>
      </p:sp>
    </p:spTree>
    <p:extLst>
      <p:ext uri="{BB962C8B-B14F-4D97-AF65-F5344CB8AC3E}">
        <p14:creationId xmlns:p14="http://schemas.microsoft.com/office/powerpoint/2010/main" val="12200822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Показать последние </a:t>
            </a:r>
            <a:r>
              <a:rPr lang="en-US" dirty="0" smtClean="0"/>
              <a:t>T</a:t>
            </a:r>
            <a:r>
              <a:rPr lang="ru-RU" dirty="0" smtClean="0"/>
              <a:t> сообщений из заданного </a:t>
            </a:r>
            <a:r>
              <a:rPr lang="ru-RU" dirty="0" err="1" smtClean="0"/>
              <a:t>треда</a:t>
            </a:r>
            <a:r>
              <a:rPr lang="ru-RU" dirty="0" smtClean="0"/>
              <a:t> обсуждений</a:t>
            </a:r>
          </a:p>
          <a:p>
            <a:pPr marL="457200" indent="-457200">
              <a:buFont typeface="Arial" panose="020B0604020202020204" pitchFamily="34" charset="0"/>
              <a:buChar char="•"/>
            </a:pPr>
            <a:r>
              <a:rPr lang="ru-RU" dirty="0" err="1" smtClean="0"/>
              <a:t>Тредов</a:t>
            </a:r>
            <a:r>
              <a:rPr lang="ru-RU" dirty="0" smtClean="0"/>
              <a:t> много</a:t>
            </a:r>
          </a:p>
          <a:p>
            <a:pPr marL="457200" indent="-457200">
              <a:buFont typeface="Arial" panose="020B0604020202020204" pitchFamily="34" charset="0"/>
              <a:buChar char="•"/>
            </a:pPr>
            <a:r>
              <a:rPr lang="ru-RU" dirty="0" smtClean="0"/>
              <a:t>Могут обратиться как к старому </a:t>
            </a:r>
            <a:r>
              <a:rPr lang="ru-RU" dirty="0" err="1" smtClean="0"/>
              <a:t>треду</a:t>
            </a:r>
            <a:r>
              <a:rPr lang="ru-RU" dirty="0" smtClean="0"/>
              <a:t>, </a:t>
            </a:r>
            <a:br>
              <a:rPr lang="ru-RU" dirty="0" smtClean="0"/>
            </a:br>
            <a:r>
              <a:rPr lang="ru-RU" dirty="0" smtClean="0"/>
              <a:t>так и к новому</a:t>
            </a:r>
          </a:p>
          <a:p>
            <a:endParaRPr lang="ru-RU" dirty="0"/>
          </a:p>
        </p:txBody>
      </p:sp>
      <p:sp>
        <p:nvSpPr>
          <p:cNvPr id="3" name="Заголовок 2"/>
          <p:cNvSpPr>
            <a:spLocks noGrp="1"/>
          </p:cNvSpPr>
          <p:nvPr>
            <p:ph type="title"/>
          </p:nvPr>
        </p:nvSpPr>
        <p:spPr/>
        <p:txBody>
          <a:bodyPr/>
          <a:lstStyle/>
          <a:p>
            <a:r>
              <a:rPr lang="ru-RU" dirty="0"/>
              <a:t>Задача «Форум»</a:t>
            </a:r>
          </a:p>
        </p:txBody>
      </p:sp>
    </p:spTree>
    <p:extLst>
      <p:ext uri="{BB962C8B-B14F-4D97-AF65-F5344CB8AC3E}">
        <p14:creationId xmlns:p14="http://schemas.microsoft.com/office/powerpoint/2010/main" val="12831847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Составные индексы</a:t>
            </a:r>
            <a:endParaRPr lang="en-US" dirty="0"/>
          </a:p>
        </p:txBody>
      </p:sp>
      <p:sp>
        <p:nvSpPr>
          <p:cNvPr id="4" name="Объект 3"/>
          <p:cNvSpPr>
            <a:spLocks noGrp="1"/>
          </p:cNvSpPr>
          <p:nvPr>
            <p:ph sz="quarter" idx="11"/>
          </p:nvPr>
        </p:nvSpPr>
        <p:spPr/>
        <p:txBody>
          <a:bodyPr/>
          <a:lstStyle/>
          <a:p>
            <a:r>
              <a:rPr lang="en-US" dirty="0" err="1" smtClean="0"/>
              <a:t>TopicId</a:t>
            </a:r>
            <a:r>
              <a:rPr lang="en-US" dirty="0" smtClean="0"/>
              <a:t>, </a:t>
            </a:r>
            <a:r>
              <a:rPr lang="en-US" dirty="0" err="1"/>
              <a:t>PublicationDate</a:t>
            </a:r>
            <a:endParaRPr lang="en-US" dirty="0"/>
          </a:p>
          <a:p>
            <a:r>
              <a:rPr lang="en-US" dirty="0"/>
              <a:t>1, 2019-02-10</a:t>
            </a:r>
          </a:p>
          <a:p>
            <a:r>
              <a:rPr lang="en-US" dirty="0"/>
              <a:t>1, 2019-02-15</a:t>
            </a:r>
          </a:p>
          <a:p>
            <a:r>
              <a:rPr lang="en-US" dirty="0"/>
              <a:t>6, 2019-01-01</a:t>
            </a:r>
          </a:p>
          <a:p>
            <a:r>
              <a:rPr lang="en-US" dirty="0"/>
              <a:t>6, 2019-02-02</a:t>
            </a:r>
          </a:p>
          <a:p>
            <a:r>
              <a:rPr lang="en-US" dirty="0"/>
              <a:t>7, 2019-02-18</a:t>
            </a:r>
          </a:p>
          <a:p>
            <a:r>
              <a:rPr lang="en-US" dirty="0"/>
              <a:t>9, 2019-01-05</a:t>
            </a:r>
          </a:p>
          <a:p>
            <a:endParaRPr lang="en-US" dirty="0"/>
          </a:p>
          <a:p>
            <a:endParaRPr lang="en-US" dirty="0"/>
          </a:p>
          <a:p>
            <a:endParaRPr lang="en-US" dirty="0"/>
          </a:p>
          <a:p>
            <a:endParaRPr lang="en-US" dirty="0"/>
          </a:p>
        </p:txBody>
      </p:sp>
      <p:sp>
        <p:nvSpPr>
          <p:cNvPr id="5" name="Объект 4"/>
          <p:cNvSpPr>
            <a:spLocks noGrp="1"/>
          </p:cNvSpPr>
          <p:nvPr>
            <p:ph sz="quarter" idx="12"/>
          </p:nvPr>
        </p:nvSpPr>
        <p:spPr/>
        <p:txBody>
          <a:bodyPr/>
          <a:lstStyle/>
          <a:p>
            <a:r>
              <a:rPr lang="ru-RU" dirty="0" smtClean="0"/>
              <a:t>Найти последние сообщения в топике </a:t>
            </a:r>
            <a:r>
              <a:rPr lang="en-US" dirty="0" smtClean="0"/>
              <a:t>6:</a:t>
            </a:r>
          </a:p>
          <a:p>
            <a:endParaRPr lang="en-US" dirty="0" smtClean="0"/>
          </a:p>
          <a:p>
            <a:r>
              <a:rPr lang="ru-RU" dirty="0" smtClean="0"/>
              <a:t>Найти левую границу</a:t>
            </a:r>
            <a:br>
              <a:rPr lang="ru-RU" dirty="0" smtClean="0"/>
            </a:br>
            <a:r>
              <a:rPr lang="en-US" dirty="0" smtClean="0"/>
              <a:t>(</a:t>
            </a:r>
            <a:r>
              <a:rPr lang="ru-RU" dirty="0" smtClean="0"/>
              <a:t>6</a:t>
            </a:r>
            <a:r>
              <a:rPr lang="en-US" dirty="0" smtClean="0"/>
              <a:t>, </a:t>
            </a:r>
            <a:r>
              <a:rPr lang="en-US" dirty="0" err="1" smtClean="0"/>
              <a:t>Date.MaxValue</a:t>
            </a:r>
            <a:r>
              <a:rPr lang="ru-RU" dirty="0" smtClean="0"/>
              <a:t>), и взять </a:t>
            </a:r>
            <a:r>
              <a:rPr lang="en-US" dirty="0" smtClean="0"/>
              <a:t>M</a:t>
            </a:r>
            <a:r>
              <a:rPr lang="ru-RU" dirty="0"/>
              <a:t> </a:t>
            </a:r>
            <a:r>
              <a:rPr lang="ru-RU" dirty="0" smtClean="0"/>
              <a:t>предыдущих значений, пока </a:t>
            </a:r>
            <a:r>
              <a:rPr lang="en-US" dirty="0" err="1" smtClean="0"/>
              <a:t>TopicId</a:t>
            </a:r>
            <a:r>
              <a:rPr lang="ru-RU" dirty="0" smtClean="0"/>
              <a:t>=6</a:t>
            </a:r>
            <a:endParaRPr lang="en-US" dirty="0"/>
          </a:p>
        </p:txBody>
      </p:sp>
    </p:spTree>
    <p:extLst>
      <p:ext uri="{BB962C8B-B14F-4D97-AF65-F5344CB8AC3E}">
        <p14:creationId xmlns:p14="http://schemas.microsoft.com/office/powerpoint/2010/main" val="113596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smtClean="0"/>
              <a:t>ForumDB</a:t>
            </a:r>
            <a:r>
              <a:rPr lang="en-US" dirty="0" smtClean="0"/>
              <a:t>:</a:t>
            </a:r>
          </a:p>
          <a:p>
            <a:pPr marL="457200" indent="-457200">
              <a:buFont typeface="Arial" panose="020B0604020202020204" pitchFamily="34" charset="0"/>
              <a:buChar char="•"/>
            </a:pPr>
            <a:r>
              <a:rPr lang="en-US" dirty="0" smtClean="0"/>
              <a:t>Users:</a:t>
            </a:r>
          </a:p>
          <a:p>
            <a:pPr marL="1200095" lvl="1" indent="-457200"/>
            <a:r>
              <a:rPr lang="en-US" u="sng" dirty="0" smtClean="0"/>
              <a:t>Unordered</a:t>
            </a:r>
            <a:r>
              <a:rPr lang="en-US" dirty="0" smtClean="0"/>
              <a:t> index on </a:t>
            </a:r>
            <a:r>
              <a:rPr lang="en-US" dirty="0" smtClean="0">
                <a:solidFill>
                  <a:schemeClr val="accent1"/>
                </a:solidFill>
              </a:rPr>
              <a:t>Login</a:t>
            </a:r>
            <a:endParaRPr lang="ru-RU" dirty="0" smtClean="0">
              <a:solidFill>
                <a:schemeClr val="accent1"/>
              </a:solidFill>
            </a:endParaRPr>
          </a:p>
          <a:p>
            <a:pPr marL="457200" indent="-457200">
              <a:buFont typeface="Arial" panose="020B0604020202020204" pitchFamily="34" charset="0"/>
              <a:buChar char="•"/>
            </a:pPr>
            <a:r>
              <a:rPr lang="en-US" dirty="0" smtClean="0"/>
              <a:t>Messages:</a:t>
            </a:r>
          </a:p>
          <a:p>
            <a:pPr marL="1200095" lvl="1" indent="-457200"/>
            <a:r>
              <a:rPr lang="en-US" u="sng" dirty="0" smtClean="0"/>
              <a:t>Unordered</a:t>
            </a:r>
            <a:r>
              <a:rPr lang="en-US" dirty="0" smtClean="0"/>
              <a:t> index on </a:t>
            </a:r>
            <a:r>
              <a:rPr lang="en-US" dirty="0" err="1" smtClean="0">
                <a:solidFill>
                  <a:schemeClr val="accent1"/>
                </a:solidFill>
              </a:rPr>
              <a:t>MessageId</a:t>
            </a:r>
            <a:endParaRPr lang="en-US" dirty="0" smtClean="0">
              <a:solidFill>
                <a:schemeClr val="accent1"/>
              </a:solidFill>
            </a:endParaRPr>
          </a:p>
          <a:p>
            <a:pPr marL="1200095" lvl="1" indent="-457200"/>
            <a:r>
              <a:rPr lang="en-US" u="sng" dirty="0"/>
              <a:t>O</a:t>
            </a:r>
            <a:r>
              <a:rPr lang="en-US" u="sng" dirty="0" smtClean="0"/>
              <a:t>rdered</a:t>
            </a:r>
            <a:r>
              <a:rPr lang="en-US" dirty="0" smtClean="0"/>
              <a:t> </a:t>
            </a:r>
            <a:r>
              <a:rPr lang="en-US" dirty="0"/>
              <a:t>index on </a:t>
            </a:r>
            <a:r>
              <a:rPr lang="en-US" dirty="0" smtClean="0">
                <a:solidFill>
                  <a:schemeClr val="accent1"/>
                </a:solidFill>
              </a:rPr>
              <a:t>Likes</a:t>
            </a:r>
            <a:endParaRPr lang="en-US" dirty="0">
              <a:solidFill>
                <a:schemeClr val="accent1"/>
              </a:solidFill>
            </a:endParaRPr>
          </a:p>
          <a:p>
            <a:pPr marL="1200095" lvl="1" indent="-457200"/>
            <a:r>
              <a:rPr lang="en-US" b="1" u="sng" dirty="0"/>
              <a:t>Ordered</a:t>
            </a:r>
            <a:r>
              <a:rPr lang="en-US" b="1" dirty="0"/>
              <a:t> index on </a:t>
            </a:r>
            <a:r>
              <a:rPr lang="en-US" b="1" dirty="0" err="1" smtClean="0">
                <a:solidFill>
                  <a:schemeClr val="accent1"/>
                </a:solidFill>
              </a:rPr>
              <a:t>TopicId</a:t>
            </a:r>
            <a:r>
              <a:rPr lang="en-US" b="1" dirty="0" smtClean="0">
                <a:solidFill>
                  <a:schemeClr val="accent1"/>
                </a:solidFill>
              </a:rPr>
              <a:t>, </a:t>
            </a:r>
            <a:r>
              <a:rPr lang="en-US" b="1" dirty="0" err="1" smtClean="0">
                <a:solidFill>
                  <a:schemeClr val="accent1"/>
                </a:solidFill>
              </a:rPr>
              <a:t>PublicationDate</a:t>
            </a:r>
            <a:endParaRPr lang="en-US" b="1" dirty="0">
              <a:solidFill>
                <a:schemeClr val="accent1"/>
              </a:solidFill>
            </a:endParaRPr>
          </a:p>
          <a:p>
            <a:pPr marL="1200095" lvl="1" indent="-457200"/>
            <a:endParaRPr lang="en-US" dirty="0">
              <a:solidFill>
                <a:schemeClr val="accent1"/>
              </a:solidFill>
            </a:endParaRPr>
          </a:p>
          <a:p>
            <a:pPr lvl="1" indent="0">
              <a:buNone/>
            </a:pPr>
            <a:endParaRPr lang="en-US" u="sng" dirty="0" smtClean="0">
              <a:solidFill>
                <a:schemeClr val="accent1"/>
              </a:solidFill>
            </a:endParaRPr>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smtClean="0"/>
              <a:t>Составной индекс</a:t>
            </a:r>
            <a:endParaRPr lang="ru-RU" dirty="0"/>
          </a:p>
        </p:txBody>
      </p:sp>
    </p:spTree>
    <p:extLst>
      <p:ext uri="{BB962C8B-B14F-4D97-AF65-F5344CB8AC3E}">
        <p14:creationId xmlns:p14="http://schemas.microsoft.com/office/powerpoint/2010/main" val="186428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Классификация БД</a:t>
            </a:r>
            <a:endParaRPr lang="ru-RU" dirty="0"/>
          </a:p>
        </p:txBody>
      </p:sp>
    </p:spTree>
    <p:extLst>
      <p:ext uri="{BB962C8B-B14F-4D97-AF65-F5344CB8AC3E}">
        <p14:creationId xmlns:p14="http://schemas.microsoft.com/office/powerpoint/2010/main" val="31045591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Стратегия поиска в БД</a:t>
            </a:r>
          </a:p>
          <a:p>
            <a:pPr marL="457200" indent="-457200">
              <a:buFont typeface="Arial" panose="020B0604020202020204" pitchFamily="34" charset="0"/>
              <a:buChar char="•"/>
            </a:pPr>
            <a:r>
              <a:rPr lang="ru-RU" dirty="0" smtClean="0"/>
              <a:t>Стратегия проектирования структуры БД</a:t>
            </a:r>
          </a:p>
          <a:p>
            <a:pPr marL="457200" indent="-457200">
              <a:buFont typeface="Arial" panose="020B0604020202020204" pitchFamily="34" charset="0"/>
              <a:buChar char="•"/>
            </a:pPr>
            <a:r>
              <a:rPr lang="ru-RU" dirty="0"/>
              <a:t>Стратегия выбора БД</a:t>
            </a:r>
          </a:p>
        </p:txBody>
      </p:sp>
      <p:sp>
        <p:nvSpPr>
          <p:cNvPr id="3" name="Заголовок 2"/>
          <p:cNvSpPr>
            <a:spLocks noGrp="1"/>
          </p:cNvSpPr>
          <p:nvPr>
            <p:ph type="title"/>
          </p:nvPr>
        </p:nvSpPr>
        <p:spPr/>
        <p:txBody>
          <a:bodyPr/>
          <a:lstStyle/>
          <a:p>
            <a:r>
              <a:rPr lang="ru-RU" dirty="0" smtClean="0"/>
              <a:t>Выводы ПО ПРОЕКТИРОВАНИЮ</a:t>
            </a:r>
            <a:endParaRPr lang="ru-RU" dirty="0"/>
          </a:p>
        </p:txBody>
      </p:sp>
    </p:spTree>
    <p:extLst>
      <p:ext uri="{BB962C8B-B14F-4D97-AF65-F5344CB8AC3E}">
        <p14:creationId xmlns:p14="http://schemas.microsoft.com/office/powerpoint/2010/main" val="3981527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dirty="0" smtClean="0"/>
              <a:t>Максимально </a:t>
            </a:r>
            <a:r>
              <a:rPr lang="ru-RU" dirty="0" smtClean="0"/>
              <a:t>сильно сузить выборку </a:t>
            </a:r>
            <a:br>
              <a:rPr lang="ru-RU" dirty="0" smtClean="0"/>
            </a:br>
            <a:r>
              <a:rPr lang="ru-RU" dirty="0" smtClean="0"/>
              <a:t>с помощью поиска по индексу до малого числа документов</a:t>
            </a:r>
          </a:p>
          <a:p>
            <a:pPr marL="514350" indent="-514350">
              <a:buFont typeface="+mj-lt"/>
              <a:buAutoNum type="arabicPeriod"/>
            </a:pPr>
            <a:r>
              <a:rPr lang="ru-RU" dirty="0" smtClean="0"/>
              <a:t>Отфильтровать оставшееся</a:t>
            </a:r>
          </a:p>
          <a:p>
            <a:endParaRPr lang="ru-RU" dirty="0" smtClean="0"/>
          </a:p>
          <a:p>
            <a:r>
              <a:rPr lang="ru-RU" dirty="0" smtClean="0"/>
              <a:t>Идеально, если поиски будут происходить по</a:t>
            </a:r>
            <a:r>
              <a:rPr lang="en-US" dirty="0" smtClean="0"/>
              <a:t> </a:t>
            </a:r>
            <a:r>
              <a:rPr lang="ru-RU" dirty="0" smtClean="0"/>
              <a:t>точечному, известному </a:t>
            </a:r>
            <a:r>
              <a:rPr lang="ru-RU" dirty="0" smtClean="0"/>
              <a:t>ключу</a:t>
            </a:r>
            <a:endParaRPr lang="ru-RU" dirty="0"/>
          </a:p>
        </p:txBody>
      </p:sp>
      <p:sp>
        <p:nvSpPr>
          <p:cNvPr id="3" name="Заголовок 2"/>
          <p:cNvSpPr>
            <a:spLocks noGrp="1"/>
          </p:cNvSpPr>
          <p:nvPr>
            <p:ph type="title"/>
          </p:nvPr>
        </p:nvSpPr>
        <p:spPr/>
        <p:txBody>
          <a:bodyPr/>
          <a:lstStyle/>
          <a:p>
            <a:r>
              <a:rPr lang="ru-RU" dirty="0" smtClean="0"/>
              <a:t>Стратегия ПОИСКА В </a:t>
            </a:r>
            <a:r>
              <a:rPr lang="ru-RU" dirty="0" err="1" smtClean="0"/>
              <a:t>бд</a:t>
            </a:r>
            <a:endParaRPr lang="ru-RU" dirty="0"/>
          </a:p>
        </p:txBody>
      </p:sp>
    </p:spTree>
    <p:extLst>
      <p:ext uri="{BB962C8B-B14F-4D97-AF65-F5344CB8AC3E}">
        <p14:creationId xmlns:p14="http://schemas.microsoft.com/office/powerpoint/2010/main" val="9570460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mj-lt"/>
              <a:buAutoNum type="arabicPeriod"/>
            </a:pPr>
            <a:r>
              <a:rPr lang="ru-RU" dirty="0" smtClean="0"/>
              <a:t>Заранее </a:t>
            </a:r>
            <a:r>
              <a:rPr lang="ru-RU" dirty="0" smtClean="0"/>
              <a:t>выяснить какие запросы БД должна уметь обрабатывать </a:t>
            </a:r>
            <a:r>
              <a:rPr lang="ru-RU" dirty="0" smtClean="0"/>
              <a:t>эффективно</a:t>
            </a:r>
            <a:endParaRPr lang="ru-RU" dirty="0" smtClean="0"/>
          </a:p>
          <a:p>
            <a:pPr marL="514350" indent="-514350">
              <a:buFont typeface="+mj-lt"/>
              <a:buAutoNum type="arabicPeriod"/>
            </a:pPr>
            <a:r>
              <a:rPr lang="ru-RU" dirty="0" smtClean="0"/>
              <a:t>Понять, какие будут </a:t>
            </a:r>
            <a:r>
              <a:rPr lang="ru-RU" dirty="0" smtClean="0"/>
              <a:t>коллекции</a:t>
            </a:r>
            <a:endParaRPr lang="ru-RU" dirty="0" smtClean="0"/>
          </a:p>
          <a:p>
            <a:pPr marL="514350" indent="-514350">
              <a:buFont typeface="+mj-lt"/>
              <a:buAutoNum type="arabicPeriod"/>
            </a:pPr>
            <a:r>
              <a:rPr lang="ru-RU" dirty="0" smtClean="0"/>
              <a:t>Спланировать, где нужны </a:t>
            </a:r>
            <a:r>
              <a:rPr lang="ru-RU" dirty="0" smtClean="0"/>
              <a:t>индексы</a:t>
            </a:r>
            <a:endParaRPr lang="ru-RU" dirty="0" smtClean="0"/>
          </a:p>
          <a:p>
            <a:pPr marL="514350" indent="-514350">
              <a:buFont typeface="+mj-lt"/>
              <a:buAutoNum type="arabicPeriod"/>
            </a:pPr>
            <a:r>
              <a:rPr lang="ru-RU" dirty="0" smtClean="0"/>
              <a:t>А где можно просто отфильтровать, опираясь на знание природы данных и сэкономить на</a:t>
            </a:r>
            <a:r>
              <a:rPr lang="en-US" dirty="0" smtClean="0"/>
              <a:t> </a:t>
            </a:r>
            <a:r>
              <a:rPr lang="ru-RU" dirty="0" smtClean="0"/>
              <a:t>индексах</a:t>
            </a:r>
            <a:endParaRPr lang="ru-RU" dirty="0" smtClean="0"/>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sz="3600" dirty="0" smtClean="0"/>
              <a:t>Стратегия Проектирования структуры БД</a:t>
            </a:r>
            <a:endParaRPr lang="ru-RU" sz="3600" dirty="0"/>
          </a:p>
        </p:txBody>
      </p:sp>
    </p:spTree>
    <p:extLst>
      <p:ext uri="{BB962C8B-B14F-4D97-AF65-F5344CB8AC3E}">
        <p14:creationId xmlns:p14="http://schemas.microsoft.com/office/powerpoint/2010/main" val="19525394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smtClean="0"/>
              <a:t>Понимать </a:t>
            </a:r>
            <a:r>
              <a:rPr lang="ru-RU" dirty="0"/>
              <a:t>специфику своих </a:t>
            </a:r>
            <a:r>
              <a:rPr lang="ru-RU" dirty="0" smtClean="0"/>
              <a:t>потребностей</a:t>
            </a:r>
            <a:endParaRPr lang="ru-RU" dirty="0"/>
          </a:p>
          <a:p>
            <a:pPr marL="457200" indent="-457200">
              <a:buFont typeface="Arial" panose="020B0604020202020204" pitchFamily="34" charset="0"/>
              <a:buChar char="•"/>
            </a:pPr>
            <a:r>
              <a:rPr lang="ru-RU" dirty="0"/>
              <a:t>Понимать ограничения и сильные стороны разных </a:t>
            </a:r>
            <a:r>
              <a:rPr lang="ru-RU" dirty="0" smtClean="0"/>
              <a:t>СУБД</a:t>
            </a:r>
          </a:p>
          <a:p>
            <a:pPr marL="457200" indent="-457200">
              <a:buFont typeface="Arial" panose="020B0604020202020204" pitchFamily="34" charset="0"/>
              <a:buChar char="•"/>
            </a:pPr>
            <a:r>
              <a:rPr lang="ru-RU" dirty="0" smtClean="0"/>
              <a:t>Возможно, даже </a:t>
            </a:r>
            <a:r>
              <a:rPr lang="ru-RU" dirty="0"/>
              <a:t>и</a:t>
            </a:r>
            <a:r>
              <a:rPr lang="ru-RU" dirty="0" smtClean="0"/>
              <a:t>спользовать несколько СУБД в одном проекте</a:t>
            </a:r>
          </a:p>
          <a:p>
            <a:pPr marL="457200" indent="-457200">
              <a:buFont typeface="Arial" panose="020B0604020202020204" pitchFamily="34" charset="0"/>
              <a:buChar char="•"/>
            </a:pPr>
            <a:r>
              <a:rPr lang="ru-RU" dirty="0" smtClean="0"/>
              <a:t>Это умение приходит с опытом и кругозором</a:t>
            </a:r>
            <a:endParaRPr lang="ru-RU" dirty="0"/>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dirty="0" err="1" smtClean="0"/>
              <a:t>сТРАТЕГИЯ</a:t>
            </a:r>
            <a:r>
              <a:rPr lang="ru-RU" dirty="0" smtClean="0"/>
              <a:t> Выбора БД</a:t>
            </a:r>
            <a:endParaRPr lang="ru-RU" dirty="0"/>
          </a:p>
        </p:txBody>
      </p:sp>
    </p:spTree>
    <p:extLst>
      <p:ext uri="{BB962C8B-B14F-4D97-AF65-F5344CB8AC3E}">
        <p14:creationId xmlns:p14="http://schemas.microsoft.com/office/powerpoint/2010/main" val="14899506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Практика проектирования БД</a:t>
            </a:r>
            <a:endParaRPr lang="ru-RU" dirty="0"/>
          </a:p>
        </p:txBody>
      </p:sp>
    </p:spTree>
    <p:extLst>
      <p:ext uri="{BB962C8B-B14F-4D97-AF65-F5344CB8AC3E}">
        <p14:creationId xmlns:p14="http://schemas.microsoft.com/office/powerpoint/2010/main" val="6174108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Сервис для отелей</a:t>
            </a:r>
            <a:endParaRPr lang="ru-RU" dirty="0"/>
          </a:p>
        </p:txBody>
      </p:sp>
      <p:sp>
        <p:nvSpPr>
          <p:cNvPr id="4" name="Объект 2"/>
          <p:cNvSpPr txBox="1">
            <a:spLocks/>
          </p:cNvSpPr>
          <p:nvPr/>
        </p:nvSpPr>
        <p:spPr>
          <a:xfrm>
            <a:off x="1295469" y="1624464"/>
            <a:ext cx="11737304" cy="5229221"/>
          </a:xfrm>
          <a:prstGeom prst="rect">
            <a:avLst/>
          </a:prstGeom>
        </p:spPr>
        <p:txBody>
          <a:bodyPr vert="horz" lIns="91440" tIns="45720" rIns="91440" bIns="45720" rtlCol="0">
            <a:normAutofit/>
          </a:bodyPr>
          <a:lst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solidFill>
                  <a:srgbClr val="0000FF"/>
                </a:solidFill>
                <a:latin typeface="Consolas" panose="020B0609020204030204" pitchFamily="49" charset="0"/>
              </a:rPr>
              <a:t>public interface </a:t>
            </a:r>
            <a:r>
              <a:rPr lang="en-US" sz="1800" dirty="0" err="1" smtClean="0">
                <a:solidFill>
                  <a:srgbClr val="0000FF"/>
                </a:solidFill>
                <a:latin typeface="Consolas" panose="020B0609020204030204" pitchFamily="49" charset="0"/>
              </a:rPr>
              <a:t>IHotelRepository</a:t>
            </a:r>
            <a:endParaRPr lang="ru-RU" sz="1800" dirty="0" smtClean="0">
              <a:latin typeface="Consolas" panose="020B0609020204030204" pitchFamily="49" charset="0"/>
            </a:endParaRPr>
          </a:p>
          <a:p>
            <a:r>
              <a:rPr lang="en-US" sz="1800" dirty="0" smtClean="0">
                <a:latin typeface="Consolas" panose="020B0609020204030204" pitchFamily="49" charset="0"/>
              </a:rPr>
              <a:t>{</a:t>
            </a:r>
          </a:p>
          <a:p>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HotelId</a:t>
            </a:r>
            <a:r>
              <a:rPr lang="en-US" sz="1800" dirty="0" smtClean="0">
                <a:solidFill>
                  <a:srgbClr val="0000FF"/>
                </a:solidFill>
                <a:latin typeface="Consolas" panose="020B0609020204030204" pitchFamily="49" charset="0"/>
              </a:rPr>
              <a:t> </a:t>
            </a:r>
            <a:r>
              <a:rPr lang="en-US" sz="1800" dirty="0" err="1" smtClean="0">
                <a:solidFill>
                  <a:srgbClr val="2B91AF"/>
                </a:solidFill>
                <a:latin typeface="Consolas" panose="020B0609020204030204" pitchFamily="49" charset="0"/>
              </a:rPr>
              <a:t>AddHotel</a:t>
            </a:r>
            <a:r>
              <a:rPr lang="en-US" sz="1800" dirty="0" smtClean="0">
                <a:latin typeface="Consolas" panose="020B0609020204030204" pitchFamily="49" charset="0"/>
              </a:rPr>
              <a:t>(</a:t>
            </a:r>
            <a:r>
              <a:rPr lang="en-US" sz="1800" dirty="0" smtClean="0">
                <a:solidFill>
                  <a:srgbClr val="0000FF"/>
                </a:solidFill>
                <a:latin typeface="Consolas" panose="020B0609020204030204" pitchFamily="49" charset="0"/>
              </a:rPr>
              <a:t>string</a:t>
            </a:r>
            <a:r>
              <a:rPr lang="en-US" sz="1800" dirty="0" smtClean="0">
                <a:latin typeface="Consolas" panose="020B0609020204030204" pitchFamily="49" charset="0"/>
              </a:rPr>
              <a:t> name);</a:t>
            </a:r>
          </a:p>
          <a:p>
            <a:r>
              <a:rPr lang="en-US" sz="1800" dirty="0" smtClean="0">
                <a:solidFill>
                  <a:srgbClr val="0000FF"/>
                </a:solidFill>
                <a:latin typeface="Consolas" panose="020B0609020204030204" pitchFamily="49" charset="0"/>
              </a:rPr>
              <a:t>    void</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RemoveHotel</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HotelId</a:t>
            </a:r>
            <a:r>
              <a:rPr lang="en-US" sz="1800" dirty="0" smtClean="0">
                <a:solidFill>
                  <a:srgbClr val="0000FF"/>
                </a:solidFill>
                <a:latin typeface="Consolas" panose="020B0609020204030204" pitchFamily="49" charset="0"/>
              </a:rPr>
              <a:t> </a:t>
            </a:r>
            <a:r>
              <a:rPr lang="en-US" sz="1800" dirty="0" err="1" smtClean="0">
                <a:latin typeface="Consolas" panose="020B0609020204030204" pitchFamily="49" charset="0"/>
              </a:rPr>
              <a:t>hotelId</a:t>
            </a:r>
            <a:r>
              <a:rPr lang="en-US" sz="1800" dirty="0">
                <a:latin typeface="Consolas" panose="020B0609020204030204" pitchFamily="49" charset="0"/>
              </a:rPr>
              <a:t>);</a:t>
            </a:r>
            <a:r>
              <a:rPr lang="en-US" sz="1800" dirty="0" smtClean="0">
                <a:solidFill>
                  <a:srgbClr val="0000FF"/>
                </a:solidFill>
                <a:latin typeface="Consolas" panose="020B0609020204030204" pitchFamily="49" charset="0"/>
              </a:rPr>
              <a:t> </a:t>
            </a:r>
          </a:p>
          <a:p>
            <a:r>
              <a:rPr lang="en-US"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smtClean="0">
                <a:solidFill>
                  <a:srgbClr val="2B91AF"/>
                </a:solidFill>
                <a:latin typeface="Consolas" panose="020B0609020204030204" pitchFamily="49" charset="0"/>
              </a:rPr>
              <a:t>AddRoom</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HotelId</a:t>
            </a:r>
            <a:r>
              <a:rPr lang="en-US" sz="1800" dirty="0" smtClean="0">
                <a:solidFill>
                  <a:srgbClr val="0000FF"/>
                </a:solidFill>
                <a:latin typeface="Consolas" panose="020B0609020204030204" pitchFamily="49" charset="0"/>
              </a:rPr>
              <a:t> </a:t>
            </a:r>
            <a:r>
              <a:rPr lang="en-US" sz="1800" dirty="0" err="1" smtClean="0">
                <a:latin typeface="Consolas" panose="020B0609020204030204" pitchFamily="49" charset="0"/>
              </a:rPr>
              <a:t>hotelId</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RoomDescription</a:t>
            </a:r>
            <a:r>
              <a:rPr lang="en-US" sz="1800" dirty="0" smtClean="0">
                <a:latin typeface="Consolas" panose="020B0609020204030204" pitchFamily="49" charset="0"/>
              </a:rPr>
              <a:t> </a:t>
            </a:r>
            <a:r>
              <a:rPr lang="en-US" sz="1800" dirty="0" err="1" smtClean="0">
                <a:latin typeface="Consolas" panose="020B0609020204030204" pitchFamily="49" charset="0"/>
              </a:rPr>
              <a:t>roomDescription</a:t>
            </a:r>
            <a:r>
              <a:rPr lang="en-US" sz="1800" dirty="0" smtClean="0">
                <a:latin typeface="Consolas" panose="020B0609020204030204" pitchFamily="49" charset="0"/>
              </a:rPr>
              <a:t>);</a:t>
            </a:r>
            <a:endParaRPr lang="en-US" sz="1800" dirty="0">
              <a:latin typeface="Consolas" panose="020B0609020204030204" pitchFamily="49" charset="0"/>
            </a:endParaRPr>
          </a:p>
          <a:p>
            <a:r>
              <a:rPr lang="en-US" sz="1800" dirty="0" smtClean="0">
                <a:solidFill>
                  <a:srgbClr val="0000FF"/>
                </a:solidFill>
                <a:latin typeface="Consolas" panose="020B0609020204030204" pitchFamily="49" charset="0"/>
              </a:rPr>
              <a:t>    void</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RemoveRoom</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smtClean="0">
                <a:latin typeface="Consolas" panose="020B0609020204030204" pitchFamily="49" charset="0"/>
              </a:rPr>
              <a:t>roomId</a:t>
            </a:r>
            <a:r>
              <a:rPr lang="en-US" sz="1800" dirty="0" smtClean="0">
                <a:latin typeface="Consolas" panose="020B0609020204030204" pitchFamily="49" charset="0"/>
              </a:rPr>
              <a:t>);</a:t>
            </a:r>
            <a:endParaRPr lang="en-US" sz="1800" dirty="0">
              <a:latin typeface="Consolas" panose="020B0609020204030204" pitchFamily="49" charset="0"/>
            </a:endParaRPr>
          </a:p>
          <a:p>
            <a:r>
              <a:rPr lang="en-US" sz="1800" dirty="0" smtClean="0">
                <a:solidFill>
                  <a:srgbClr val="0000FF"/>
                </a:solidFill>
                <a:latin typeface="Consolas" panose="020B0609020204030204" pitchFamily="49" charset="0"/>
              </a:rPr>
              <a:t>    void</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RentRoom</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smtClean="0">
                <a:latin typeface="Consolas" panose="020B0609020204030204" pitchFamily="49" charset="0"/>
              </a:rPr>
              <a:t>roomId</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from,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to,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g</a:t>
            </a:r>
            <a:r>
              <a:rPr lang="en-US" sz="1800" dirty="0" smtClean="0">
                <a:latin typeface="Consolas" panose="020B0609020204030204" pitchFamily="49" charset="0"/>
              </a:rPr>
              <a:t>uests);</a:t>
            </a:r>
            <a:endParaRPr lang="en-US" sz="1800" dirty="0">
              <a:latin typeface="Consolas" panose="020B0609020204030204" pitchFamily="49" charset="0"/>
            </a:endParaRPr>
          </a:p>
          <a:p>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smtClean="0">
                <a:solidFill>
                  <a:srgbClr val="0000FF"/>
                </a:solidFill>
                <a:latin typeface="Consolas" panose="020B0609020204030204" pitchFamily="49" charset="0"/>
              </a:rPr>
              <a:t>Guest[]</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GetArrivedGuests</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day);</a:t>
            </a:r>
          </a:p>
          <a:p>
            <a:r>
              <a:rPr lang="en-US" sz="1800" dirty="0" smtClean="0">
                <a:latin typeface="Consolas" panose="020B0609020204030204" pitchFamily="49" charset="0"/>
              </a:rPr>
              <a:t>    </a:t>
            </a:r>
            <a:r>
              <a:rPr lang="en-US" sz="1800" dirty="0">
                <a:solidFill>
                  <a:srgbClr val="0000FF"/>
                </a:solidFill>
                <a:latin typeface="Consolas" panose="020B0609020204030204" pitchFamily="49" charset="0"/>
              </a:rPr>
              <a:t>(From, To, Guest[])[]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GetRoomSchedule</a:t>
            </a:r>
            <a:endParaRPr lang="en-US" sz="1800" dirty="0">
              <a:solidFill>
                <a:srgbClr val="2B91AF"/>
              </a:solidFill>
              <a:latin typeface="Consolas" panose="020B0609020204030204" pitchFamily="49" charset="0"/>
            </a:endParaRPr>
          </a:p>
          <a:p>
            <a:r>
              <a:rPr lang="en-US" sz="1800" dirty="0">
                <a:solidFill>
                  <a:srgbClr val="2B91AF"/>
                </a:solidFill>
                <a:latin typeface="Consolas" panose="020B0609020204030204" pitchFamily="49" charset="0"/>
              </a:rPr>
              <a:t>			</a:t>
            </a:r>
            <a:r>
              <a:rPr lang="en-US" sz="1800" dirty="0">
                <a:latin typeface="Consolas" panose="020B0609020204030204" pitchFamily="49" charset="0"/>
              </a:rPr>
              <a:t>(</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a:t>
            </a:r>
          </a:p>
          <a:p>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RoomDescription</a:t>
            </a:r>
            <a:r>
              <a:rPr lang="en-US" sz="1800" dirty="0" smtClean="0">
                <a:solidFill>
                  <a:srgbClr val="0000FF"/>
                </a:solidFill>
                <a:latin typeface="Consolas" panose="020B0609020204030204" pitchFamily="49" charset="0"/>
              </a:rPr>
              <a:t>[]</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GetFreeRooms</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HotelId</a:t>
            </a:r>
            <a:r>
              <a:rPr lang="en-US" sz="1800" dirty="0" smtClean="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a:t>
            </a:r>
            <a:r>
              <a:rPr lang="en-US" sz="1800" dirty="0">
                <a:latin typeface="Consolas" panose="020B0609020204030204" pitchFamily="49" charset="0"/>
              </a:rPr>
              <a:t>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a:t>
            </a:r>
            <a:r>
              <a:rPr lang="en-US" sz="1800" dirty="0" smtClean="0">
                <a:latin typeface="Consolas" panose="020B0609020204030204" pitchFamily="49" charset="0"/>
              </a:rPr>
              <a:t>to);</a:t>
            </a:r>
          </a:p>
          <a:p>
            <a:r>
              <a:rPr lang="en-US" sz="1800" dirty="0" smtClean="0">
                <a:latin typeface="Consolas" panose="020B0609020204030204" pitchFamily="49" charset="0"/>
              </a:rPr>
              <a:t>}</a:t>
            </a:r>
          </a:p>
          <a:p>
            <a:r>
              <a:rPr lang="ru-RU" dirty="0" smtClean="0"/>
              <a:t>Проектировать будем тут: </a:t>
            </a:r>
            <a:r>
              <a:rPr lang="en-US" dirty="0" smtClean="0">
                <a:hlinkClick r:id="rId3"/>
              </a:rPr>
              <a:t>http://bit.ly/db-shpora</a:t>
            </a:r>
            <a:r>
              <a:rPr lang="ru-RU" dirty="0" smtClean="0"/>
              <a:t> </a:t>
            </a:r>
            <a:endParaRPr lang="ru-RU" dirty="0"/>
          </a:p>
        </p:txBody>
      </p:sp>
    </p:spTree>
    <p:extLst>
      <p:ext uri="{BB962C8B-B14F-4D97-AF65-F5344CB8AC3E}">
        <p14:creationId xmlns:p14="http://schemas.microsoft.com/office/powerpoint/2010/main" val="13929953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457200" indent="-457200">
              <a:buFont typeface="Arial" panose="020B0604020202020204" pitchFamily="34" charset="0"/>
              <a:buChar char="•"/>
            </a:pPr>
            <a:r>
              <a:rPr lang="ru-RU" dirty="0" smtClean="0"/>
              <a:t>Фиксируем результат проектирования в документе</a:t>
            </a:r>
          </a:p>
          <a:p>
            <a:pPr marL="457200" indent="-457200">
              <a:buFont typeface="Arial" panose="020B0604020202020204" pitchFamily="34" charset="0"/>
              <a:buChar char="•"/>
            </a:pPr>
            <a:r>
              <a:rPr lang="ru-RU" dirty="0" smtClean="0"/>
              <a:t>Описываем коллекцию как набор полей</a:t>
            </a:r>
          </a:p>
          <a:p>
            <a:pPr marL="457200" indent="-457200">
              <a:buFont typeface="Arial" panose="020B0604020202020204" pitchFamily="34" charset="0"/>
              <a:buChar char="•"/>
            </a:pPr>
            <a:r>
              <a:rPr lang="ru-RU" dirty="0" smtClean="0"/>
              <a:t>Если над полем надо построить индекс, явно пишем об этом в колонке атрибутов поля</a:t>
            </a:r>
          </a:p>
          <a:p>
            <a:pPr marL="457200" indent="-457200">
              <a:buFont typeface="Arial" panose="020B0604020202020204" pitchFamily="34" charset="0"/>
              <a:buChar char="•"/>
            </a:pPr>
            <a:r>
              <a:rPr lang="ru-RU" dirty="0" smtClean="0"/>
              <a:t>Указываем, какой индекс: </a:t>
            </a:r>
            <a:r>
              <a:rPr lang="en-US" dirty="0" smtClean="0"/>
              <a:t>ordered/unordered</a:t>
            </a:r>
          </a:p>
          <a:p>
            <a:pPr marL="457200" indent="-457200">
              <a:buFont typeface="Arial" panose="020B0604020202020204" pitchFamily="34" charset="0"/>
              <a:buChar char="•"/>
            </a:pPr>
            <a:r>
              <a:rPr lang="ru-RU" dirty="0" smtClean="0"/>
              <a:t>Отмечаем поле для первичного ключа</a:t>
            </a:r>
          </a:p>
          <a:p>
            <a:pPr marL="457200" indent="-457200">
              <a:buFont typeface="Arial" panose="020B0604020202020204" pitchFamily="34" charset="0"/>
              <a:buChar char="•"/>
            </a:pPr>
            <a:r>
              <a:rPr lang="ru-RU" dirty="0" smtClean="0"/>
              <a:t>Запросы описываем словами</a:t>
            </a:r>
            <a:br>
              <a:rPr lang="ru-RU" dirty="0" smtClean="0"/>
            </a:br>
            <a:r>
              <a:rPr lang="ru-RU" dirty="0" smtClean="0"/>
              <a:t>Коротко и ясно, как и где происходит запрос</a:t>
            </a:r>
            <a:endParaRPr lang="ru-RU" dirty="0"/>
          </a:p>
        </p:txBody>
      </p:sp>
      <p:sp>
        <p:nvSpPr>
          <p:cNvPr id="3" name="Заголовок 2"/>
          <p:cNvSpPr>
            <a:spLocks noGrp="1"/>
          </p:cNvSpPr>
          <p:nvPr>
            <p:ph type="title"/>
          </p:nvPr>
        </p:nvSpPr>
        <p:spPr/>
        <p:txBody>
          <a:bodyPr/>
          <a:lstStyle/>
          <a:p>
            <a:r>
              <a:rPr lang="ru-RU" dirty="0" smtClean="0"/>
              <a:t>Как Проектировать БД?</a:t>
            </a:r>
            <a:endParaRPr lang="ru-RU" dirty="0"/>
          </a:p>
        </p:txBody>
      </p:sp>
    </p:spTree>
    <p:extLst>
      <p:ext uri="{BB962C8B-B14F-4D97-AF65-F5344CB8AC3E}">
        <p14:creationId xmlns:p14="http://schemas.microsoft.com/office/powerpoint/2010/main" val="1965816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a:t>
            </a:r>
            <a:r>
              <a:rPr lang="ru-RU" dirty="0" smtClean="0"/>
              <a:t>«отели»</a:t>
            </a:r>
          </a:p>
          <a:p>
            <a:pPr marL="457200" indent="-457200">
              <a:buFont typeface="Arial" panose="020B0604020202020204" pitchFamily="34" charset="0"/>
              <a:buChar char="•"/>
            </a:pPr>
            <a:r>
              <a:rPr lang="ru-RU" dirty="0"/>
              <a:t>Пусть у каждого отеля будет </a:t>
            </a:r>
            <a:r>
              <a:rPr lang="ru-RU" dirty="0" smtClean="0"/>
              <a:t>уникальный индекс</a:t>
            </a:r>
          </a:p>
          <a:p>
            <a:pPr marL="457200" indent="-457200">
              <a:buFont typeface="Arial" panose="020B0604020202020204" pitchFamily="34" charset="0"/>
              <a:buChar char="•"/>
            </a:pPr>
            <a:r>
              <a:rPr lang="ru-RU" dirty="0" smtClean="0"/>
              <a:t>Флаг «удалено»</a:t>
            </a:r>
          </a:p>
          <a:p>
            <a:pPr marL="457200" indent="-457200">
              <a:buFont typeface="Arial" panose="020B0604020202020204" pitchFamily="34" charset="0"/>
              <a:buChar char="•"/>
            </a:pPr>
            <a:r>
              <a:rPr lang="ru-RU" dirty="0" smtClean="0"/>
              <a:t>Где хранить комнаты?</a:t>
            </a:r>
          </a:p>
          <a:p>
            <a:pPr marL="457200" indent="-457200">
              <a:buFont typeface="Arial" panose="020B0604020202020204" pitchFamily="34" charset="0"/>
              <a:buChar char="•"/>
            </a:pPr>
            <a:r>
              <a:rPr lang="ru-RU" dirty="0" smtClean="0"/>
              <a:t>Сделаем еще коллекцию «комнаты»</a:t>
            </a:r>
          </a:p>
          <a:p>
            <a:pPr marL="457200" indent="-457200">
              <a:buFont typeface="Arial" panose="020B0604020202020204" pitchFamily="34" charset="0"/>
              <a:buChar char="•"/>
            </a:pPr>
            <a:r>
              <a:rPr lang="ru-RU" dirty="0" smtClean="0"/>
              <a:t>Флаг «доступности» комнаты</a:t>
            </a:r>
            <a:endParaRPr lang="ru-RU" dirty="0"/>
          </a:p>
        </p:txBody>
      </p:sp>
      <p:sp>
        <p:nvSpPr>
          <p:cNvPr id="3" name="Заголовок 2"/>
          <p:cNvSpPr>
            <a:spLocks noGrp="1"/>
          </p:cNvSpPr>
          <p:nvPr>
            <p:ph type="title"/>
          </p:nvPr>
        </p:nvSpPr>
        <p:spPr/>
        <p:txBody>
          <a:bodyPr/>
          <a:lstStyle/>
          <a:p>
            <a:r>
              <a:rPr lang="ru-RU" dirty="0"/>
              <a:t>Коллекция комнат</a:t>
            </a:r>
          </a:p>
        </p:txBody>
      </p:sp>
    </p:spTree>
    <p:extLst>
      <p:ext uri="{BB962C8B-B14F-4D97-AF65-F5344CB8AC3E}">
        <p14:creationId xmlns:p14="http://schemas.microsoft.com/office/powerpoint/2010/main" val="419638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601200" cy="4679951"/>
          </a:xfrm>
        </p:spPr>
        <p:txBody>
          <a:bodyPr>
            <a:normAutofit/>
          </a:bodyPr>
          <a:lstStyle/>
          <a:p>
            <a:r>
              <a:rPr lang="en-US" dirty="0" err="1" smtClean="0">
                <a:solidFill>
                  <a:srgbClr val="0000FF"/>
                </a:solidFill>
                <a:latin typeface="Consolas" panose="020B0609020204030204" pitchFamily="49" charset="0"/>
              </a:rPr>
              <a:t>RoomId</a:t>
            </a:r>
            <a:r>
              <a:rPr lang="en-US" dirty="0" smtClean="0">
                <a:latin typeface="Consolas" panose="020B0609020204030204" pitchFamily="49" charset="0"/>
              </a:rPr>
              <a:t> </a:t>
            </a:r>
            <a:r>
              <a:rPr lang="en-US" dirty="0" err="1" smtClean="0">
                <a:solidFill>
                  <a:srgbClr val="2B91AF"/>
                </a:solidFill>
                <a:latin typeface="Consolas" panose="020B0609020204030204" pitchFamily="49" charset="0"/>
              </a:rPr>
              <a:t>AddRoom</a:t>
            </a:r>
            <a:r>
              <a:rPr lang="en-US" dirty="0" smtClean="0">
                <a:latin typeface="Consolas" panose="020B0609020204030204" pitchFamily="49" charset="0"/>
              </a:rPr>
              <a:t>(</a:t>
            </a:r>
            <a:endParaRPr lang="ru-RU" dirty="0" smtClean="0">
              <a:latin typeface="Consolas" panose="020B0609020204030204" pitchFamily="49" charset="0"/>
            </a:endParaRPr>
          </a:p>
          <a:p>
            <a:r>
              <a:rPr lang="en-US" dirty="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HotelId</a:t>
            </a:r>
            <a:r>
              <a:rPr lang="en-US" dirty="0" smtClean="0">
                <a:solidFill>
                  <a:srgbClr val="0000FF"/>
                </a:solidFill>
                <a:latin typeface="Consolas" panose="020B0609020204030204" pitchFamily="49" charset="0"/>
              </a:rPr>
              <a:t> </a:t>
            </a:r>
            <a:r>
              <a:rPr lang="en-US" dirty="0" err="1" smtClean="0">
                <a:latin typeface="Consolas" panose="020B0609020204030204" pitchFamily="49" charset="0"/>
              </a:rPr>
              <a:t>hotelId</a:t>
            </a:r>
            <a:r>
              <a:rPr lang="en-US" dirty="0" smtClean="0">
                <a:latin typeface="Consolas" panose="020B0609020204030204" pitchFamily="49" charset="0"/>
              </a:rPr>
              <a:t>,</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RoomDescription</a:t>
            </a:r>
            <a:r>
              <a:rPr lang="en-US" dirty="0" smtClean="0">
                <a:latin typeface="Consolas" panose="020B0609020204030204" pitchFamily="49" charset="0"/>
              </a:rPr>
              <a:t> </a:t>
            </a:r>
            <a:r>
              <a:rPr lang="en-US" dirty="0" err="1" smtClean="0">
                <a:latin typeface="Consolas" panose="020B0609020204030204" pitchFamily="49" charset="0"/>
              </a:rPr>
              <a:t>roomDescription</a:t>
            </a:r>
            <a:r>
              <a:rPr lang="en-US" dirty="0" smtClean="0">
                <a:latin typeface="Consolas" panose="020B0609020204030204" pitchFamily="49" charset="0"/>
              </a:rPr>
              <a:t>);</a:t>
            </a:r>
            <a:endParaRPr lang="ru-RU" dirty="0" smtClean="0">
              <a:latin typeface="Consolas" panose="020B0609020204030204" pitchFamily="49" charset="0"/>
            </a:endParaRPr>
          </a:p>
          <a:p>
            <a:endParaRPr lang="en-US" dirty="0" smtClean="0">
              <a:latin typeface="Consolas" panose="020B0609020204030204" pitchFamily="49" charset="0"/>
            </a:endParaRPr>
          </a:p>
          <a:p>
            <a:pPr marL="457200" indent="-457200">
              <a:buFont typeface="Arial" panose="020B0604020202020204" pitchFamily="34" charset="0"/>
              <a:buChar char="•"/>
            </a:pPr>
            <a:r>
              <a:rPr lang="ru-RU" dirty="0" smtClean="0"/>
              <a:t>Добавить комнату в коллекцию «комнаты»</a:t>
            </a:r>
            <a:endParaRPr lang="ru-RU" dirty="0"/>
          </a:p>
          <a:p>
            <a:pPr marL="457200" indent="-457200">
              <a:buFont typeface="Arial" panose="020B0604020202020204" pitchFamily="34" charset="0"/>
              <a:buChar char="•"/>
            </a:pPr>
            <a:r>
              <a:rPr lang="ru-RU" dirty="0" smtClean="0"/>
              <a:t>Привязать комнату к отелю</a:t>
            </a:r>
            <a:endParaRPr lang="ru-RU" dirty="0"/>
          </a:p>
        </p:txBody>
      </p:sp>
      <p:sp>
        <p:nvSpPr>
          <p:cNvPr id="3" name="Заголовок 2"/>
          <p:cNvSpPr>
            <a:spLocks noGrp="1"/>
          </p:cNvSpPr>
          <p:nvPr>
            <p:ph type="title"/>
          </p:nvPr>
        </p:nvSpPr>
        <p:spPr/>
        <p:txBody>
          <a:bodyPr/>
          <a:lstStyle/>
          <a:p>
            <a:r>
              <a:rPr lang="ru-RU" dirty="0" err="1" smtClean="0"/>
              <a:t>пРИМЕР</a:t>
            </a:r>
            <a:r>
              <a:rPr lang="ru-RU" dirty="0" smtClean="0"/>
              <a:t>: Добавление комнаты</a:t>
            </a:r>
            <a:endParaRPr lang="ru-RU" dirty="0"/>
          </a:p>
        </p:txBody>
      </p:sp>
    </p:spTree>
    <p:extLst>
      <p:ext uri="{BB962C8B-B14F-4D97-AF65-F5344CB8AC3E}">
        <p14:creationId xmlns:p14="http://schemas.microsoft.com/office/powerpoint/2010/main" val="30363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489232" cy="4679951"/>
          </a:xfrm>
        </p:spPr>
        <p:txBody>
          <a:bodyPr>
            <a:normAutofit fontScale="92500" lnSpcReduction="10000"/>
          </a:bodyPr>
          <a:lstStyle/>
          <a:p>
            <a:r>
              <a:rPr lang="en-US" dirty="0">
                <a:solidFill>
                  <a:srgbClr val="0000FF"/>
                </a:solidFill>
                <a:latin typeface="Consolas" panose="020B0609020204030204" pitchFamily="49" charset="0"/>
              </a:rPr>
              <a:t>void</a:t>
            </a:r>
            <a:r>
              <a:rPr lang="en-US" dirty="0">
                <a:latin typeface="Consolas" panose="020B0609020204030204" pitchFamily="49" charset="0"/>
              </a:rPr>
              <a:t> </a:t>
            </a:r>
            <a:r>
              <a:rPr lang="en-US" dirty="0" err="1" smtClean="0">
                <a:solidFill>
                  <a:srgbClr val="2B91AF"/>
                </a:solidFill>
                <a:latin typeface="Consolas" panose="020B0609020204030204" pitchFamily="49" charset="0"/>
              </a:rPr>
              <a:t>RentRoom</a:t>
            </a:r>
            <a:r>
              <a:rPr lang="en-US" dirty="0" smtClean="0">
                <a:latin typeface="Consolas" panose="020B0609020204030204" pitchFamily="49" charset="0"/>
              </a:rPr>
              <a:t>(</a:t>
            </a:r>
            <a:endParaRPr lang="ru-RU" dirty="0" smtClean="0">
              <a:latin typeface="Consolas" panose="020B0609020204030204" pitchFamily="49" charset="0"/>
            </a:endParaRPr>
          </a:p>
          <a:p>
            <a:r>
              <a:rPr lang="en-US" dirty="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RoomId</a:t>
            </a:r>
            <a:r>
              <a:rPr lang="en-US" dirty="0" smtClean="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from,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to,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smtClean="0">
                <a:solidFill>
                  <a:srgbClr val="0000FF"/>
                </a:solidFill>
                <a:latin typeface="Consolas" panose="020B0609020204030204" pitchFamily="49" charset="0"/>
              </a:rPr>
              <a:t>Guest[]</a:t>
            </a:r>
            <a:r>
              <a:rPr lang="en-US" dirty="0" smtClean="0">
                <a:latin typeface="Consolas" panose="020B0609020204030204" pitchFamily="49" charset="0"/>
              </a:rPr>
              <a:t> guests);</a:t>
            </a:r>
            <a:endParaRPr lang="ru-RU" dirty="0" smtClean="0">
              <a:latin typeface="Consolas" panose="020B0609020204030204" pitchFamily="49" charset="0"/>
            </a:endParaRPr>
          </a:p>
          <a:p>
            <a:endParaRPr lang="ru-RU" dirty="0">
              <a:latin typeface="Consolas" panose="020B0609020204030204" pitchFamily="49" charset="0"/>
            </a:endParaRPr>
          </a:p>
          <a:p>
            <a:r>
              <a:rPr lang="en-US" dirty="0">
                <a:hlinkClick r:id="rId3"/>
              </a:rPr>
              <a:t>http://bit.ly/db-shpora</a:t>
            </a:r>
            <a:r>
              <a:rPr lang="ru-RU" dirty="0"/>
              <a:t> </a:t>
            </a:r>
          </a:p>
          <a:p>
            <a:r>
              <a:rPr lang="ru-RU" dirty="0" smtClean="0"/>
              <a:t>Скопируйте лист преподавателя </a:t>
            </a:r>
            <a:br>
              <a:rPr lang="ru-RU" dirty="0" smtClean="0"/>
            </a:br>
            <a:r>
              <a:rPr lang="ru-RU" dirty="0" smtClean="0"/>
              <a:t>и переименуйте его вашими фамилиями</a:t>
            </a:r>
            <a:endParaRPr lang="en-US" dirty="0"/>
          </a:p>
          <a:p>
            <a:endParaRPr lang="ru-RU" dirty="0"/>
          </a:p>
        </p:txBody>
      </p:sp>
      <p:sp>
        <p:nvSpPr>
          <p:cNvPr id="3" name="Заголовок 2"/>
          <p:cNvSpPr>
            <a:spLocks noGrp="1"/>
          </p:cNvSpPr>
          <p:nvPr>
            <p:ph type="title"/>
          </p:nvPr>
        </p:nvSpPr>
        <p:spPr/>
        <p:txBody>
          <a:bodyPr/>
          <a:lstStyle/>
          <a:p>
            <a:r>
              <a:rPr lang="ru-RU" dirty="0" smtClean="0"/>
              <a:t>Задача: Бронирование комнат</a:t>
            </a:r>
            <a:endParaRPr lang="ru-RU" dirty="0"/>
          </a:p>
        </p:txBody>
      </p:sp>
    </p:spTree>
    <p:extLst>
      <p:ext uri="{BB962C8B-B14F-4D97-AF65-F5344CB8AC3E}">
        <p14:creationId xmlns:p14="http://schemas.microsoft.com/office/powerpoint/2010/main" val="2685746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Много разных целей —</a:t>
            </a:r>
            <a:br>
              <a:rPr lang="ru-RU" dirty="0" smtClean="0"/>
            </a:br>
            <a:r>
              <a:rPr lang="ru-RU" dirty="0" smtClean="0"/>
              <a:t>Много Различных баз данных</a:t>
            </a:r>
            <a:endParaRPr lang="ru-RU" dirty="0"/>
          </a:p>
        </p:txBody>
      </p:sp>
    </p:spTree>
    <p:extLst>
      <p:ext uri="{BB962C8B-B14F-4D97-AF65-F5344CB8AC3E}">
        <p14:creationId xmlns:p14="http://schemas.microsoft.com/office/powerpoint/2010/main" val="15640559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Guest[]</a:t>
            </a:r>
            <a:r>
              <a:rPr lang="en-US" dirty="0" smtClean="0">
                <a:latin typeface="Consolas" panose="020B0609020204030204" pitchFamily="49" charset="0"/>
              </a:rPr>
              <a:t> </a:t>
            </a:r>
            <a:r>
              <a:rPr lang="en-US" dirty="0" err="1" smtClean="0">
                <a:solidFill>
                  <a:srgbClr val="2B91AF"/>
                </a:solidFill>
                <a:latin typeface="Consolas" panose="020B0609020204030204" pitchFamily="49" charset="0"/>
              </a:rPr>
              <a:t>GetArrivedGuests</a:t>
            </a:r>
            <a:r>
              <a:rPr lang="en-US" dirty="0" smtClean="0">
                <a:latin typeface="Consolas" panose="020B0609020204030204" pitchFamily="49" charset="0"/>
              </a:rPr>
              <a:t>(</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day</a:t>
            </a:r>
            <a:r>
              <a:rPr lang="en-US" dirty="0" smtClean="0">
                <a:latin typeface="Consolas" panose="020B0609020204030204" pitchFamily="49" charset="0"/>
              </a:rPr>
              <a:t>)</a:t>
            </a:r>
            <a:endParaRPr lang="en-US" dirty="0">
              <a:latin typeface="Consolas" panose="020B0609020204030204" pitchFamily="49" charset="0"/>
            </a:endParaRPr>
          </a:p>
          <a:p>
            <a:endParaRPr lang="ru-RU" dirty="0"/>
          </a:p>
        </p:txBody>
      </p:sp>
      <p:sp>
        <p:nvSpPr>
          <p:cNvPr id="3" name="Заголовок 2"/>
          <p:cNvSpPr>
            <a:spLocks noGrp="1"/>
          </p:cNvSpPr>
          <p:nvPr>
            <p:ph type="title"/>
          </p:nvPr>
        </p:nvSpPr>
        <p:spPr/>
        <p:txBody>
          <a:bodyPr/>
          <a:lstStyle/>
          <a:p>
            <a:r>
              <a:rPr lang="ru-RU" dirty="0" smtClean="0"/>
              <a:t>Задача: Отчетность в МВД</a:t>
            </a:r>
            <a:endParaRPr lang="ru-RU" dirty="0"/>
          </a:p>
        </p:txBody>
      </p:sp>
    </p:spTree>
    <p:extLst>
      <p:ext uri="{BB962C8B-B14F-4D97-AF65-F5344CB8AC3E}">
        <p14:creationId xmlns:p14="http://schemas.microsoft.com/office/powerpoint/2010/main" val="35885572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Можно попросить СУБД отдать не весь документ, а только отдельные его поля = </a:t>
            </a:r>
            <a:r>
              <a:rPr lang="ru-RU" dirty="0" smtClean="0"/>
              <a:t>проекцию</a:t>
            </a:r>
            <a:endParaRPr lang="en-US" dirty="0"/>
          </a:p>
        </p:txBody>
      </p:sp>
      <p:sp>
        <p:nvSpPr>
          <p:cNvPr id="3" name="Заголовок 2"/>
          <p:cNvSpPr>
            <a:spLocks noGrp="1"/>
          </p:cNvSpPr>
          <p:nvPr>
            <p:ph type="title"/>
          </p:nvPr>
        </p:nvSpPr>
        <p:spPr/>
        <p:txBody>
          <a:bodyPr/>
          <a:lstStyle/>
          <a:p>
            <a:r>
              <a:rPr lang="ru-RU" dirty="0" smtClean="0"/>
              <a:t>Проекции</a:t>
            </a:r>
            <a:endParaRPr lang="en-US" dirty="0"/>
          </a:p>
        </p:txBody>
      </p:sp>
    </p:spTree>
    <p:extLst>
      <p:ext uri="{BB962C8B-B14F-4D97-AF65-F5344CB8AC3E}">
        <p14:creationId xmlns:p14="http://schemas.microsoft.com/office/powerpoint/2010/main" val="7732932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(From, To, </a:t>
            </a:r>
            <a:r>
              <a:rPr lang="en-US" dirty="0" smtClean="0">
                <a:solidFill>
                  <a:srgbClr val="0000FF"/>
                </a:solidFill>
                <a:latin typeface="Consolas" panose="020B0609020204030204" pitchFamily="49" charset="0"/>
              </a:rPr>
              <a:t>Guest[])[]</a:t>
            </a:r>
            <a:r>
              <a:rPr lang="en-US" dirty="0" smtClean="0">
                <a:latin typeface="Consolas" panose="020B0609020204030204" pitchFamily="49" charset="0"/>
              </a:rPr>
              <a:t> </a:t>
            </a:r>
            <a:r>
              <a:rPr lang="en-US" dirty="0" err="1" smtClean="0">
                <a:solidFill>
                  <a:srgbClr val="2B91AF"/>
                </a:solidFill>
                <a:latin typeface="Consolas" panose="020B0609020204030204" pitchFamily="49" charset="0"/>
              </a:rPr>
              <a:t>GetRoomSchedule</a:t>
            </a:r>
            <a:r>
              <a:rPr lang="en-US" dirty="0" smtClean="0">
                <a:latin typeface="Consolas" panose="020B0609020204030204" pitchFamily="49" charset="0"/>
              </a:rPr>
              <a:t>(</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RoomId</a:t>
            </a:r>
            <a:r>
              <a:rPr lang="en-US" dirty="0" smtClean="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from,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to)</a:t>
            </a:r>
            <a:r>
              <a:rPr lang="en-US" dirty="0">
                <a:latin typeface="Consolas" panose="020B0609020204030204" pitchFamily="49" charset="0"/>
              </a:rPr>
              <a:t>;</a:t>
            </a:r>
          </a:p>
          <a:p>
            <a:endParaRPr lang="ru-RU" dirty="0" smtClean="0"/>
          </a:p>
          <a:p>
            <a:r>
              <a:rPr lang="ru-RU" dirty="0" smtClean="0"/>
              <a:t>Запрос должен работать быстро!</a:t>
            </a:r>
            <a:endParaRPr lang="ru-RU" dirty="0"/>
          </a:p>
        </p:txBody>
      </p:sp>
      <p:sp>
        <p:nvSpPr>
          <p:cNvPr id="3" name="Заголовок 2"/>
          <p:cNvSpPr>
            <a:spLocks noGrp="1"/>
          </p:cNvSpPr>
          <p:nvPr>
            <p:ph type="title"/>
          </p:nvPr>
        </p:nvSpPr>
        <p:spPr/>
        <p:txBody>
          <a:bodyPr/>
          <a:lstStyle/>
          <a:p>
            <a:r>
              <a:rPr lang="ru-RU" dirty="0" smtClean="0"/>
              <a:t>Задача: История комнаты</a:t>
            </a:r>
            <a:endParaRPr lang="ru-RU" dirty="0"/>
          </a:p>
        </p:txBody>
      </p:sp>
    </p:spTree>
    <p:extLst>
      <p:ext uri="{BB962C8B-B14F-4D97-AF65-F5344CB8AC3E}">
        <p14:creationId xmlns:p14="http://schemas.microsoft.com/office/powerpoint/2010/main" val="16410239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Можно ли обойтись двумя индексами </a:t>
            </a:r>
            <a:r>
              <a:rPr lang="en-US" dirty="0" smtClean="0"/>
              <a:t/>
            </a:r>
            <a:br>
              <a:rPr lang="en-US" dirty="0" smtClean="0"/>
            </a:br>
            <a:r>
              <a:rPr lang="ru-RU" dirty="0" smtClean="0"/>
              <a:t>на </a:t>
            </a:r>
            <a:r>
              <a:rPr lang="en-US" dirty="0" smtClean="0"/>
              <a:t>From </a:t>
            </a:r>
            <a:r>
              <a:rPr lang="ru-RU" dirty="0" smtClean="0"/>
              <a:t>и на </a:t>
            </a:r>
            <a:r>
              <a:rPr lang="en-US" dirty="0" smtClean="0"/>
              <a:t>To</a:t>
            </a:r>
            <a:r>
              <a:rPr lang="ru-RU" dirty="0" smtClean="0"/>
              <a:t>?</a:t>
            </a:r>
          </a:p>
          <a:p>
            <a:endParaRPr lang="ru-RU" dirty="0"/>
          </a:p>
          <a:p>
            <a:r>
              <a:rPr lang="ru-RU" dirty="0" smtClean="0"/>
              <a:t>С нашей моделью упорядоченного индекса НЕТ!</a:t>
            </a:r>
          </a:p>
          <a:p>
            <a:r>
              <a:rPr lang="ru-RU" dirty="0" smtClean="0"/>
              <a:t>Но можно изобрести структуру данных</a:t>
            </a:r>
            <a:r>
              <a:rPr lang="en-US" dirty="0" smtClean="0"/>
              <a:t> </a:t>
            </a:r>
            <a:r>
              <a:rPr lang="ru-RU" dirty="0" smtClean="0"/>
              <a:t>для индекса, которая сможет</a:t>
            </a:r>
          </a:p>
          <a:p>
            <a:r>
              <a:rPr lang="ru-RU" dirty="0" smtClean="0"/>
              <a:t>Только, скорее всего, в СУБД она не реализована</a:t>
            </a:r>
          </a:p>
        </p:txBody>
      </p:sp>
      <p:sp>
        <p:nvSpPr>
          <p:cNvPr id="3" name="Заголовок 2"/>
          <p:cNvSpPr>
            <a:spLocks noGrp="1"/>
          </p:cNvSpPr>
          <p:nvPr>
            <p:ph type="title"/>
          </p:nvPr>
        </p:nvSpPr>
        <p:spPr>
          <a:xfrm>
            <a:off x="1295470" y="549276"/>
            <a:ext cx="9601064" cy="792163"/>
          </a:xfrm>
        </p:spPr>
        <p:txBody>
          <a:bodyPr/>
          <a:lstStyle/>
          <a:p>
            <a:r>
              <a:rPr lang="ru-RU" sz="4000" dirty="0" smtClean="0"/>
              <a:t>Составной индекс </a:t>
            </a:r>
            <a:r>
              <a:rPr lang="en-US" sz="4000" dirty="0" smtClean="0"/>
              <a:t>vs</a:t>
            </a:r>
            <a:r>
              <a:rPr lang="ru-RU" sz="4000" dirty="0" smtClean="0"/>
              <a:t> Два индекса</a:t>
            </a:r>
            <a:endParaRPr lang="en-US" sz="4000" dirty="0"/>
          </a:p>
        </p:txBody>
      </p:sp>
    </p:spTree>
    <p:extLst>
      <p:ext uri="{BB962C8B-B14F-4D97-AF65-F5344CB8AC3E}">
        <p14:creationId xmlns:p14="http://schemas.microsoft.com/office/powerpoint/2010/main" val="150601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solidFill>
                  <a:srgbClr val="0000FF"/>
                </a:solidFill>
                <a:latin typeface="Consolas" panose="020B0609020204030204" pitchFamily="49" charset="0"/>
              </a:rPr>
              <a:t>RoomDescription</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err="1">
                <a:solidFill>
                  <a:srgbClr val="2B91AF"/>
                </a:solidFill>
                <a:latin typeface="Consolas" panose="020B0609020204030204" pitchFamily="49" charset="0"/>
              </a:rPr>
              <a:t>GetFreeRooms</a:t>
            </a:r>
            <a:r>
              <a:rPr lang="en-US" dirty="0" smtClean="0">
                <a:latin typeface="Consolas" panose="020B0609020204030204" pitchFamily="49" charset="0"/>
              </a:rPr>
              <a:t>(</a:t>
            </a:r>
          </a:p>
          <a:p>
            <a:r>
              <a:rPr lang="en-US" dirty="0">
                <a:latin typeface="Consolas" panose="020B0609020204030204" pitchFamily="49" charset="0"/>
              </a:rPr>
              <a:t>	</a:t>
            </a:r>
            <a:r>
              <a:rPr lang="en-US" dirty="0" err="1" smtClean="0">
                <a:solidFill>
                  <a:srgbClr val="0000FF"/>
                </a:solidFill>
                <a:latin typeface="Consolas" panose="020B0609020204030204" pitchFamily="49" charset="0"/>
              </a:rPr>
              <a:t>HotelId</a:t>
            </a:r>
            <a:r>
              <a:rPr lang="en-US" dirty="0" smtClean="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from, </a:t>
            </a:r>
            <a:endParaRPr lang="ru-RU" dirty="0" smtClean="0">
              <a:latin typeface="Consolas" panose="020B0609020204030204" pitchFamily="49" charset="0"/>
            </a:endParaRPr>
          </a:p>
          <a:p>
            <a:r>
              <a:rPr lang="ru-RU" dirty="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to);</a:t>
            </a:r>
          </a:p>
          <a:p>
            <a:endParaRPr lang="ru-RU" dirty="0"/>
          </a:p>
        </p:txBody>
      </p:sp>
      <p:sp>
        <p:nvSpPr>
          <p:cNvPr id="3" name="Заголовок 2"/>
          <p:cNvSpPr>
            <a:spLocks noGrp="1"/>
          </p:cNvSpPr>
          <p:nvPr>
            <p:ph type="title"/>
          </p:nvPr>
        </p:nvSpPr>
        <p:spPr/>
        <p:txBody>
          <a:bodyPr/>
          <a:lstStyle/>
          <a:p>
            <a:r>
              <a:rPr lang="ru-RU" dirty="0" smtClean="0"/>
              <a:t>Задача: свободные комнаты</a:t>
            </a:r>
            <a:endParaRPr lang="ru-RU" dirty="0"/>
          </a:p>
        </p:txBody>
      </p:sp>
    </p:spTree>
    <p:extLst>
      <p:ext uri="{BB962C8B-B14F-4D97-AF65-F5344CB8AC3E}">
        <p14:creationId xmlns:p14="http://schemas.microsoft.com/office/powerpoint/2010/main" val="20324956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smtClean="0"/>
              <a:t>(</a:t>
            </a:r>
            <a:r>
              <a:rPr lang="en-US" dirty="0" err="1" smtClean="0"/>
              <a:t>RoomId</a:t>
            </a:r>
            <a:r>
              <a:rPr lang="en-US" dirty="0" smtClean="0"/>
              <a:t>, To)</a:t>
            </a:r>
          </a:p>
          <a:p>
            <a:r>
              <a:rPr lang="en-US" dirty="0" smtClean="0"/>
              <a:t>(</a:t>
            </a:r>
            <a:r>
              <a:rPr lang="en-US" dirty="0" err="1" smtClean="0"/>
              <a:t>HotelId</a:t>
            </a:r>
            <a:r>
              <a:rPr lang="en-US" dirty="0" smtClean="0"/>
              <a:t>, To)</a:t>
            </a:r>
          </a:p>
          <a:p>
            <a:endParaRPr lang="en-US" dirty="0"/>
          </a:p>
          <a:p>
            <a:r>
              <a:rPr lang="ru-RU" dirty="0" smtClean="0"/>
              <a:t>А нельзя ли вместо двух, иметь один такой?</a:t>
            </a:r>
          </a:p>
          <a:p>
            <a:r>
              <a:rPr lang="en-US" dirty="0" smtClean="0"/>
              <a:t>(</a:t>
            </a:r>
            <a:r>
              <a:rPr lang="en-US" dirty="0" err="1" smtClean="0"/>
              <a:t>HotelId</a:t>
            </a:r>
            <a:r>
              <a:rPr lang="en-US" dirty="0" smtClean="0"/>
              <a:t>, </a:t>
            </a:r>
            <a:r>
              <a:rPr lang="en-US" dirty="0" err="1" smtClean="0"/>
              <a:t>RoomId</a:t>
            </a:r>
            <a:r>
              <a:rPr lang="en-US" dirty="0" smtClean="0"/>
              <a:t>, To)</a:t>
            </a:r>
            <a:endParaRPr lang="ru-RU" dirty="0" smtClean="0"/>
          </a:p>
          <a:p>
            <a:endParaRPr lang="en-US" dirty="0"/>
          </a:p>
        </p:txBody>
      </p:sp>
      <p:sp>
        <p:nvSpPr>
          <p:cNvPr id="3" name="Заголовок 2"/>
          <p:cNvSpPr>
            <a:spLocks noGrp="1"/>
          </p:cNvSpPr>
          <p:nvPr>
            <p:ph type="title"/>
          </p:nvPr>
        </p:nvSpPr>
        <p:spPr/>
        <p:txBody>
          <a:bodyPr/>
          <a:lstStyle/>
          <a:p>
            <a:r>
              <a:rPr lang="ru-RU" dirty="0" smtClean="0"/>
              <a:t>Нужно ли оба составных?</a:t>
            </a:r>
            <a:endParaRPr lang="en-US" dirty="0"/>
          </a:p>
        </p:txBody>
      </p:sp>
    </p:spTree>
    <p:extLst>
      <p:ext uri="{BB962C8B-B14F-4D97-AF65-F5344CB8AC3E}">
        <p14:creationId xmlns:p14="http://schemas.microsoft.com/office/powerpoint/2010/main" val="27417905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b="1" dirty="0" err="1" smtClean="0"/>
              <a:t>HotelId</a:t>
            </a:r>
            <a:r>
              <a:rPr lang="en-US" b="1" dirty="0" smtClean="0"/>
              <a:t>, </a:t>
            </a:r>
            <a:r>
              <a:rPr lang="en-US" b="1" dirty="0" err="1" smtClean="0"/>
              <a:t>RoomId</a:t>
            </a:r>
            <a:r>
              <a:rPr lang="en-US" b="1" dirty="0" smtClean="0"/>
              <a:t>, To</a:t>
            </a:r>
          </a:p>
          <a:p>
            <a:r>
              <a:rPr lang="en-US" dirty="0" smtClean="0"/>
              <a:t>1, </a:t>
            </a:r>
            <a:r>
              <a:rPr lang="en-US" dirty="0"/>
              <a:t>100, </a:t>
            </a:r>
            <a:r>
              <a:rPr lang="en-US" dirty="0" smtClean="0"/>
              <a:t>2019-01-10</a:t>
            </a:r>
            <a:endParaRPr lang="en-US" dirty="0"/>
          </a:p>
          <a:p>
            <a:r>
              <a:rPr lang="en-US" dirty="0" smtClean="0"/>
              <a:t>2, 200, 2019-01-02</a:t>
            </a:r>
          </a:p>
          <a:p>
            <a:r>
              <a:rPr lang="en-US" dirty="0"/>
              <a:t>2</a:t>
            </a:r>
            <a:r>
              <a:rPr lang="en-US" dirty="0" smtClean="0"/>
              <a:t>, 200, 2019-01-05</a:t>
            </a:r>
          </a:p>
          <a:p>
            <a:r>
              <a:rPr lang="en-US" dirty="0"/>
              <a:t>2</a:t>
            </a:r>
            <a:r>
              <a:rPr lang="en-US" dirty="0" smtClean="0"/>
              <a:t>, 201, 2019-01-03</a:t>
            </a:r>
            <a:endParaRPr lang="en-US" dirty="0"/>
          </a:p>
          <a:p>
            <a:r>
              <a:rPr lang="en-US" dirty="0" smtClean="0"/>
              <a:t>…</a:t>
            </a:r>
          </a:p>
          <a:p>
            <a:r>
              <a:rPr lang="en-US" dirty="0"/>
              <a:t>2, </a:t>
            </a:r>
            <a:r>
              <a:rPr lang="en-US" dirty="0" smtClean="0"/>
              <a:t>299, 2019-01-10</a:t>
            </a:r>
          </a:p>
          <a:p>
            <a:r>
              <a:rPr lang="en-US" dirty="0" smtClean="0"/>
              <a:t>3, 300, 2019-01-01</a:t>
            </a:r>
            <a:endParaRPr lang="en-US" dirty="0"/>
          </a:p>
          <a:p>
            <a:endParaRPr lang="en-US" dirty="0"/>
          </a:p>
          <a:p>
            <a:endParaRPr lang="en-US" dirty="0" smtClean="0"/>
          </a:p>
          <a:p>
            <a:endParaRPr lang="en-US" dirty="0"/>
          </a:p>
        </p:txBody>
      </p:sp>
      <p:sp>
        <p:nvSpPr>
          <p:cNvPr id="3" name="Заголовок 2"/>
          <p:cNvSpPr>
            <a:spLocks noGrp="1"/>
          </p:cNvSpPr>
          <p:nvPr>
            <p:ph type="title"/>
          </p:nvPr>
        </p:nvSpPr>
        <p:spPr/>
        <p:txBody>
          <a:bodyPr/>
          <a:lstStyle/>
          <a:p>
            <a:r>
              <a:rPr lang="ru-RU" dirty="0" smtClean="0"/>
              <a:t>Составные индексы</a:t>
            </a:r>
            <a:endParaRPr lang="en-US" dirty="0"/>
          </a:p>
        </p:txBody>
      </p:sp>
    </p:spTree>
    <p:extLst>
      <p:ext uri="{BB962C8B-B14F-4D97-AF65-F5344CB8AC3E}">
        <p14:creationId xmlns:p14="http://schemas.microsoft.com/office/powerpoint/2010/main" val="30625659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Один «родитель», много «детей</a:t>
            </a:r>
          </a:p>
          <a:p>
            <a:pPr marL="457200" indent="-457200">
              <a:buFontTx/>
              <a:buChar char="-"/>
            </a:pPr>
            <a:r>
              <a:rPr lang="ru-RU" dirty="0" smtClean="0"/>
              <a:t>Полностью</a:t>
            </a:r>
            <a:r>
              <a:rPr lang="ru-RU" dirty="0" smtClean="0"/>
              <a:t> в родителе</a:t>
            </a:r>
            <a:r>
              <a:rPr lang="en-US" dirty="0" smtClean="0"/>
              <a:t/>
            </a:r>
            <a:br>
              <a:rPr lang="en-US" dirty="0" smtClean="0"/>
            </a:br>
            <a:r>
              <a:rPr lang="en-US" dirty="0" smtClean="0"/>
              <a:t>	</a:t>
            </a:r>
            <a:r>
              <a:rPr lang="en-US" dirty="0" smtClean="0"/>
              <a:t>Guests</a:t>
            </a:r>
            <a:r>
              <a:rPr lang="ru-RU" dirty="0" smtClean="0"/>
              <a:t> в </a:t>
            </a:r>
            <a:r>
              <a:rPr lang="en-US" dirty="0" smtClean="0"/>
              <a:t>Rent</a:t>
            </a:r>
            <a:endParaRPr lang="ru-RU" dirty="0" smtClean="0"/>
          </a:p>
          <a:p>
            <a:pPr marL="457200" indent="-457200">
              <a:buFontTx/>
              <a:buChar char="-"/>
            </a:pPr>
            <a:r>
              <a:rPr lang="ru-RU" dirty="0" smtClean="0"/>
              <a:t>Идентификаторы в родителе</a:t>
            </a:r>
            <a:r>
              <a:rPr lang="en-US" dirty="0"/>
              <a:t/>
            </a:r>
            <a:br>
              <a:rPr lang="en-US" dirty="0"/>
            </a:br>
            <a:r>
              <a:rPr lang="en-US" dirty="0" smtClean="0"/>
              <a:t>	</a:t>
            </a:r>
            <a:r>
              <a:rPr lang="en-US" dirty="0" err="1" smtClean="0"/>
              <a:t>RoomIds</a:t>
            </a:r>
            <a:r>
              <a:rPr lang="en-US" dirty="0" smtClean="0"/>
              <a:t> </a:t>
            </a:r>
            <a:r>
              <a:rPr lang="ru-RU" dirty="0" smtClean="0"/>
              <a:t>в </a:t>
            </a:r>
            <a:r>
              <a:rPr lang="en-US" dirty="0" smtClean="0"/>
              <a:t>Hotel</a:t>
            </a:r>
            <a:endParaRPr lang="ru-RU" dirty="0" smtClean="0"/>
          </a:p>
          <a:p>
            <a:pPr marL="457200" indent="-457200">
              <a:buFontTx/>
              <a:buChar char="-"/>
            </a:pPr>
            <a:r>
              <a:rPr lang="ru-RU" dirty="0" smtClean="0"/>
              <a:t>Идентификатор родителя в ребенке</a:t>
            </a:r>
            <a:br>
              <a:rPr lang="ru-RU" dirty="0" smtClean="0"/>
            </a:br>
            <a:r>
              <a:rPr lang="ru-RU" dirty="0" smtClean="0"/>
              <a:t>	</a:t>
            </a:r>
            <a:r>
              <a:rPr lang="en-US" dirty="0" err="1" smtClean="0"/>
              <a:t>RoomId</a:t>
            </a:r>
            <a:r>
              <a:rPr lang="en-US" dirty="0" smtClean="0"/>
              <a:t> </a:t>
            </a:r>
            <a:r>
              <a:rPr lang="ru-RU" dirty="0" smtClean="0"/>
              <a:t>в </a:t>
            </a:r>
            <a:r>
              <a:rPr lang="en-US" dirty="0" smtClean="0"/>
              <a:t>Rents</a:t>
            </a:r>
            <a:endParaRPr lang="ru-RU" dirty="0" smtClean="0"/>
          </a:p>
        </p:txBody>
      </p:sp>
      <p:sp>
        <p:nvSpPr>
          <p:cNvPr id="3" name="Заголовок 2"/>
          <p:cNvSpPr>
            <a:spLocks noGrp="1"/>
          </p:cNvSpPr>
          <p:nvPr>
            <p:ph type="title"/>
          </p:nvPr>
        </p:nvSpPr>
        <p:spPr/>
        <p:txBody>
          <a:bodyPr/>
          <a:lstStyle/>
          <a:p>
            <a:r>
              <a:rPr lang="ru-RU" dirty="0" smtClean="0"/>
              <a:t>Хранение связи «Один-много»</a:t>
            </a:r>
            <a:endParaRPr lang="ru-RU" dirty="0"/>
          </a:p>
        </p:txBody>
      </p:sp>
    </p:spTree>
    <p:extLst>
      <p:ext uri="{BB962C8B-B14F-4D97-AF65-F5344CB8AC3E}">
        <p14:creationId xmlns:p14="http://schemas.microsoft.com/office/powerpoint/2010/main" val="4138858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В реляционных БД принято «нормализовать», хранить связи в отдельной таблице</a:t>
            </a:r>
            <a:r>
              <a:rPr lang="en-US" dirty="0" smtClean="0"/>
              <a:t/>
            </a:r>
            <a:br>
              <a:rPr lang="en-US" dirty="0" smtClean="0"/>
            </a:br>
            <a:r>
              <a:rPr lang="ru-RU" dirty="0" smtClean="0"/>
              <a:t>с записями вида</a:t>
            </a:r>
            <a:r>
              <a:rPr lang="en-US" dirty="0"/>
              <a:t> </a:t>
            </a:r>
            <a:r>
              <a:rPr lang="en-US" b="1" dirty="0"/>
              <a:t>(Id, </a:t>
            </a:r>
            <a:r>
              <a:rPr lang="en-US" b="1" dirty="0" err="1"/>
              <a:t>ParentId</a:t>
            </a:r>
            <a:r>
              <a:rPr lang="en-US" b="1" dirty="0"/>
              <a:t>, </a:t>
            </a:r>
            <a:r>
              <a:rPr lang="en-US" b="1" dirty="0" err="1"/>
              <a:t>ChildId</a:t>
            </a:r>
            <a:r>
              <a:rPr lang="en-US" b="1" dirty="0" smtClean="0"/>
              <a:t>)</a:t>
            </a:r>
          </a:p>
          <a:p>
            <a:endParaRPr lang="en-US" dirty="0" smtClean="0"/>
          </a:p>
          <a:p>
            <a:r>
              <a:rPr lang="ru-RU" dirty="0" smtClean="0"/>
              <a:t>Предыдущие подходы к хранения</a:t>
            </a:r>
            <a:br>
              <a:rPr lang="ru-RU" dirty="0" smtClean="0"/>
            </a:br>
            <a:r>
              <a:rPr lang="ru-RU" dirty="0" smtClean="0"/>
              <a:t>связи «Один-Много»  — «</a:t>
            </a:r>
            <a:r>
              <a:rPr lang="ru-RU" dirty="0" err="1" smtClean="0"/>
              <a:t>денормализация</a:t>
            </a:r>
            <a:r>
              <a:rPr lang="ru-RU" dirty="0" smtClean="0"/>
              <a:t>»</a:t>
            </a:r>
            <a:endParaRPr lang="ru-RU" dirty="0" smtClean="0"/>
          </a:p>
        </p:txBody>
      </p:sp>
      <p:sp>
        <p:nvSpPr>
          <p:cNvPr id="3" name="Заголовок 2"/>
          <p:cNvSpPr>
            <a:spLocks noGrp="1"/>
          </p:cNvSpPr>
          <p:nvPr>
            <p:ph type="title"/>
          </p:nvPr>
        </p:nvSpPr>
        <p:spPr/>
        <p:txBody>
          <a:bodyPr/>
          <a:lstStyle/>
          <a:p>
            <a:r>
              <a:rPr lang="ru-RU" dirty="0" smtClean="0"/>
              <a:t>Нормализация</a:t>
            </a:r>
            <a:endParaRPr lang="ru-RU" dirty="0"/>
          </a:p>
        </p:txBody>
      </p:sp>
    </p:spTree>
    <p:extLst>
      <p:ext uri="{BB962C8B-B14F-4D97-AF65-F5344CB8AC3E}">
        <p14:creationId xmlns:p14="http://schemas.microsoft.com/office/powerpoint/2010/main" val="9954682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Отличия</a:t>
            </a:r>
            <a:r>
              <a:rPr lang="en-US" dirty="0" smtClean="0"/>
              <a:t> </a:t>
            </a:r>
            <a:r>
              <a:rPr lang="ru-RU" dirty="0" smtClean="0"/>
              <a:t>реляционных </a:t>
            </a:r>
            <a:r>
              <a:rPr lang="ru-RU" dirty="0" err="1" smtClean="0"/>
              <a:t>бД</a:t>
            </a:r>
            <a:endParaRPr lang="ru-RU" dirty="0"/>
          </a:p>
        </p:txBody>
      </p:sp>
    </p:spTree>
    <p:extLst>
      <p:ext uri="{BB962C8B-B14F-4D97-AF65-F5344CB8AC3E}">
        <p14:creationId xmlns:p14="http://schemas.microsoft.com/office/powerpoint/2010/main" val="808972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smtClean="0"/>
              <a:t>Распределенные</a:t>
            </a:r>
          </a:p>
          <a:p>
            <a:pPr marL="457200" indent="-457200">
              <a:buFont typeface="Arial" panose="020B0604020202020204" pitchFamily="34" charset="0"/>
              <a:buChar char="•"/>
            </a:pPr>
            <a:r>
              <a:rPr lang="ru-RU" dirty="0" smtClean="0"/>
              <a:t>Централизованные</a:t>
            </a:r>
            <a:endParaRPr lang="ru-RU" dirty="0"/>
          </a:p>
        </p:txBody>
      </p:sp>
      <p:sp>
        <p:nvSpPr>
          <p:cNvPr id="3" name="Заголовок 2"/>
          <p:cNvSpPr>
            <a:spLocks noGrp="1"/>
          </p:cNvSpPr>
          <p:nvPr>
            <p:ph type="title"/>
          </p:nvPr>
        </p:nvSpPr>
        <p:spPr/>
        <p:txBody>
          <a:bodyPr/>
          <a:lstStyle/>
          <a:p>
            <a:r>
              <a:rPr lang="ru-RU" dirty="0" smtClean="0"/>
              <a:t>По Масштабам</a:t>
            </a:r>
            <a:endParaRPr lang="ru-RU" dirty="0"/>
          </a:p>
        </p:txBody>
      </p:sp>
    </p:spTree>
    <p:extLst>
      <p:ext uri="{BB962C8B-B14F-4D97-AF65-F5344CB8AC3E}">
        <p14:creationId xmlns:p14="http://schemas.microsoft.com/office/powerpoint/2010/main" val="10164177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smtClean="0"/>
              <a:t>Хранит коллекцию документов</a:t>
            </a:r>
          </a:p>
          <a:p>
            <a:pPr marL="457200" indent="-457200">
              <a:buFont typeface="Arial" panose="020B0604020202020204" pitchFamily="34" charset="0"/>
              <a:buChar char="•"/>
            </a:pPr>
            <a:r>
              <a:rPr lang="ru-RU" sz="2800" dirty="0" smtClean="0"/>
              <a:t>Структура документов не фиксирована</a:t>
            </a:r>
            <a:endParaRPr lang="ru-RU" sz="2800" dirty="0"/>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smtClean="0"/>
              <a:t>Табличная </a:t>
            </a:r>
            <a:r>
              <a:rPr lang="ru-RU" sz="2800" dirty="0"/>
              <a:t>структура</a:t>
            </a:r>
          </a:p>
          <a:p>
            <a:pPr marL="457200" indent="-457200">
              <a:buFont typeface="Arial" panose="020B0604020202020204" pitchFamily="34" charset="0"/>
              <a:buChar char="•"/>
            </a:pPr>
            <a:r>
              <a:rPr lang="ru-RU" sz="2800" dirty="0"/>
              <a:t>Поля заранее зафиксированы, </a:t>
            </a:r>
            <a:br>
              <a:rPr lang="ru-RU" sz="2800" dirty="0"/>
            </a:br>
            <a:r>
              <a:rPr lang="ru-RU" sz="2800" dirty="0"/>
              <a:t>изменение их состава – отдельная </a:t>
            </a:r>
            <a:r>
              <a:rPr lang="ru-RU" sz="2800" dirty="0" smtClean="0"/>
              <a:t>процедура</a:t>
            </a:r>
            <a:endParaRPr lang="ru-RU" sz="2800" dirty="0"/>
          </a:p>
        </p:txBody>
      </p:sp>
    </p:spTree>
    <p:extLst>
      <p:ext uri="{BB962C8B-B14F-4D97-AF65-F5344CB8AC3E}">
        <p14:creationId xmlns:p14="http://schemas.microsoft.com/office/powerpoint/2010/main" val="37464521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smtClean="0"/>
              <a:t>Документы могут иметь произвольную вложенность</a:t>
            </a:r>
          </a:p>
          <a:p>
            <a:pPr marL="457200" indent="-457200">
              <a:buFont typeface="Arial" panose="020B0604020202020204" pitchFamily="34" charset="0"/>
              <a:buChar char="•"/>
            </a:pPr>
            <a:r>
              <a:rPr lang="ru-RU" sz="2800" dirty="0" err="1" smtClean="0"/>
              <a:t>Денормализация</a:t>
            </a:r>
            <a:r>
              <a:rPr lang="ru-RU" sz="2800" dirty="0" smtClean="0"/>
              <a:t> для уменьшения числа запросов</a:t>
            </a:r>
          </a:p>
          <a:p>
            <a:pPr marL="457200" indent="-457200">
              <a:buFont typeface="Arial" panose="020B0604020202020204" pitchFamily="34" charset="0"/>
              <a:buChar char="•"/>
            </a:pPr>
            <a:r>
              <a:rPr lang="ru-RU" sz="2800" dirty="0" smtClean="0"/>
              <a:t>Простые клиенты, простая конвертация объектов в </a:t>
            </a:r>
            <a:r>
              <a:rPr lang="en-US" sz="2800" dirty="0" smtClean="0"/>
              <a:t>BSON</a:t>
            </a:r>
            <a:r>
              <a:rPr lang="ru-RU" sz="2800" dirty="0" smtClean="0"/>
              <a:t> и обратно</a:t>
            </a:r>
            <a:endParaRPr lang="ru-RU" sz="2800" dirty="0"/>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smtClean="0"/>
              <a:t>В ячейках таблицы примитивные значения</a:t>
            </a:r>
          </a:p>
          <a:p>
            <a:pPr marL="457200" indent="-457200">
              <a:buFont typeface="Arial" panose="020B0604020202020204" pitchFamily="34" charset="0"/>
              <a:buChar char="•"/>
            </a:pPr>
            <a:r>
              <a:rPr lang="ru-RU" sz="2800" dirty="0"/>
              <a:t>Принято нормализировать </a:t>
            </a:r>
            <a:r>
              <a:rPr lang="ru-RU" sz="2800" dirty="0" smtClean="0"/>
              <a:t>таблицы</a:t>
            </a:r>
          </a:p>
          <a:p>
            <a:pPr marL="457200" indent="-457200">
              <a:buFont typeface="Arial" panose="020B0604020202020204" pitchFamily="34" charset="0"/>
              <a:buChar char="•"/>
            </a:pPr>
            <a:r>
              <a:rPr lang="ru-RU" sz="2800" dirty="0"/>
              <a:t>Умные </a:t>
            </a:r>
            <a:r>
              <a:rPr lang="en-US" sz="2800" dirty="0"/>
              <a:t>ORM</a:t>
            </a:r>
            <a:r>
              <a:rPr lang="ru-RU" sz="2800" dirty="0"/>
              <a:t>, собирающие нормализованные данные обратно в </a:t>
            </a:r>
            <a:r>
              <a:rPr lang="ru-RU" sz="2800" dirty="0" smtClean="0"/>
              <a:t>объекты</a:t>
            </a:r>
            <a:endParaRPr lang="ru-RU" sz="2800" dirty="0"/>
          </a:p>
        </p:txBody>
      </p:sp>
    </p:spTree>
    <p:extLst>
      <p:ext uri="{BB962C8B-B14F-4D97-AF65-F5344CB8AC3E}">
        <p14:creationId xmlns:p14="http://schemas.microsoft.com/office/powerpoint/2010/main" val="88357583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err="1" smtClean="0"/>
              <a:t>uniq</a:t>
            </a:r>
            <a:r>
              <a:rPr lang="en-US" sz="2800" dirty="0"/>
              <a:t> </a:t>
            </a:r>
            <a:r>
              <a:rPr lang="en-US" sz="2800" dirty="0" smtClean="0"/>
              <a:t>– </a:t>
            </a:r>
            <a:r>
              <a:rPr lang="ru-RU" sz="2800" dirty="0" smtClean="0"/>
              <a:t>индексы в рамках </a:t>
            </a:r>
            <a:r>
              <a:rPr lang="ru-RU" sz="2800" dirty="0" err="1" smtClean="0"/>
              <a:t>шарда</a:t>
            </a:r>
            <a:endParaRPr lang="ru-RU" sz="2800" dirty="0" smtClean="0"/>
          </a:p>
          <a:p>
            <a:pPr marL="457200" indent="-457200">
              <a:buFont typeface="Arial" panose="020B0604020202020204" pitchFamily="34" charset="0"/>
              <a:buChar char="•"/>
            </a:pPr>
            <a:r>
              <a:rPr lang="ru-RU" sz="2800" dirty="0" smtClean="0"/>
              <a:t>Распределенная система</a:t>
            </a:r>
            <a:endParaRPr lang="ru-RU" sz="2800" dirty="0"/>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Транзакции, триггеры, ограничения, каскадные операции и прочее, завязанное на </a:t>
            </a:r>
            <a:r>
              <a:rPr lang="ru-RU" sz="2800" dirty="0" smtClean="0"/>
              <a:t>локальность</a:t>
            </a:r>
          </a:p>
          <a:p>
            <a:pPr marL="457200" indent="-457200">
              <a:buFont typeface="Arial" panose="020B0604020202020204" pitchFamily="34" charset="0"/>
              <a:buChar char="•"/>
            </a:pPr>
            <a:r>
              <a:rPr lang="ru-RU" sz="2800" dirty="0" smtClean="0"/>
              <a:t>Локальная система</a:t>
            </a:r>
            <a:endParaRPr lang="ru-RU" sz="2800" dirty="0"/>
          </a:p>
          <a:p>
            <a:pPr marL="457200" indent="-457200">
              <a:buFont typeface="Arial" panose="020B0604020202020204" pitchFamily="34" charset="0"/>
              <a:buChar char="•"/>
            </a:pPr>
            <a:endParaRPr lang="ru-RU" sz="2800" dirty="0"/>
          </a:p>
        </p:txBody>
      </p:sp>
    </p:spTree>
    <p:extLst>
      <p:ext uri="{BB962C8B-B14F-4D97-AF65-F5344CB8AC3E}">
        <p14:creationId xmlns:p14="http://schemas.microsoft.com/office/powerpoint/2010/main" val="42431124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Практика использования БД</a:t>
            </a:r>
            <a:endParaRPr lang="ru-RU" dirty="0"/>
          </a:p>
        </p:txBody>
      </p:sp>
    </p:spTree>
    <p:extLst>
      <p:ext uri="{BB962C8B-B14F-4D97-AF65-F5344CB8AC3E}">
        <p14:creationId xmlns:p14="http://schemas.microsoft.com/office/powerpoint/2010/main" val="18924418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Задача: </a:t>
            </a:r>
            <a:r>
              <a:rPr lang="en-US" dirty="0" smtClean="0"/>
              <a:t>web-game</a:t>
            </a:r>
            <a:endParaRPr lang="en-US" dirty="0"/>
          </a:p>
        </p:txBody>
      </p:sp>
      <p:sp>
        <p:nvSpPr>
          <p:cNvPr id="5" name="Объект 4"/>
          <p:cNvSpPr>
            <a:spLocks noGrp="1"/>
          </p:cNvSpPr>
          <p:nvPr>
            <p:ph sz="quarter" idx="12"/>
          </p:nvPr>
        </p:nvSpPr>
        <p:spPr/>
        <p:txBody>
          <a:bodyPr/>
          <a:lstStyle/>
          <a:p>
            <a:pPr marL="457200" indent="-457200">
              <a:buFont typeface="Arial" panose="020B0604020202020204" pitchFamily="34" charset="0"/>
              <a:buChar char="•"/>
            </a:pPr>
            <a:r>
              <a:rPr lang="ru-RU" dirty="0" smtClean="0"/>
              <a:t>2 игрока</a:t>
            </a:r>
          </a:p>
          <a:p>
            <a:pPr marL="457200" indent="-457200">
              <a:buFont typeface="Arial" panose="020B0604020202020204" pitchFamily="34" charset="0"/>
              <a:buChar char="•"/>
            </a:pPr>
            <a:r>
              <a:rPr lang="ru-RU" dirty="0" smtClean="0"/>
              <a:t>Несколько туров</a:t>
            </a:r>
          </a:p>
          <a:p>
            <a:pPr marL="457200" indent="-457200">
              <a:buFont typeface="Arial" panose="020B0604020202020204" pitchFamily="34" charset="0"/>
              <a:buChar char="•"/>
            </a:pPr>
            <a:r>
              <a:rPr lang="ru-RU" dirty="0" smtClean="0"/>
              <a:t>Уже реализована</a:t>
            </a:r>
          </a:p>
          <a:p>
            <a:pPr marL="457200" indent="-457200">
              <a:buFont typeface="Arial" panose="020B0604020202020204" pitchFamily="34" charset="0"/>
              <a:buChar char="•"/>
            </a:pPr>
            <a:r>
              <a:rPr lang="ru-RU" dirty="0" smtClean="0"/>
              <a:t>Хранит всё в памяти</a:t>
            </a:r>
          </a:p>
          <a:p>
            <a:pPr marL="457200" indent="-457200">
              <a:buFont typeface="Arial" panose="020B0604020202020204" pitchFamily="34" charset="0"/>
              <a:buChar char="•"/>
            </a:pPr>
            <a:endParaRPr lang="en-US" dirty="0"/>
          </a:p>
        </p:txBody>
      </p:sp>
      <p:pic>
        <p:nvPicPr>
          <p:cNvPr id="7" name="Picture 2" descr="ÐÐ°ÑÑÐ¸Ð½ÐºÐ¸ Ð¿Ð¾ Ð·Ð°Ð¿ÑÐ¾ÑÑ ÐºÐ°Ð¼ÐµÐ½Ñ Ð½Ð¾Ð¶Ð½Ð¸ÑÑ Ð±ÑÐ¼Ð°Ð³Ð°"/>
          <p:cNvPicPr>
            <a:picLocks noGrp="1" noChangeAspect="1" noChangeArrowheads="1"/>
          </p:cNvPicPr>
          <p:nvPr>
            <p:ph sz="quarter" idx="11"/>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672463"/>
            <a:ext cx="4800600" cy="459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5941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Зарегистрировать нового пользователя</a:t>
            </a:r>
          </a:p>
          <a:p>
            <a:pPr marL="457200" indent="-457200">
              <a:buFont typeface="Arial" panose="020B0604020202020204" pitchFamily="34" charset="0"/>
              <a:buChar char="•"/>
            </a:pPr>
            <a:r>
              <a:rPr lang="ru-RU" dirty="0" smtClean="0"/>
              <a:t>Отредактировать / удалить пользователя</a:t>
            </a:r>
          </a:p>
          <a:p>
            <a:pPr marL="457200" indent="-457200">
              <a:buFont typeface="Arial" panose="020B0604020202020204" pitchFamily="34" charset="0"/>
              <a:buChar char="•"/>
            </a:pPr>
            <a:r>
              <a:rPr lang="ru-RU" dirty="0" smtClean="0"/>
              <a:t>Создать планируемую игру</a:t>
            </a:r>
          </a:p>
          <a:p>
            <a:pPr marL="457200" indent="-457200">
              <a:buFont typeface="Arial" panose="020B0604020202020204" pitchFamily="34" charset="0"/>
              <a:buChar char="•"/>
            </a:pPr>
            <a:r>
              <a:rPr lang="ru-RU" dirty="0" smtClean="0"/>
              <a:t>Добавить пользователя в игру</a:t>
            </a:r>
          </a:p>
          <a:p>
            <a:pPr marL="457200" indent="-457200">
              <a:buFont typeface="Arial" panose="020B0604020202020204" pitchFamily="34" charset="0"/>
              <a:buChar char="•"/>
            </a:pPr>
            <a:r>
              <a:rPr lang="ru-RU" dirty="0" smtClean="0"/>
              <a:t>Начать / закончить игру</a:t>
            </a:r>
          </a:p>
          <a:p>
            <a:pPr marL="457200" indent="-457200">
              <a:buFont typeface="Arial" panose="020B0604020202020204" pitchFamily="34" charset="0"/>
              <a:buChar char="•"/>
            </a:pPr>
            <a:r>
              <a:rPr lang="ru-RU" dirty="0" smtClean="0"/>
              <a:t>Сделать пользователем ход в игре</a:t>
            </a:r>
          </a:p>
          <a:p>
            <a:pPr marL="457200" indent="-457200">
              <a:buFont typeface="Arial" panose="020B0604020202020204" pitchFamily="34" charset="0"/>
              <a:buChar char="•"/>
            </a:pPr>
            <a:r>
              <a:rPr lang="ru-RU" dirty="0" smtClean="0"/>
              <a:t>Показать текущую информацию по игре</a:t>
            </a:r>
          </a:p>
          <a:p>
            <a:pPr marL="457200" indent="-457200">
              <a:buFont typeface="Arial" panose="020B0604020202020204" pitchFamily="34" charset="0"/>
              <a:buChar char="•"/>
            </a:pPr>
            <a:r>
              <a:rPr lang="ru-RU" dirty="0" smtClean="0"/>
              <a:t>Заново проиграть историю игры</a:t>
            </a:r>
          </a:p>
          <a:p>
            <a:pPr marL="457200" indent="-457200">
              <a:buFont typeface="Arial" panose="020B0604020202020204" pitchFamily="34" charset="0"/>
              <a:buChar char="•"/>
            </a:pPr>
            <a:endParaRPr lang="ru-RU" dirty="0" smtClean="0"/>
          </a:p>
          <a:p>
            <a:endParaRPr lang="en-US" dirty="0"/>
          </a:p>
        </p:txBody>
      </p:sp>
      <p:sp>
        <p:nvSpPr>
          <p:cNvPr id="3" name="Заголовок 2"/>
          <p:cNvSpPr>
            <a:spLocks noGrp="1"/>
          </p:cNvSpPr>
          <p:nvPr>
            <p:ph type="title"/>
          </p:nvPr>
        </p:nvSpPr>
        <p:spPr/>
        <p:txBody>
          <a:bodyPr/>
          <a:lstStyle/>
          <a:p>
            <a:r>
              <a:rPr lang="ru-RU" dirty="0" smtClean="0"/>
              <a:t>Сценарии</a:t>
            </a:r>
            <a:endParaRPr lang="en-US" dirty="0"/>
          </a:p>
        </p:txBody>
      </p:sp>
    </p:spTree>
    <p:extLst>
      <p:ext uri="{BB962C8B-B14F-4D97-AF65-F5344CB8AC3E}">
        <p14:creationId xmlns:p14="http://schemas.microsoft.com/office/powerpoint/2010/main" val="361809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Пользователь: </a:t>
            </a:r>
          </a:p>
          <a:p>
            <a:r>
              <a:rPr lang="ru-RU" dirty="0"/>
              <a:t>	</a:t>
            </a:r>
            <a:r>
              <a:rPr lang="ru-RU" dirty="0" smtClean="0"/>
              <a:t>логин, имя, статистика, …</a:t>
            </a:r>
          </a:p>
          <a:p>
            <a:r>
              <a:rPr lang="ru-RU" dirty="0" smtClean="0"/>
              <a:t>Игра: </a:t>
            </a:r>
          </a:p>
          <a:p>
            <a:r>
              <a:rPr lang="ru-RU" dirty="0"/>
              <a:t>	</a:t>
            </a:r>
            <a:r>
              <a:rPr lang="ru-RU" dirty="0" smtClean="0"/>
              <a:t>игроки, статус, номер тура, текущий счёт, …</a:t>
            </a:r>
          </a:p>
          <a:p>
            <a:r>
              <a:rPr lang="ru-RU" dirty="0" smtClean="0"/>
              <a:t>Тур: </a:t>
            </a:r>
          </a:p>
          <a:p>
            <a:r>
              <a:rPr lang="ru-RU" dirty="0"/>
              <a:t>	</a:t>
            </a:r>
            <a:r>
              <a:rPr lang="ru-RU" dirty="0" smtClean="0"/>
              <a:t>в какой игре, номер тура, </a:t>
            </a:r>
            <a:br>
              <a:rPr lang="ru-RU" dirty="0" smtClean="0"/>
            </a:br>
            <a:r>
              <a:rPr lang="ru-RU" dirty="0" smtClean="0"/>
              <a:t>	кто как ходил, кто выиграл</a:t>
            </a:r>
            <a:endParaRPr lang="en-US" dirty="0"/>
          </a:p>
        </p:txBody>
      </p:sp>
      <p:sp>
        <p:nvSpPr>
          <p:cNvPr id="3" name="Заголовок 2"/>
          <p:cNvSpPr>
            <a:spLocks noGrp="1"/>
          </p:cNvSpPr>
          <p:nvPr>
            <p:ph type="title"/>
          </p:nvPr>
        </p:nvSpPr>
        <p:spPr/>
        <p:txBody>
          <a:bodyPr/>
          <a:lstStyle/>
          <a:p>
            <a:r>
              <a:rPr lang="ru-RU" dirty="0" smtClean="0"/>
              <a:t>Сущности</a:t>
            </a:r>
            <a:endParaRPr lang="en-US" dirty="0"/>
          </a:p>
        </p:txBody>
      </p:sp>
    </p:spTree>
    <p:extLst>
      <p:ext uri="{BB962C8B-B14F-4D97-AF65-F5344CB8AC3E}">
        <p14:creationId xmlns:p14="http://schemas.microsoft.com/office/powerpoint/2010/main" val="34951359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01200" cy="4679951"/>
          </a:xfrm>
        </p:spPr>
        <p:txBody>
          <a:bodyPr/>
          <a:lstStyle/>
          <a:p>
            <a:pPr marL="457200" indent="-457200">
              <a:buFont typeface="Arial" panose="020B0604020202020204" pitchFamily="34" charset="0"/>
              <a:buChar char="•"/>
            </a:pPr>
            <a:r>
              <a:rPr lang="en-US" dirty="0" err="1" smtClean="0"/>
              <a:t>WebGame</a:t>
            </a:r>
            <a:r>
              <a:rPr lang="en-US" dirty="0" smtClean="0"/>
              <a:t> – </a:t>
            </a:r>
            <a:r>
              <a:rPr lang="ru-RU" dirty="0" smtClean="0"/>
              <a:t>реализация предметной области</a:t>
            </a:r>
          </a:p>
          <a:p>
            <a:pPr marL="457200" indent="-457200">
              <a:buFont typeface="Arial" panose="020B0604020202020204" pitchFamily="34" charset="0"/>
              <a:buChar char="•"/>
            </a:pPr>
            <a:r>
              <a:rPr lang="en-US" dirty="0"/>
              <a:t>Tests </a:t>
            </a:r>
            <a:r>
              <a:rPr lang="ru-RU" dirty="0"/>
              <a:t>– тесты</a:t>
            </a:r>
          </a:p>
          <a:p>
            <a:pPr marL="457200" indent="-457200">
              <a:buFont typeface="Arial" panose="020B0604020202020204" pitchFamily="34" charset="0"/>
              <a:buChar char="•"/>
            </a:pPr>
            <a:r>
              <a:rPr lang="en-US" dirty="0" err="1" smtClean="0"/>
              <a:t>ConsoleApp</a:t>
            </a:r>
            <a:r>
              <a:rPr lang="ru-RU" dirty="0" smtClean="0"/>
              <a:t> – реализация логики приложения</a:t>
            </a:r>
          </a:p>
          <a:p>
            <a:pPr marL="457200" indent="-457200">
              <a:buFont typeface="Arial" panose="020B0604020202020204" pitchFamily="34" charset="0"/>
              <a:buChar char="•"/>
            </a:pPr>
            <a:r>
              <a:rPr lang="en-US" dirty="0" err="1" smtClean="0"/>
              <a:t>WebApi</a:t>
            </a:r>
            <a:r>
              <a:rPr lang="ru-RU" dirty="0" smtClean="0"/>
              <a:t> – </a:t>
            </a:r>
            <a:r>
              <a:rPr lang="en-US" dirty="0" smtClean="0"/>
              <a:t>HTTP </a:t>
            </a:r>
            <a:r>
              <a:rPr lang="en-US" dirty="0" err="1" smtClean="0"/>
              <a:t>Api</a:t>
            </a:r>
            <a:r>
              <a:rPr lang="ru-RU" dirty="0" smtClean="0"/>
              <a:t>, которым будет пользоваться веб-приложение</a:t>
            </a:r>
          </a:p>
          <a:p>
            <a:endParaRPr lang="en-US" dirty="0"/>
          </a:p>
        </p:txBody>
      </p:sp>
      <p:sp>
        <p:nvSpPr>
          <p:cNvPr id="3" name="Заголовок 2"/>
          <p:cNvSpPr>
            <a:spLocks noGrp="1"/>
          </p:cNvSpPr>
          <p:nvPr>
            <p:ph type="title"/>
          </p:nvPr>
        </p:nvSpPr>
        <p:spPr/>
        <p:txBody>
          <a:bodyPr/>
          <a:lstStyle/>
          <a:p>
            <a:r>
              <a:rPr lang="en-US" dirty="0" smtClean="0"/>
              <a:t>Demo web-game</a:t>
            </a:r>
            <a:endParaRPr lang="en-US" dirty="0"/>
          </a:p>
        </p:txBody>
      </p:sp>
    </p:spTree>
    <p:extLst>
      <p:ext uri="{BB962C8B-B14F-4D97-AF65-F5344CB8AC3E}">
        <p14:creationId xmlns:p14="http://schemas.microsoft.com/office/powerpoint/2010/main" val="16322596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Создание БД</a:t>
            </a:r>
          </a:p>
          <a:p>
            <a:pPr marL="457200" indent="-457200">
              <a:buFont typeface="Arial" panose="020B0604020202020204" pitchFamily="34" charset="0"/>
              <a:buChar char="•"/>
            </a:pPr>
            <a:r>
              <a:rPr lang="ru-RU" dirty="0" smtClean="0"/>
              <a:t>Создание документа</a:t>
            </a:r>
          </a:p>
          <a:p>
            <a:pPr marL="457200" indent="-457200">
              <a:buFont typeface="Arial" panose="020B0604020202020204" pitchFamily="34" charset="0"/>
              <a:buChar char="•"/>
            </a:pPr>
            <a:r>
              <a:rPr lang="ru-RU" dirty="0" smtClean="0"/>
              <a:t>Поиск документа</a:t>
            </a:r>
          </a:p>
          <a:p>
            <a:pPr marL="457200" indent="-457200">
              <a:buFont typeface="Arial" panose="020B0604020202020204" pitchFamily="34" charset="0"/>
              <a:buChar char="•"/>
            </a:pPr>
            <a:r>
              <a:rPr lang="ru-RU" dirty="0" smtClean="0"/>
              <a:t>Индексы</a:t>
            </a:r>
            <a:endParaRPr lang="en-US" dirty="0"/>
          </a:p>
        </p:txBody>
      </p:sp>
      <p:sp>
        <p:nvSpPr>
          <p:cNvPr id="3" name="Заголовок 2"/>
          <p:cNvSpPr>
            <a:spLocks noGrp="1"/>
          </p:cNvSpPr>
          <p:nvPr>
            <p:ph type="title"/>
          </p:nvPr>
        </p:nvSpPr>
        <p:spPr/>
        <p:txBody>
          <a:bodyPr/>
          <a:lstStyle/>
          <a:p>
            <a:r>
              <a:rPr lang="en-US" dirty="0" smtClean="0"/>
              <a:t>Demo MongoDB Compass</a:t>
            </a:r>
            <a:endParaRPr lang="en-US" dirty="0"/>
          </a:p>
        </p:txBody>
      </p:sp>
    </p:spTree>
    <p:extLst>
      <p:ext uri="{BB962C8B-B14F-4D97-AF65-F5344CB8AC3E}">
        <p14:creationId xmlns:p14="http://schemas.microsoft.com/office/powerpoint/2010/main" val="38555823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algn="ctr"/>
            <a:r>
              <a:rPr lang="en-US" sz="2800" dirty="0" smtClean="0">
                <a:hlinkClick r:id="rId2"/>
              </a:rPr>
              <a:t>https</a:t>
            </a:r>
            <a:r>
              <a:rPr lang="en-US" sz="2800" dirty="0">
                <a:hlinkClick r:id="rId2"/>
              </a:rPr>
              <a:t>://</a:t>
            </a:r>
            <a:r>
              <a:rPr lang="en-US" sz="2800" dirty="0" smtClean="0">
                <a:hlinkClick r:id="rId2"/>
              </a:rPr>
              <a:t>github.com/kontur-courses/web-game/</a:t>
            </a:r>
            <a:r>
              <a:rPr lang="en-US" sz="2800" b="1" dirty="0" smtClean="0">
                <a:hlinkClick r:id="rId2"/>
              </a:rPr>
              <a:t>Db.md</a:t>
            </a:r>
            <a:endParaRPr lang="en-US" sz="2800" b="1" dirty="0" smtClean="0"/>
          </a:p>
          <a:p>
            <a:endParaRPr lang="en-US" dirty="0"/>
          </a:p>
        </p:txBody>
      </p:sp>
      <p:sp>
        <p:nvSpPr>
          <p:cNvPr id="3" name="Заголовок 2"/>
          <p:cNvSpPr>
            <a:spLocks noGrp="1"/>
          </p:cNvSpPr>
          <p:nvPr>
            <p:ph type="title"/>
          </p:nvPr>
        </p:nvSpPr>
        <p:spPr/>
        <p:txBody>
          <a:bodyPr/>
          <a:lstStyle/>
          <a:p>
            <a:r>
              <a:rPr lang="ru-RU" dirty="0" smtClean="0"/>
              <a:t>Формулировка задания</a:t>
            </a:r>
            <a:endParaRPr lang="en-US" dirty="0"/>
          </a:p>
        </p:txBody>
      </p:sp>
    </p:spTree>
    <p:extLst>
      <p:ext uri="{BB962C8B-B14F-4D97-AF65-F5344CB8AC3E}">
        <p14:creationId xmlns:p14="http://schemas.microsoft.com/office/powerpoint/2010/main" val="856653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В оперативной памяти</a:t>
            </a:r>
          </a:p>
          <a:p>
            <a:pPr marL="457200" indent="-457200">
              <a:buFont typeface="Arial" panose="020B0604020202020204" pitchFamily="34" charset="0"/>
              <a:buChar char="•"/>
            </a:pPr>
            <a:r>
              <a:rPr lang="ru-RU" dirty="0" smtClean="0"/>
              <a:t>На жестких дисках</a:t>
            </a:r>
            <a:endParaRPr lang="ru-RU" dirty="0"/>
          </a:p>
        </p:txBody>
      </p:sp>
      <p:sp>
        <p:nvSpPr>
          <p:cNvPr id="3" name="Заголовок 2"/>
          <p:cNvSpPr>
            <a:spLocks noGrp="1"/>
          </p:cNvSpPr>
          <p:nvPr>
            <p:ph type="title"/>
          </p:nvPr>
        </p:nvSpPr>
        <p:spPr/>
        <p:txBody>
          <a:bodyPr/>
          <a:lstStyle/>
          <a:p>
            <a:r>
              <a:rPr lang="ru-RU" dirty="0" smtClean="0"/>
              <a:t>По среде хранения</a:t>
            </a:r>
            <a:endParaRPr lang="ru-RU" dirty="0"/>
          </a:p>
        </p:txBody>
      </p:sp>
    </p:spTree>
    <p:extLst>
      <p:ext uri="{BB962C8B-B14F-4D97-AF65-F5344CB8AC3E}">
        <p14:creationId xmlns:p14="http://schemas.microsoft.com/office/powerpoint/2010/main" val="27309998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800"/>
            <a:ext cx="9601133" cy="4679951"/>
          </a:xfrm>
        </p:spPr>
        <p:txBody>
          <a:bodyPr/>
          <a:lstStyle/>
          <a:p>
            <a:pPr marL="514350" indent="-514350">
              <a:buFont typeface="+mj-lt"/>
              <a:buAutoNum type="arabicPeriod"/>
            </a:pPr>
            <a:r>
              <a:rPr lang="en-US" dirty="0" err="1" smtClean="0"/>
              <a:t>Bson</a:t>
            </a:r>
            <a:r>
              <a:rPr lang="en-US" dirty="0" smtClean="0"/>
              <a:t>-based </a:t>
            </a:r>
            <a:r>
              <a:rPr lang="ru-RU" dirty="0"/>
              <a:t>я</a:t>
            </a:r>
            <a:r>
              <a:rPr lang="ru-RU" dirty="0" smtClean="0"/>
              <a:t>зык запросов </a:t>
            </a:r>
            <a:r>
              <a:rPr lang="en-US" dirty="0" smtClean="0"/>
              <a:t>MongoDB</a:t>
            </a:r>
          </a:p>
          <a:p>
            <a:pPr marL="514350" indent="-514350">
              <a:buFont typeface="+mj-lt"/>
              <a:buAutoNum type="arabicPeriod"/>
            </a:pPr>
            <a:r>
              <a:rPr lang="ru-RU" dirty="0" smtClean="0"/>
              <a:t>Специализированные методы </a:t>
            </a:r>
            <a:r>
              <a:rPr lang="ru-RU" dirty="0" err="1" smtClean="0"/>
              <a:t>репозиториев</a:t>
            </a:r>
            <a:endParaRPr lang="ru-RU" dirty="0" smtClean="0"/>
          </a:p>
          <a:p>
            <a:pPr marL="514350" indent="-514350">
              <a:buFont typeface="+mj-lt"/>
              <a:buAutoNum type="arabicPeriod"/>
            </a:pPr>
            <a:r>
              <a:rPr lang="ru-RU" dirty="0" err="1" smtClean="0"/>
              <a:t>Отвязывание</a:t>
            </a:r>
            <a:r>
              <a:rPr lang="ru-RU" dirty="0" smtClean="0"/>
              <a:t> сущностей БД от классов, реализующих логику предметной области</a:t>
            </a:r>
            <a:br>
              <a:rPr lang="ru-RU" dirty="0" smtClean="0"/>
            </a:br>
            <a:r>
              <a:rPr lang="ru-RU" dirty="0" smtClean="0"/>
              <a:t>(</a:t>
            </a:r>
            <a:r>
              <a:rPr lang="en-US" dirty="0" err="1" smtClean="0"/>
              <a:t>Automapper</a:t>
            </a:r>
            <a:r>
              <a:rPr lang="en-US" dirty="0" smtClean="0"/>
              <a:t>)</a:t>
            </a:r>
            <a:endParaRPr lang="en-US" dirty="0"/>
          </a:p>
        </p:txBody>
      </p:sp>
      <p:sp>
        <p:nvSpPr>
          <p:cNvPr id="3" name="Заголовок 2"/>
          <p:cNvSpPr>
            <a:spLocks noGrp="1"/>
          </p:cNvSpPr>
          <p:nvPr>
            <p:ph type="title"/>
          </p:nvPr>
        </p:nvSpPr>
        <p:spPr/>
        <p:txBody>
          <a:bodyPr/>
          <a:lstStyle/>
          <a:p>
            <a:r>
              <a:rPr lang="ru-RU" dirty="0" smtClean="0"/>
              <a:t>Бонус-Идеи</a:t>
            </a:r>
            <a:endParaRPr lang="en-US" dirty="0"/>
          </a:p>
        </p:txBody>
      </p:sp>
    </p:spTree>
    <p:extLst>
      <p:ext uri="{BB962C8B-B14F-4D97-AF65-F5344CB8AC3E}">
        <p14:creationId xmlns:p14="http://schemas.microsoft.com/office/powerpoint/2010/main" val="88084913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Отели:</a:t>
            </a:r>
            <a:r>
              <a:rPr lang="en-US" dirty="0" smtClean="0"/>
              <a:t> </a:t>
            </a:r>
            <a:r>
              <a:rPr lang="en-US" dirty="0" smtClean="0">
                <a:hlinkClick r:id="rId2"/>
              </a:rPr>
              <a:t>http</a:t>
            </a:r>
            <a:r>
              <a:rPr lang="en-US" dirty="0">
                <a:hlinkClick r:id="rId2"/>
              </a:rPr>
              <a:t>://</a:t>
            </a:r>
            <a:r>
              <a:rPr lang="en-US" dirty="0" smtClean="0">
                <a:hlinkClick r:id="rId2"/>
              </a:rPr>
              <a:t>bit.ly/db-shpora-solved</a:t>
            </a:r>
            <a:endParaRPr lang="ru-RU" dirty="0" smtClean="0"/>
          </a:p>
          <a:p>
            <a:pPr marL="457200" indent="-457200">
              <a:buFont typeface="Arial" panose="020B0604020202020204" pitchFamily="34" charset="0"/>
              <a:buChar char="•"/>
            </a:pPr>
            <a:r>
              <a:rPr lang="ru-RU" dirty="0" smtClean="0"/>
              <a:t>Камень-ножницы-бумага, в ветке </a:t>
            </a:r>
            <a:r>
              <a:rPr lang="en-US" b="1" dirty="0" smtClean="0"/>
              <a:t>solved</a:t>
            </a:r>
          </a:p>
          <a:p>
            <a:pPr marL="457200" indent="-457200">
              <a:buFont typeface="Arial" panose="020B0604020202020204" pitchFamily="34" charset="0"/>
              <a:buChar char="•"/>
            </a:pPr>
            <a:endParaRPr lang="en-US" dirty="0" smtClean="0"/>
          </a:p>
          <a:p>
            <a:endParaRPr lang="en-US" dirty="0"/>
          </a:p>
        </p:txBody>
      </p:sp>
      <p:sp>
        <p:nvSpPr>
          <p:cNvPr id="3" name="Заголовок 2"/>
          <p:cNvSpPr>
            <a:spLocks noGrp="1"/>
          </p:cNvSpPr>
          <p:nvPr>
            <p:ph type="title"/>
          </p:nvPr>
        </p:nvSpPr>
        <p:spPr/>
        <p:txBody>
          <a:bodyPr/>
          <a:lstStyle/>
          <a:p>
            <a:r>
              <a:rPr lang="ru-RU" dirty="0" smtClean="0"/>
              <a:t>Решения</a:t>
            </a:r>
            <a:endParaRPr lang="en-US" dirty="0"/>
          </a:p>
        </p:txBody>
      </p:sp>
    </p:spTree>
    <p:extLst>
      <p:ext uri="{BB962C8B-B14F-4D97-AF65-F5344CB8AC3E}">
        <p14:creationId xmlns:p14="http://schemas.microsoft.com/office/powerpoint/2010/main" val="2649029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sz="2800" dirty="0"/>
              <a:t>Распределенный </a:t>
            </a:r>
            <a:r>
              <a:rPr lang="ru-RU" sz="2800" dirty="0" err="1"/>
              <a:t>кеш</a:t>
            </a:r>
            <a:r>
              <a:rPr lang="ru-RU" sz="2800" dirty="0"/>
              <a:t> (данные могут потеряться)</a:t>
            </a:r>
          </a:p>
          <a:p>
            <a:pPr marL="514350" indent="-514350">
              <a:buFont typeface="+mj-lt"/>
              <a:buAutoNum type="arabicPeriod"/>
            </a:pPr>
            <a:r>
              <a:rPr lang="ru-RU" sz="2800" dirty="0"/>
              <a:t>Полнотекстовый поиск</a:t>
            </a:r>
          </a:p>
          <a:p>
            <a:pPr marL="514350" indent="-514350">
              <a:buFont typeface="+mj-lt"/>
              <a:buAutoNum type="arabicPeriod"/>
            </a:pPr>
            <a:r>
              <a:rPr lang="ru-RU" sz="2800" dirty="0"/>
              <a:t>Хранилища под метрики (специальная математика</a:t>
            </a:r>
            <a:r>
              <a:rPr lang="ru-RU" sz="2800" dirty="0" smtClean="0"/>
              <a:t>)</a:t>
            </a:r>
          </a:p>
          <a:p>
            <a:pPr marL="514350" indent="-514350">
              <a:buFont typeface="+mj-lt"/>
              <a:buAutoNum type="arabicPeriod"/>
            </a:pPr>
            <a:r>
              <a:rPr lang="ru-RU" sz="2800" dirty="0" smtClean="0"/>
              <a:t>Хранилища под географию (геометрия)</a:t>
            </a:r>
          </a:p>
          <a:p>
            <a:pPr marL="514350" indent="-514350">
              <a:buFont typeface="+mj-lt"/>
              <a:buAutoNum type="arabicPeriod"/>
            </a:pPr>
            <a:r>
              <a:rPr lang="ru-RU" sz="2800" dirty="0" err="1" smtClean="0"/>
              <a:t>Графовые</a:t>
            </a:r>
            <a:r>
              <a:rPr lang="ru-RU" sz="2800" dirty="0" smtClean="0"/>
              <a:t> БД</a:t>
            </a:r>
            <a:endParaRPr lang="ru-RU" sz="2800" dirty="0"/>
          </a:p>
          <a:p>
            <a:pPr marL="514350" indent="-514350">
              <a:buFont typeface="+mj-lt"/>
              <a:buAutoNum type="arabicPeriod"/>
            </a:pPr>
            <a:r>
              <a:rPr lang="en-US" sz="2800" dirty="0"/>
              <a:t>In-memory </a:t>
            </a:r>
            <a:r>
              <a:rPr lang="ru-RU" sz="2800" dirty="0"/>
              <a:t>хранилища (очень быстро, но очень дорого</a:t>
            </a:r>
            <a:r>
              <a:rPr lang="ru-RU" sz="2800" dirty="0" smtClean="0"/>
              <a:t>)</a:t>
            </a:r>
          </a:p>
          <a:p>
            <a:pPr marL="514350" indent="-514350">
              <a:buFont typeface="+mj-lt"/>
              <a:buAutoNum type="arabicPeriod"/>
            </a:pPr>
            <a:r>
              <a:rPr lang="ru-RU" sz="2800" dirty="0" smtClean="0"/>
              <a:t>…</a:t>
            </a:r>
            <a:endParaRPr lang="ru-RU" sz="2800" dirty="0"/>
          </a:p>
        </p:txBody>
      </p:sp>
      <p:sp>
        <p:nvSpPr>
          <p:cNvPr id="3" name="Заголовок 2"/>
          <p:cNvSpPr>
            <a:spLocks noGrp="1"/>
          </p:cNvSpPr>
          <p:nvPr>
            <p:ph type="title"/>
          </p:nvPr>
        </p:nvSpPr>
        <p:spPr/>
        <p:txBody>
          <a:bodyPr/>
          <a:lstStyle/>
          <a:p>
            <a:r>
              <a:rPr lang="ru-RU" dirty="0" smtClean="0"/>
              <a:t>По Типу задач</a:t>
            </a:r>
            <a:endParaRPr lang="ru-RU" dirty="0"/>
          </a:p>
        </p:txBody>
      </p:sp>
    </p:spTree>
    <p:extLst>
      <p:ext uri="{BB962C8B-B14F-4D97-AF65-F5344CB8AC3E}">
        <p14:creationId xmlns:p14="http://schemas.microsoft.com/office/powerpoint/2010/main" val="323951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Контур</Template>
  <TotalTime>24001</TotalTime>
  <Words>4573</Words>
  <Application>Microsoft Office PowerPoint</Application>
  <PresentationFormat>Широкоэкранный</PresentationFormat>
  <Paragraphs>624</Paragraphs>
  <Slides>81</Slides>
  <Notes>50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81</vt:i4>
      </vt:variant>
    </vt:vector>
  </HeadingPairs>
  <TitlesOfParts>
    <vt:vector size="88" baseType="lpstr">
      <vt:lpstr>Arial</vt:lpstr>
      <vt:lpstr>Calibri</vt:lpstr>
      <vt:lpstr>Consolas</vt:lpstr>
      <vt:lpstr>Segoe UI</vt:lpstr>
      <vt:lpstr>Segoe UI Light</vt:lpstr>
      <vt:lpstr>Макеты слайдов с основной цветовой темой</vt:lpstr>
      <vt:lpstr>Макеты слайдов для демонстрации кода</vt:lpstr>
      <vt:lpstr>Проектирование структуры Базы данных</vt:lpstr>
      <vt:lpstr>Что такое база данных?</vt:lpstr>
      <vt:lpstr>БД — это не магия</vt:lpstr>
      <vt:lpstr>Использовать просто, но есть нюансы</vt:lpstr>
      <vt:lpstr>Классификация БД</vt:lpstr>
      <vt:lpstr>Много разных целей — Много Различных баз данных</vt:lpstr>
      <vt:lpstr>По Масштабам</vt:lpstr>
      <vt:lpstr>По среде хранения</vt:lpstr>
      <vt:lpstr>По Типу задач</vt:lpstr>
      <vt:lpstr>SQL vs nosql</vt:lpstr>
      <vt:lpstr>Требования к БД</vt:lpstr>
      <vt:lpstr>Atomicity</vt:lpstr>
      <vt:lpstr>Durability</vt:lpstr>
      <vt:lpstr>Consistency</vt:lpstr>
      <vt:lpstr>Isolation</vt:lpstr>
      <vt:lpstr>ACID</vt:lpstr>
      <vt:lpstr>availability</vt:lpstr>
      <vt:lpstr>Partition tolerance</vt:lpstr>
      <vt:lpstr>CAP-ТЕОРЕМА БРЮЕРА</vt:lpstr>
      <vt:lpstr>Пример c+A</vt:lpstr>
      <vt:lpstr>Пример C+PT</vt:lpstr>
      <vt:lpstr>Пример A+PT</vt:lpstr>
      <vt:lpstr>Обход CAP-теоремы</vt:lpstr>
      <vt:lpstr>BASE</vt:lpstr>
      <vt:lpstr>BASE</vt:lpstr>
      <vt:lpstr>BASE вместо ACID</vt:lpstr>
      <vt:lpstr>Требования к бд</vt:lpstr>
      <vt:lpstr>Требования к бд</vt:lpstr>
      <vt:lpstr>Проектирование структуры БД</vt:lpstr>
      <vt:lpstr>Только Основы</vt:lpstr>
      <vt:lpstr>MONGOdb</vt:lpstr>
      <vt:lpstr>Коллекции</vt:lpstr>
      <vt:lpstr>Как хранить документы?</vt:lpstr>
      <vt:lpstr>Поиск по точному совпадению</vt:lpstr>
      <vt:lpstr>Поиск по диапазону</vt:lpstr>
      <vt:lpstr>Индексы</vt:lpstr>
      <vt:lpstr>Задача «Форум»</vt:lpstr>
      <vt:lpstr>Задача «Форум»</vt:lpstr>
      <vt:lpstr>Задача «Форум»</vt:lpstr>
      <vt:lpstr>Ordered index ≈ сортированный список</vt:lpstr>
      <vt:lpstr>Ordered Index — обычно дерево</vt:lpstr>
      <vt:lpstr>Skip/take</vt:lpstr>
      <vt:lpstr>SKIP/tAKE</vt:lpstr>
      <vt:lpstr>ФИльтрация</vt:lpstr>
      <vt:lpstr>фИЛЬТРАЦИЯ</vt:lpstr>
      <vt:lpstr>Ordered index + Фильтрация</vt:lpstr>
      <vt:lpstr>Задача «Форум»</vt:lpstr>
      <vt:lpstr>Составные индексы</vt:lpstr>
      <vt:lpstr>Составной индекс</vt:lpstr>
      <vt:lpstr>Выводы ПО ПРОЕКТИРОВАНИЮ</vt:lpstr>
      <vt:lpstr>Стратегия ПОИСКА В бд</vt:lpstr>
      <vt:lpstr>Стратегия Проектирования структуры БД</vt:lpstr>
      <vt:lpstr>сТРАТЕГИЯ Выбора БД</vt:lpstr>
      <vt:lpstr>Практика проектирования БД</vt:lpstr>
      <vt:lpstr>Сервис для отелей</vt:lpstr>
      <vt:lpstr>Как Проектировать БД?</vt:lpstr>
      <vt:lpstr>Коллекция комнат</vt:lpstr>
      <vt:lpstr>пРИМЕР: Добавление комнаты</vt:lpstr>
      <vt:lpstr>Задача: Бронирование комнат</vt:lpstr>
      <vt:lpstr>Задача: Отчетность в МВД</vt:lpstr>
      <vt:lpstr>Проекции</vt:lpstr>
      <vt:lpstr>Задача: История комнаты</vt:lpstr>
      <vt:lpstr>Составной индекс vs Два индекса</vt:lpstr>
      <vt:lpstr>Задача: свободные комнаты</vt:lpstr>
      <vt:lpstr>Нужно ли оба составных?</vt:lpstr>
      <vt:lpstr>Составные индексы</vt:lpstr>
      <vt:lpstr>Хранение связи «Один-много»</vt:lpstr>
      <vt:lpstr>Нормализация</vt:lpstr>
      <vt:lpstr>Отличия реляционных бД</vt:lpstr>
      <vt:lpstr>MONGO VS SQL</vt:lpstr>
      <vt:lpstr>MONGO VS SQL</vt:lpstr>
      <vt:lpstr>MONGO VS SQL</vt:lpstr>
      <vt:lpstr>Практика использования БД</vt:lpstr>
      <vt:lpstr>Задача: web-game</vt:lpstr>
      <vt:lpstr>Сценарии</vt:lpstr>
      <vt:lpstr>Сущности</vt:lpstr>
      <vt:lpstr>Demo web-game</vt:lpstr>
      <vt:lpstr>Demo MongoDB Compass</vt:lpstr>
      <vt:lpstr>Формулировка задания</vt:lpstr>
      <vt:lpstr>Бонус-Идеи</vt:lpstr>
      <vt:lpstr>Решения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Тестирование</dc:title>
  <dc:creator>xoposhiy</dc:creator>
  <cp:lastModifiedBy>Иван Домашних</cp:lastModifiedBy>
  <cp:revision>774</cp:revision>
  <dcterms:created xsi:type="dcterms:W3CDTF">2013-06-28T10:07:11Z</dcterms:created>
  <dcterms:modified xsi:type="dcterms:W3CDTF">2019-03-21T09:11:19Z</dcterms:modified>
</cp:coreProperties>
</file>