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8" r:id="rId1"/>
  </p:sldMasterIdLst>
  <p:notesMasterIdLst>
    <p:notesMasterId r:id="rId22"/>
  </p:notesMasterIdLst>
  <p:sldIdLst>
    <p:sldId id="256" r:id="rId2"/>
    <p:sldId id="282" r:id="rId3"/>
    <p:sldId id="264" r:id="rId4"/>
    <p:sldId id="284" r:id="rId5"/>
    <p:sldId id="286" r:id="rId6"/>
    <p:sldId id="257" r:id="rId7"/>
    <p:sldId id="310" r:id="rId8"/>
    <p:sldId id="309" r:id="rId9"/>
    <p:sldId id="311" r:id="rId10"/>
    <p:sldId id="312" r:id="rId11"/>
    <p:sldId id="313" r:id="rId12"/>
    <p:sldId id="314" r:id="rId13"/>
    <p:sldId id="315" r:id="rId14"/>
    <p:sldId id="316" r:id="rId15"/>
    <p:sldId id="318" r:id="rId16"/>
    <p:sldId id="320" r:id="rId17"/>
    <p:sldId id="324" r:id="rId18"/>
    <p:sldId id="321" r:id="rId19"/>
    <p:sldId id="32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" initials="v" lastIdx="1" clrIdx="0">
    <p:extLst>
      <p:ext uri="{19B8F6BF-5375-455C-9EA6-DF929625EA0E}">
        <p15:presenceInfo xmlns:p15="http://schemas.microsoft.com/office/powerpoint/2012/main" userId="vlad" providerId="None"/>
      </p:ext>
    </p:extLst>
  </p:cmAuthor>
  <p:cmAuthor id="2" name="Владислав Алексеев" initials="ВА" lastIdx="1" clrIdx="1">
    <p:extLst>
      <p:ext uri="{19B8F6BF-5375-455C-9EA6-DF929625EA0E}">
        <p15:presenceInfo xmlns:p15="http://schemas.microsoft.com/office/powerpoint/2012/main" userId="56da5b7d8c537f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F595-9EAD-40B9-8E87-21245C390581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51DCE-9A5C-44B6-9424-D897E87B7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08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86BA1-B472-4BB1-8824-19A658B3E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487B78-9C43-4698-94EE-F4C9B350B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92C3F-AFD0-422B-BD91-2DC3FA39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633F5-8B8A-4995-8064-269201D6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F46FD0-2CC6-44CE-A860-34849CCC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6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EFC8A-B0F7-471B-B495-1EEE9CF1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3E6E26-2C2C-4E0A-9455-B6E1C6CD3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82C737-CF30-44D6-B77E-74B5C6B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0475E3-8C8B-4B25-8252-37CAFF4A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4AC6F-9BC2-46DC-89AB-532F36E1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5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220CBA-A1F2-4EE7-8A48-24EC0C06C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E16E3D-97BD-47C9-A340-BB456D74D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0CA9C5-65CE-4F77-8D09-2E852927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0746E-CF58-47AC-9DF8-FD5CA221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E90AB-779C-4A28-BEED-8F05A943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FDF5B-3D8F-41AA-A256-85FDD6C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3883B-449A-44DC-A202-6A97AB0C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FAE0E-3389-40A1-8D13-15ECC979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04C13-7C37-4FE3-B8E5-53DDAA8C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CABFD1-C8C6-4D76-988B-8EA946B5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C4C09-55BA-4AB5-8CA3-1E1E11CD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20A0BB-C53F-407C-987A-82FF033ED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54CD1-9A1F-45DB-964F-08215929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8B4760-CF24-42C1-8108-EFD0B63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0EB30-1B2A-4EAD-A8ED-CD7DDCBE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5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21DF9-A8CC-43F9-A1BB-86F31109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49FA2-787D-4C1D-9E2F-31D3BBF2E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AEEE86-55DF-48A4-A7A8-9E7CA90C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8FD2B7-E550-499B-B353-4E3C7F11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DB3240-DEE3-478C-90DC-B2146709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02ED25-535A-4CD7-9C4D-8822E733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FADCB-ABB0-4B0B-BCE0-A2286FE3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0E5EE5-3FD5-4592-9985-32180A0D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52EF7E-F843-4560-8901-84E19C407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7C22BE-A481-4BC2-9121-A1F66A657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2D4256-500B-4C69-9523-AF45C53AD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D3AD9F-AC69-4D85-AFD9-E2D1CCB1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254F0F-9D51-4982-B8E6-6F203564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33AD22-87B4-4B4C-BAF0-0ECA01A8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2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57B01-F3D3-441F-B925-EBAF4CFE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5EC79F-30AA-41DA-ABA2-01C2CBB2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3E79D4-3BB9-4EE6-A2A1-CB3407A0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C25EC6-75AB-4C90-A49B-0932636B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0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59D418-6333-4A50-9500-C471DE28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BA50CB-F9DB-4AD4-BBC7-8F41F725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441CD1-8FD7-4650-8B46-E658FE10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93FCD-97D7-4893-AF49-A3EFCAF1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D5B68-1C7E-4642-800F-26F9B2437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79FC55-5997-456A-9F0E-4BB4306C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B065D-AB45-4222-90A1-FD4541CE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82AA16-40A3-4CF3-A27F-EA011ACF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D3001-393E-40E8-B031-1FBE8B27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2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5CA87-4188-425F-A393-A8AED194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2CDA8F-17F2-48F5-803C-B95DCFA0D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7A3F5E-5A9A-4CA2-8906-0811FE3F9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8AC511-E8CE-4539-A0CD-C9C8C55B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9C7C09-5494-4B1E-82BA-08F74187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BE3CB8-30E9-4D9F-B8B3-70792096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5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2681A-D85C-4E0A-9DBE-6FC274BC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D26AD-1177-4BB8-83AA-CB0864C15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7AC15E-C52B-43FA-94BF-3DF66CFDA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4E98F-83F8-40F5-9EB0-05956CC06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E31F7-CE77-4FCC-BCC5-0159EBCB1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4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" TargetMode="External"/><Relationship Id="rId2" Type="http://schemas.openxmlformats.org/officeDocument/2006/relationships/hyperlink" Target="https://doc.qt.io/qtfor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qt.io/qtforpython/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docs.python.org/3/library/venv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ABF4B-5C15-4AA2-A4D6-413FB17D0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1744352" cy="2880000"/>
          </a:xfrm>
        </p:spPr>
        <p:txBody>
          <a:bodyPr anchor="ctr">
            <a:noAutofit/>
          </a:bodyPr>
          <a:lstStyle/>
          <a:p>
            <a: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Тема </a:t>
            </a:r>
            <a:r>
              <a:rPr lang="ru-RU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2.</a:t>
            </a:r>
            <a: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 </a:t>
            </a:r>
            <a:b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</a:br>
            <a:r>
              <a:rPr lang="ru-RU" sz="4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Событийн</a:t>
            </a:r>
            <a:r>
              <a:rPr lang="ru-RU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о-ориентированное программирование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.</a:t>
            </a:r>
            <a:endParaRPr lang="ru-RU" sz="44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F0ADFD-682B-4E1E-8C48-6414082D7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79999"/>
            <a:ext cx="12192000" cy="1080000"/>
          </a:xfrm>
        </p:spPr>
        <p:txBody>
          <a:bodyPr anchor="ctr"/>
          <a:lstStyle/>
          <a:p>
            <a:r>
              <a:rPr lang="ru-RU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Лекция </a:t>
            </a:r>
            <a:r>
              <a:rPr lang="en-US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6</a:t>
            </a:r>
            <a:r>
              <a:rPr lang="ru-RU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.</a:t>
            </a:r>
            <a:r>
              <a:rPr lang="ru-RU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 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Аппаратно–независимый ввод/вывод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12E0D4-59F5-4A5A-9BAF-A951578C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689" y="3180054"/>
            <a:ext cx="3386038" cy="3529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314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1698F22-846E-464E-B8CE-EA35E525C97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Простейшая графика (продолжение)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C87A1A9-1421-479A-AD0B-491FC694B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76" y="1067966"/>
            <a:ext cx="11529391" cy="5429087"/>
          </a:xfrm>
        </p:spPr>
        <p:txBody>
          <a:bodyPr/>
          <a:lstStyle/>
          <a:p>
            <a:pPr algn="just"/>
            <a:r>
              <a:rPr lang="en-US" dirty="0" err="1"/>
              <a:t>drawRect</a:t>
            </a:r>
            <a:r>
              <a:rPr lang="en-US" dirty="0"/>
              <a:t>(x1, y1, w, h) – </a:t>
            </a:r>
            <a:r>
              <a:rPr lang="ru-RU" dirty="0" err="1"/>
              <a:t>прямоуголник</a:t>
            </a:r>
            <a:r>
              <a:rPr lang="ru-RU" dirty="0"/>
              <a:t>;</a:t>
            </a:r>
          </a:p>
          <a:p>
            <a:pPr algn="just"/>
            <a:endParaRPr lang="ru-RU" dirty="0"/>
          </a:p>
          <a:p>
            <a:pPr algn="just"/>
            <a:endParaRPr lang="ru-RU" sz="4000" dirty="0"/>
          </a:p>
          <a:p>
            <a:pPr algn="just"/>
            <a:r>
              <a:rPr lang="en-US" dirty="0" err="1"/>
              <a:t>drawRects</a:t>
            </a:r>
            <a:r>
              <a:rPr lang="en-US" dirty="0"/>
              <a:t>(list: </a:t>
            </a:r>
            <a:r>
              <a:rPr lang="en-US" dirty="0" err="1"/>
              <a:t>QRect</a:t>
            </a:r>
            <a:r>
              <a:rPr lang="en-US" dirty="0"/>
              <a:t>) – </a:t>
            </a:r>
            <a:r>
              <a:rPr lang="ru-RU" dirty="0"/>
              <a:t>несколько прямоугольников;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en-US" dirty="0"/>
          </a:p>
          <a:p>
            <a:pPr algn="just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9719AF-7F12-4A70-8F1C-D36F0074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51" y="1651245"/>
            <a:ext cx="6800754" cy="9889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2867C9-70AC-42BD-8D71-DD9C6431C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51" y="3403241"/>
            <a:ext cx="5812626" cy="13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B51F985-88B5-47F2-A9F8-0C16E120B14C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Простейшая графика (продолжение)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BF30CF0-C178-4084-A43A-4C31578A4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76" y="1067966"/>
            <a:ext cx="11529391" cy="5429087"/>
          </a:xfrm>
        </p:spPr>
        <p:txBody>
          <a:bodyPr/>
          <a:lstStyle/>
          <a:p>
            <a:pPr algn="just"/>
            <a:r>
              <a:rPr lang="en-US" dirty="0" err="1"/>
              <a:t>drawArc</a:t>
            </a:r>
            <a:r>
              <a:rPr lang="en-US" dirty="0"/>
              <a:t>(x, y, w, h, a, </a:t>
            </a:r>
            <a:r>
              <a:rPr lang="en-US" dirty="0" err="1"/>
              <a:t>alen</a:t>
            </a:r>
            <a:r>
              <a:rPr lang="en-US" dirty="0"/>
              <a:t>) – </a:t>
            </a:r>
            <a:r>
              <a:rPr lang="ru-RU"/>
              <a:t>дуга;</a:t>
            </a:r>
            <a:endParaRPr lang="en-US" dirty="0"/>
          </a:p>
          <a:p>
            <a:pPr lvl="1" algn="just">
              <a:buSzPct val="60000"/>
              <a:buFont typeface="Courier New" panose="02070309020205020404" pitchFamily="49" charset="0"/>
              <a:buChar char="o"/>
            </a:pPr>
            <a:r>
              <a:rPr lang="en-US" dirty="0"/>
              <a:t>x, y, w, h – &lt;int&gt; – </a:t>
            </a:r>
            <a:r>
              <a:rPr lang="ru-RU" dirty="0"/>
              <a:t>область рисования дуги;</a:t>
            </a:r>
            <a:endParaRPr lang="en-US" dirty="0"/>
          </a:p>
          <a:p>
            <a:pPr lvl="1" algn="just">
              <a:buSzPct val="60000"/>
              <a:buFont typeface="Courier New" panose="02070309020205020404" pitchFamily="49" charset="0"/>
              <a:buChar char="o"/>
            </a:pPr>
            <a:r>
              <a:rPr lang="en-US" dirty="0"/>
              <a:t>a – </a:t>
            </a:r>
            <a:r>
              <a:rPr lang="ru-RU" dirty="0"/>
              <a:t>начальный угол (1/16 градуса);</a:t>
            </a:r>
          </a:p>
          <a:p>
            <a:pPr lvl="1" algn="just">
              <a:buSzPct val="60000"/>
              <a:buFont typeface="Courier New" panose="02070309020205020404" pitchFamily="49" charset="0"/>
              <a:buChar char="o"/>
            </a:pPr>
            <a:r>
              <a:rPr lang="en-US" dirty="0" err="1"/>
              <a:t>alen</a:t>
            </a:r>
            <a:r>
              <a:rPr lang="en-US" dirty="0"/>
              <a:t> – </a:t>
            </a:r>
            <a:r>
              <a:rPr lang="ru-RU" dirty="0"/>
              <a:t>длина дуги (1/16 градуса); </a:t>
            </a:r>
          </a:p>
          <a:p>
            <a:pPr algn="just"/>
            <a:endParaRPr lang="ru-RU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en-US" dirty="0"/>
          </a:p>
          <a:p>
            <a:pPr algn="just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9CAA0-9B92-4643-A81D-59690EC7D0CD}"/>
              </a:ext>
            </a:extLst>
          </p:cNvPr>
          <p:cNvSpPr txBox="1"/>
          <p:nvPr/>
        </p:nvSpPr>
        <p:spPr>
          <a:xfrm>
            <a:off x="341533" y="6431694"/>
            <a:ext cx="36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*1/16 – для большей точности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79C68-1D33-4279-8DDC-C7B6266EA7CA}"/>
              </a:ext>
            </a:extLst>
          </p:cNvPr>
          <p:cNvSpPr txBox="1"/>
          <p:nvPr/>
        </p:nvSpPr>
        <p:spPr>
          <a:xfrm>
            <a:off x="8615966" y="1258199"/>
            <a:ext cx="3039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 = 0</a:t>
            </a:r>
          </a:p>
          <a:p>
            <a:r>
              <a:rPr lang="ru-RU" dirty="0"/>
              <a:t>90 = 16*90 = 1440</a:t>
            </a:r>
          </a:p>
          <a:p>
            <a:r>
              <a:rPr lang="ru-RU" dirty="0"/>
              <a:t>180 = 16*180 = 2880  </a:t>
            </a:r>
          </a:p>
          <a:p>
            <a:r>
              <a:rPr lang="ru-RU" dirty="0"/>
              <a:t>270 = 16*270 = 4320</a:t>
            </a:r>
          </a:p>
          <a:p>
            <a:r>
              <a:rPr lang="ru-RU" dirty="0"/>
              <a:t>360</a:t>
            </a:r>
            <a:r>
              <a:rPr lang="en-US" dirty="0"/>
              <a:t> = 16*360 = 5760</a:t>
            </a:r>
            <a:endParaRPr lang="ru-RU" dirty="0"/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4DE33C78-634D-4260-A3A1-7923215CCCDE}"/>
              </a:ext>
            </a:extLst>
          </p:cNvPr>
          <p:cNvSpPr/>
          <p:nvPr/>
        </p:nvSpPr>
        <p:spPr>
          <a:xfrm>
            <a:off x="3048113" y="3429000"/>
            <a:ext cx="296214" cy="14400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21AC9211-DA7F-438F-B5D1-79AA717FB9AB}"/>
              </a:ext>
            </a:extLst>
          </p:cNvPr>
          <p:cNvSpPr/>
          <p:nvPr/>
        </p:nvSpPr>
        <p:spPr>
          <a:xfrm rot="16200000">
            <a:off x="1927351" y="2305019"/>
            <a:ext cx="268556" cy="197296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28EFB-5B69-4E63-9B04-711C24C839A3}"/>
              </a:ext>
            </a:extLst>
          </p:cNvPr>
          <p:cNvSpPr txBox="1"/>
          <p:nvPr/>
        </p:nvSpPr>
        <p:spPr>
          <a:xfrm>
            <a:off x="1871971" y="2723230"/>
            <a:ext cx="45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F429A-020D-46E2-9551-8F4D55405522}"/>
              </a:ext>
            </a:extLst>
          </p:cNvPr>
          <p:cNvSpPr txBox="1"/>
          <p:nvPr/>
        </p:nvSpPr>
        <p:spPr>
          <a:xfrm>
            <a:off x="3504417" y="3964334"/>
            <a:ext cx="3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999C6-A4C1-4D52-855D-924387D74212}"/>
              </a:ext>
            </a:extLst>
          </p:cNvPr>
          <p:cNvSpPr txBox="1"/>
          <p:nvPr/>
        </p:nvSpPr>
        <p:spPr>
          <a:xfrm>
            <a:off x="657061" y="3215716"/>
            <a:ext cx="58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x,y</a:t>
            </a:r>
            <a:endParaRPr lang="ru-RU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BA968E6-B15B-4885-8156-C44C56CAD7AD}"/>
              </a:ext>
            </a:extLst>
          </p:cNvPr>
          <p:cNvCxnSpPr>
            <a:cxnSpLocks/>
          </p:cNvCxnSpPr>
          <p:nvPr/>
        </p:nvCxnSpPr>
        <p:spPr>
          <a:xfrm flipH="1" flipV="1">
            <a:off x="1075144" y="3439004"/>
            <a:ext cx="900000" cy="32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98A8506-6C1C-4AC6-AD21-A6D7BE72A262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1075144" y="3425782"/>
            <a:ext cx="0" cy="7232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CA1EEE6-B1C5-4CAE-AB13-DBAF97FA8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680" y="3157225"/>
            <a:ext cx="6963433" cy="1048427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5DFE337F-1DC6-4293-8BF7-E92D4E07478E}"/>
              </a:ext>
            </a:extLst>
          </p:cNvPr>
          <p:cNvSpPr/>
          <p:nvPr/>
        </p:nvSpPr>
        <p:spPr>
          <a:xfrm>
            <a:off x="1075144" y="3429000"/>
            <a:ext cx="180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01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41FC4F3-EADC-4978-9C4D-19DBB1D17254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Простейшая графика (продолжение)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1096244-00F6-43A2-9951-80EDBCD0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76" y="1067966"/>
            <a:ext cx="11529391" cy="5429087"/>
          </a:xfrm>
        </p:spPr>
        <p:txBody>
          <a:bodyPr/>
          <a:lstStyle/>
          <a:p>
            <a:pPr algn="just"/>
            <a:r>
              <a:rPr lang="en-US" dirty="0" err="1"/>
              <a:t>drawPolygon</a:t>
            </a:r>
            <a:r>
              <a:rPr lang="en-US" dirty="0"/>
              <a:t>(list: QPoint) – </a:t>
            </a:r>
            <a:r>
              <a:rPr lang="ru-RU" dirty="0"/>
              <a:t>многоугольник;</a:t>
            </a:r>
          </a:p>
          <a:p>
            <a:pPr algn="just"/>
            <a:endParaRPr lang="ru-RU" dirty="0"/>
          </a:p>
          <a:p>
            <a:pPr algn="just"/>
            <a:r>
              <a:rPr lang="en-US" dirty="0" err="1"/>
              <a:t>drawPoint</a:t>
            </a:r>
            <a:r>
              <a:rPr lang="en-US" dirty="0"/>
              <a:t>() –</a:t>
            </a:r>
            <a:r>
              <a:rPr lang="ru-RU" dirty="0"/>
              <a:t> точка;</a:t>
            </a:r>
          </a:p>
          <a:p>
            <a:pPr algn="just"/>
            <a:endParaRPr lang="ru-RU" dirty="0"/>
          </a:p>
          <a:p>
            <a:pPr algn="just"/>
            <a:r>
              <a:rPr lang="en-US" dirty="0" err="1"/>
              <a:t>drawChord</a:t>
            </a:r>
            <a:r>
              <a:rPr lang="en-US" dirty="0"/>
              <a:t>() – </a:t>
            </a:r>
            <a:r>
              <a:rPr lang="ru-RU" dirty="0"/>
              <a:t>дуга с хордой;</a:t>
            </a:r>
          </a:p>
          <a:p>
            <a:pPr algn="just"/>
            <a:endParaRPr lang="ru-RU" dirty="0"/>
          </a:p>
          <a:p>
            <a:pPr algn="just"/>
            <a:r>
              <a:rPr lang="en-US" dirty="0" err="1"/>
              <a:t>drawPolyline</a:t>
            </a:r>
            <a:r>
              <a:rPr lang="en-US" dirty="0"/>
              <a:t>() – </a:t>
            </a:r>
            <a:r>
              <a:rPr lang="ru-RU" dirty="0"/>
              <a:t>множество линий;</a:t>
            </a:r>
          </a:p>
          <a:p>
            <a:pPr algn="just"/>
            <a:endParaRPr lang="ru-RU" dirty="0"/>
          </a:p>
          <a:p>
            <a:pPr algn="just"/>
            <a:r>
              <a:rPr lang="en-US" dirty="0" err="1"/>
              <a:t>drawPie</a:t>
            </a:r>
            <a:r>
              <a:rPr lang="en-US" dirty="0"/>
              <a:t>() – </a:t>
            </a:r>
            <a:r>
              <a:rPr lang="ru-RU" dirty="0"/>
              <a:t>сектор.</a:t>
            </a:r>
            <a:endParaRPr lang="en-US" dirty="0"/>
          </a:p>
          <a:p>
            <a:pPr marL="0" indent="0" algn="just">
              <a:buNone/>
            </a:pPr>
            <a:endParaRPr lang="ru-RU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en-US" dirty="0"/>
          </a:p>
          <a:p>
            <a:pPr algn="just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A18CF3-B2BE-4E4B-B447-2CF8E0B4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507" y="848165"/>
            <a:ext cx="879663" cy="10035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1BD20C-AEF2-420C-86B7-B291BB307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5" y="2889000"/>
            <a:ext cx="1000227" cy="108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8C9A60-B659-4361-B447-21B403DE2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14" y="3592870"/>
            <a:ext cx="1276350" cy="15525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B06F12-6FB7-4A90-94DA-B7F8D9514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716" y="4872310"/>
            <a:ext cx="998862" cy="9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3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EA22C36E-27AE-4CBB-A38A-6B9DF98D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76" y="1067966"/>
            <a:ext cx="11529391" cy="5429087"/>
          </a:xfrm>
        </p:spPr>
        <p:txBody>
          <a:bodyPr/>
          <a:lstStyle/>
          <a:p>
            <a:pPr algn="just"/>
            <a:endParaRPr lang="ru-RU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en-US" dirty="0"/>
          </a:p>
          <a:p>
            <a:pPr algn="just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B720C70-E580-4830-B2F9-B93228B6EC13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Классы</a:t>
            </a:r>
            <a:r>
              <a:rPr lang="en-US" sz="2800" b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en-US" sz="2800" b="1" dirty="0" err="1">
                <a:latin typeface="+mn-lt"/>
                <a:ea typeface="Roboto Black" panose="02000000000000000000" pitchFamily="2" charset="0"/>
              </a:rPr>
              <a:t>QPen</a:t>
            </a:r>
            <a:r>
              <a:rPr lang="en-US" sz="2800" b="1" dirty="0">
                <a:latin typeface="+mn-lt"/>
                <a:ea typeface="Roboto Black" panose="02000000000000000000" pitchFamily="2" charset="0"/>
              </a:rPr>
              <a:t> </a:t>
            </a:r>
            <a:r>
              <a:rPr lang="ru-RU" sz="2800" b="1" dirty="0">
                <a:latin typeface="+mn-lt"/>
                <a:ea typeface="Roboto Black" panose="02000000000000000000" pitchFamily="2" charset="0"/>
              </a:rPr>
              <a:t>и </a:t>
            </a:r>
            <a:r>
              <a:rPr lang="en-US" sz="2800" b="1" dirty="0" err="1">
                <a:latin typeface="+mn-lt"/>
                <a:ea typeface="Roboto Black" panose="02000000000000000000" pitchFamily="2" charset="0"/>
              </a:rPr>
              <a:t>QBrush</a:t>
            </a:r>
            <a:endParaRPr lang="ru-RU" sz="2800" b="1" dirty="0">
              <a:latin typeface="+mn-lt"/>
              <a:ea typeface="Roboto Black" panose="020000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F14E1C-AEBD-48B8-82FC-A99C8E90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645" y="3410845"/>
            <a:ext cx="1888650" cy="13427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1D2475-FB4E-45A6-8326-76A95DAE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33" y="2252821"/>
            <a:ext cx="6191738" cy="3864642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69F851D3-D5D0-4AF2-AECD-610F4B389315}"/>
              </a:ext>
            </a:extLst>
          </p:cNvPr>
          <p:cNvSpPr/>
          <p:nvPr/>
        </p:nvSpPr>
        <p:spPr>
          <a:xfrm>
            <a:off x="6822491" y="3863170"/>
            <a:ext cx="924492" cy="428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32EDD-8984-46AD-B3EF-D4F2A3A5B6A0}"/>
              </a:ext>
            </a:extLst>
          </p:cNvPr>
          <p:cNvSpPr txBox="1"/>
          <p:nvPr/>
        </p:nvSpPr>
        <p:spPr>
          <a:xfrm>
            <a:off x="7392473" y="1519707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QPen</a:t>
            </a:r>
            <a:r>
              <a:rPr lang="en-US" b="1" dirty="0"/>
              <a:t> – </a:t>
            </a:r>
            <a:r>
              <a:rPr lang="ru-RU" b="1" dirty="0"/>
              <a:t>тип рисуемой фигуры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3BCDE6-A9E1-40F2-9B44-EEA07EF97AE2}"/>
              </a:ext>
            </a:extLst>
          </p:cNvPr>
          <p:cNvSpPr txBox="1"/>
          <p:nvPr/>
        </p:nvSpPr>
        <p:spPr>
          <a:xfrm>
            <a:off x="7392472" y="1980884"/>
            <a:ext cx="408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QBrush</a:t>
            </a:r>
            <a:r>
              <a:rPr lang="en-US" b="1" dirty="0"/>
              <a:t> – </a:t>
            </a:r>
            <a:r>
              <a:rPr lang="ru-RU" b="1" dirty="0"/>
              <a:t>тип заполнения фигуры</a:t>
            </a:r>
          </a:p>
        </p:txBody>
      </p:sp>
    </p:spTree>
    <p:extLst>
      <p:ext uri="{BB962C8B-B14F-4D97-AF65-F5344CB8AC3E}">
        <p14:creationId xmlns:p14="http://schemas.microsoft.com/office/powerpoint/2010/main" val="75008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8B839E-4D33-4E16-8FE0-76C6383A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08" y="1303007"/>
            <a:ext cx="10359184" cy="4951081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A2931A5-B0E7-4715-AACA-D1157DB9DA41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Стили контура фигуры</a:t>
            </a:r>
          </a:p>
        </p:txBody>
      </p:sp>
    </p:spTree>
    <p:extLst>
      <p:ext uri="{BB962C8B-B14F-4D97-AF65-F5344CB8AC3E}">
        <p14:creationId xmlns:p14="http://schemas.microsoft.com/office/powerpoint/2010/main" val="238768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6335386-BB4B-4B94-B3F5-30BBA87AC297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Стили </a:t>
            </a:r>
            <a:r>
              <a:rPr lang="en-US" sz="2800" b="1" dirty="0" err="1">
                <a:latin typeface="+mn-lt"/>
                <a:ea typeface="Roboto Black" panose="02000000000000000000" pitchFamily="2" charset="0"/>
              </a:rPr>
              <a:t>QBrush</a:t>
            </a:r>
            <a:endParaRPr lang="ru-RU" sz="2800" b="1" dirty="0">
              <a:latin typeface="+mn-lt"/>
              <a:ea typeface="Roboto Black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D8035A-9430-4D42-A3BC-63C14C69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38" y="1079999"/>
            <a:ext cx="11384924" cy="45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0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7C76B8-C395-4235-966F-4A7E6386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latin typeface="+mj-lt"/>
              </a:rPr>
              <a:t>3</a:t>
            </a:r>
            <a:r>
              <a:rPr lang="en-US" sz="4400" dirty="0">
                <a:latin typeface="+mj-lt"/>
              </a:rPr>
              <a:t>. </a:t>
            </a:r>
            <a:r>
              <a:rPr lang="ru-RU" sz="4400" dirty="0">
                <a:latin typeface="+mj-lt"/>
              </a:rPr>
              <a:t>Графическая сцена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3585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BA9FAC5-F787-4502-BDD0-7BB3D1EF574B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Класс </a:t>
            </a:r>
            <a:r>
              <a:rPr lang="en-US" sz="2800" b="1" dirty="0" err="1">
                <a:latin typeface="+mn-lt"/>
                <a:ea typeface="Roboto Black" panose="02000000000000000000" pitchFamily="2" charset="0"/>
              </a:rPr>
              <a:t>QPixmap</a:t>
            </a:r>
            <a:endParaRPr lang="ru-RU" sz="2800" b="1" dirty="0">
              <a:latin typeface="+mn-lt"/>
              <a:ea typeface="Roboto Black" panose="02000000000000000000" pitchFamily="2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D0821F-9EEE-47D5-88AC-646EDFC9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76" y="1067966"/>
            <a:ext cx="11529391" cy="5429087"/>
          </a:xfrm>
        </p:spPr>
        <p:txBody>
          <a:bodyPr/>
          <a:lstStyle/>
          <a:p>
            <a:pPr algn="just"/>
            <a:r>
              <a:rPr lang="ru-RU" dirty="0"/>
              <a:t>Список поддерживаемых форматов:</a:t>
            </a:r>
          </a:p>
          <a:p>
            <a:pPr algn="just"/>
            <a:endParaRPr lang="en-US" sz="3600" dirty="0"/>
          </a:p>
          <a:p>
            <a:pPr marL="0" indent="0" algn="just">
              <a:buNone/>
            </a:pPr>
            <a:endParaRPr lang="ru-RU" sz="3600" dirty="0"/>
          </a:p>
          <a:p>
            <a:pPr algn="just"/>
            <a:endParaRPr lang="en-US" dirty="0"/>
          </a:p>
          <a:p>
            <a:pPr algn="just"/>
            <a:r>
              <a:rPr lang="ru-RU" dirty="0"/>
              <a:t>Форматы конструктора: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ru-RU" dirty="0"/>
          </a:p>
          <a:p>
            <a:pPr algn="just"/>
            <a:r>
              <a:rPr lang="en-US" sz="2800" dirty="0" err="1">
                <a:latin typeface="+mn-lt"/>
                <a:ea typeface="Roboto Black" panose="02000000000000000000" pitchFamily="2" charset="0"/>
              </a:rPr>
              <a:t>Qbitmap</a:t>
            </a:r>
            <a:r>
              <a:rPr lang="ru-RU" sz="2800" dirty="0">
                <a:latin typeface="+mn-lt"/>
                <a:ea typeface="Roboto Black" panose="02000000000000000000" pitchFamily="2" charset="0"/>
              </a:rPr>
              <a:t> – подкласс </a:t>
            </a:r>
            <a:r>
              <a:rPr lang="en-US" dirty="0" err="1"/>
              <a:t>QPixmap</a:t>
            </a:r>
            <a:r>
              <a:rPr lang="en-US" dirty="0"/>
              <a:t>. </a:t>
            </a:r>
            <a:r>
              <a:rPr lang="ru-RU" dirty="0"/>
              <a:t>Обеспечивает обработку монохромных изображений глубиной 1 бит.</a:t>
            </a:r>
            <a:endParaRPr lang="en-US" dirty="0"/>
          </a:p>
          <a:p>
            <a:pPr algn="just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301C1B-1B6A-4ACF-B0F1-389F5A5E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7" y="1568282"/>
            <a:ext cx="5980471" cy="6472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6EF4D9-E26A-4EC2-B694-C1F2571D7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57" y="2820473"/>
            <a:ext cx="9315003" cy="322989"/>
          </a:xfrm>
          <a:prstGeom prst="rect">
            <a:avLst/>
          </a:prstGeom>
        </p:spPr>
      </p:pic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68EAAA3C-629F-4308-83C3-63CAF47E21EA}"/>
              </a:ext>
            </a:extLst>
          </p:cNvPr>
          <p:cNvSpPr/>
          <p:nvPr/>
        </p:nvSpPr>
        <p:spPr>
          <a:xfrm>
            <a:off x="4262011" y="2260448"/>
            <a:ext cx="489397" cy="489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D10A8FB-A76B-485D-AE0A-6B98C437B0B7}"/>
              </a:ext>
            </a:extLst>
          </p:cNvPr>
          <p:cNvSpPr/>
          <p:nvPr/>
        </p:nvSpPr>
        <p:spPr>
          <a:xfrm>
            <a:off x="1519707" y="2817866"/>
            <a:ext cx="439321" cy="3229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3F9E3-807C-4B10-87E2-C1211E13F46F}"/>
              </a:ext>
            </a:extLst>
          </p:cNvPr>
          <p:cNvSpPr txBox="1"/>
          <p:nvPr/>
        </p:nvSpPr>
        <p:spPr>
          <a:xfrm>
            <a:off x="7452868" y="1430266"/>
            <a:ext cx="3622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</a:t>
            </a:r>
            <a:r>
              <a:rPr lang="en-US" dirty="0"/>
              <a:t>gif – </a:t>
            </a:r>
            <a:r>
              <a:rPr lang="ru-RU" dirty="0"/>
              <a:t>можно прочитать, но нельзя сохранить, т.к. алгоритм сжатия </a:t>
            </a:r>
            <a:r>
              <a:rPr lang="en-US" dirty="0"/>
              <a:t>gif</a:t>
            </a:r>
            <a:r>
              <a:rPr lang="ru-RU" dirty="0"/>
              <a:t>, защищён патентом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57" y="3845612"/>
            <a:ext cx="6238335" cy="1447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52868" y="3277930"/>
            <a:ext cx="446351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Основные методы:</a:t>
            </a:r>
            <a:endParaRPr lang="en-US" sz="2800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600" dirty="0"/>
              <a:t>load()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600" dirty="0" err="1"/>
              <a:t>loadFromData</a:t>
            </a:r>
            <a:r>
              <a:rPr lang="en-US" sz="1600" dirty="0"/>
              <a:t>()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600" dirty="0"/>
              <a:t>save()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600" dirty="0" err="1"/>
              <a:t>convertFromImage</a:t>
            </a:r>
            <a:r>
              <a:rPr lang="en-US" sz="1600" dirty="0"/>
              <a:t>()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600" dirty="0"/>
              <a:t>scaled()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ru-RU" sz="1600" dirty="0"/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71065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BA9FAC5-F787-4502-BDD0-7BB3D1EF574B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Класс </a:t>
            </a:r>
            <a:r>
              <a:rPr lang="en-US" sz="2800" b="1" dirty="0" err="1">
                <a:latin typeface="+mn-lt"/>
                <a:ea typeface="Roboto Black" panose="02000000000000000000" pitchFamily="2" charset="0"/>
              </a:rPr>
              <a:t>QImage</a:t>
            </a:r>
            <a:endParaRPr lang="ru-RU" sz="2800" b="1" dirty="0">
              <a:latin typeface="+mn-lt"/>
              <a:ea typeface="Roboto Black" panose="02000000000000000000" pitchFamily="2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D0821F-9EEE-47D5-88AC-646EDFC9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76" y="1067966"/>
            <a:ext cx="11529391" cy="5429087"/>
          </a:xfrm>
        </p:spPr>
        <p:txBody>
          <a:bodyPr/>
          <a:lstStyle/>
          <a:p>
            <a:pPr algn="just"/>
            <a:r>
              <a:rPr lang="ru-RU" dirty="0"/>
              <a:t>Обеспечивает аппаратно – независимое представление для ввода/вывода изображений, а также для прямого доступа к пикселям и манипуляциям с ними.</a:t>
            </a:r>
          </a:p>
          <a:p>
            <a:pPr algn="just"/>
            <a:r>
              <a:rPr lang="ru-RU" dirty="0"/>
              <a:t>Формат конструктора: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Методы класса, практически схожи с </a:t>
            </a:r>
            <a:r>
              <a:rPr lang="en-US" dirty="0" err="1"/>
              <a:t>QPixmap</a:t>
            </a:r>
            <a:r>
              <a:rPr lang="en-US" dirty="0"/>
              <a:t>, </a:t>
            </a:r>
            <a:r>
              <a:rPr lang="ru-RU" dirty="0"/>
              <a:t>т.к. авторы </a:t>
            </a:r>
            <a:r>
              <a:rPr lang="en-US" dirty="0"/>
              <a:t>Qt </a:t>
            </a:r>
            <a:r>
              <a:rPr lang="ru-RU" dirty="0"/>
              <a:t>хотели, чтобы два класса были унифицированы друг с другом.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en-US" dirty="0"/>
          </a:p>
          <a:p>
            <a:pPr algn="just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BF7BFF-0DFD-4346-9AF3-5E5AE216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8" y="2856582"/>
            <a:ext cx="5240092" cy="13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5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BA9FAC5-F787-4502-BDD0-7BB3D1EF574B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Основные отличия </a:t>
            </a:r>
            <a:r>
              <a:rPr lang="en-US" sz="2800" b="1" dirty="0" err="1">
                <a:latin typeface="+mn-lt"/>
                <a:ea typeface="Roboto Black" panose="02000000000000000000" pitchFamily="2" charset="0"/>
              </a:rPr>
              <a:t>QPixmap</a:t>
            </a:r>
            <a:r>
              <a:rPr lang="ru-RU" sz="2800" b="1" dirty="0">
                <a:latin typeface="+mn-lt"/>
                <a:ea typeface="Roboto Black" panose="02000000000000000000" pitchFamily="2" charset="0"/>
              </a:rPr>
              <a:t> и </a:t>
            </a:r>
            <a:r>
              <a:rPr lang="en-US" sz="2800" b="1" dirty="0" err="1">
                <a:latin typeface="+mn-lt"/>
                <a:ea typeface="Roboto Black" panose="02000000000000000000" pitchFamily="2" charset="0"/>
              </a:rPr>
              <a:t>QImage</a:t>
            </a:r>
            <a:endParaRPr lang="ru-RU" sz="2800" b="1" dirty="0">
              <a:latin typeface="+mn-lt"/>
              <a:ea typeface="Roboto Black" panose="02000000000000000000" pitchFamily="2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D0821F-9EEE-47D5-88AC-646EDFC9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76" y="1067966"/>
            <a:ext cx="11529391" cy="5429087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ru-RU" dirty="0"/>
          </a:p>
        </p:txBody>
      </p:sp>
      <p:graphicFrame>
        <p:nvGraphicFramePr>
          <p:cNvPr id="2" name="Таблица 5">
            <a:extLst>
              <a:ext uri="{FF2B5EF4-FFF2-40B4-BE49-F238E27FC236}">
                <a16:creationId xmlns:a16="http://schemas.microsoft.com/office/drawing/2014/main" id="{EC7CA4F0-C06F-4213-A0A8-C2AD5A4B8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494783"/>
              </p:ext>
            </p:extLst>
          </p:nvPr>
        </p:nvGraphicFramePr>
        <p:xfrm>
          <a:off x="341533" y="1686187"/>
          <a:ext cx="11508934" cy="24547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54467">
                  <a:extLst>
                    <a:ext uri="{9D8B030D-6E8A-4147-A177-3AD203B41FA5}">
                      <a16:colId xmlns:a16="http://schemas.microsoft.com/office/drawing/2014/main" val="2257659562"/>
                    </a:ext>
                  </a:extLst>
                </a:gridCol>
                <a:gridCol w="5754467">
                  <a:extLst>
                    <a:ext uri="{9D8B030D-6E8A-4147-A177-3AD203B41FA5}">
                      <a16:colId xmlns:a16="http://schemas.microsoft.com/office/drawing/2014/main" val="2630508079"/>
                    </a:ext>
                  </a:extLst>
                </a:gridCol>
              </a:tblGrid>
              <a:tr h="3378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QPixmap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QImage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74372"/>
                  </a:ext>
                </a:extLst>
              </a:tr>
              <a:tr h="833167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/>
                        <a:t>Служит только для отображения изображений в программе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/>
                        <a:t>Служит для работы с данными изображения, для доступа к пикселям  и манипуляции с ними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577207"/>
                  </a:ext>
                </a:extLst>
              </a:tr>
              <a:tr h="1083117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/>
                        <a:t>Если изображение будет отображаться более 2х раз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рекомендуется использовать </a:t>
                      </a:r>
                      <a:r>
                        <a:rPr lang="en-US" sz="2000" dirty="0" err="1"/>
                        <a:t>QPixmap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Можно управлять </a:t>
                      </a:r>
                      <a:r>
                        <a:rPr lang="en-US" sz="2000" dirty="0" err="1"/>
                        <a:t>QImage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вне </a:t>
                      </a:r>
                      <a:r>
                        <a:rPr lang="en-US" sz="2000" dirty="0"/>
                        <a:t>GUI </a:t>
                      </a:r>
                      <a:r>
                        <a:rPr lang="ru-RU" sz="2000" dirty="0"/>
                        <a:t>потока</a:t>
                      </a:r>
                    </a:p>
                    <a:p>
                      <a:pPr algn="just"/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850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46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81FF8B2-4533-4C20-88FA-D08E6FF3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0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ru-RU" dirty="0"/>
              <a:t>Обо мне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3B491D3-68D3-4EAC-A0D5-BE3BEFF56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8060" y="2538661"/>
            <a:ext cx="2540253" cy="325253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/>
          <a:p>
            <a:r>
              <a:rPr lang="ru-RU" dirty="0"/>
              <a:t>ФОТО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6AB98B-6195-4D16-875C-D54CD3E29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4326" y="2538662"/>
            <a:ext cx="7904748" cy="3252537"/>
          </a:xfrm>
        </p:spPr>
        <p:txBody>
          <a:bodyPr>
            <a:normAutofit/>
          </a:bodyPr>
          <a:lstStyle/>
          <a:p>
            <a:r>
              <a:rPr lang="ru-RU" sz="2000" dirty="0"/>
              <a:t>Харченко Владислав Алексеевич, 26 лет.</a:t>
            </a:r>
          </a:p>
          <a:p>
            <a:endParaRPr lang="ru-RU" sz="2000" dirty="0"/>
          </a:p>
          <a:p>
            <a:r>
              <a:rPr lang="ru-RU" sz="2000" dirty="0"/>
              <a:t>2012 – 2017 гг. ВГТУ. Факультет Радиотехники и Электроники.</a:t>
            </a:r>
          </a:p>
          <a:p>
            <a:r>
              <a:rPr lang="ru-RU" sz="2000" dirty="0"/>
              <a:t>2014 – 2018 гг. Фриланс.</a:t>
            </a:r>
          </a:p>
          <a:p>
            <a:r>
              <a:rPr lang="ru-RU" sz="2000" dirty="0"/>
              <a:t>2017 – 2018 гг. АО «НИИ СВТ». Программист.</a:t>
            </a:r>
          </a:p>
          <a:p>
            <a:r>
              <a:rPr lang="ru-RU" sz="2000" dirty="0"/>
              <a:t>2018 – 2021 гг. АО «НИИ СВТ». Старший программист.</a:t>
            </a:r>
          </a:p>
        </p:txBody>
      </p:sp>
    </p:spTree>
    <p:extLst>
      <p:ext uri="{BB962C8B-B14F-4D97-AF65-F5344CB8AC3E}">
        <p14:creationId xmlns:p14="http://schemas.microsoft.com/office/powerpoint/2010/main" val="205149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68F72A-6A91-4C7D-8283-92EFF073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09187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5860E-61D4-4206-B49A-DA939DE8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0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ru-RU" dirty="0">
                <a:ea typeface="Roboto Medium" panose="02000000000000000000" pitchFamily="2" charset="0"/>
              </a:rPr>
              <a:t>Учебные вопросы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D03251A-A970-490F-8488-46F6757D9C9A}"/>
              </a:ext>
            </a:extLst>
          </p:cNvPr>
          <p:cNvSpPr txBox="1">
            <a:spLocks/>
          </p:cNvSpPr>
          <p:nvPr/>
        </p:nvSpPr>
        <p:spPr>
          <a:xfrm>
            <a:off x="1141411" y="2249487"/>
            <a:ext cx="1095032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3200" dirty="0"/>
              <a:t>Окно загрузки</a:t>
            </a:r>
            <a:endParaRPr lang="en-US" sz="3200" dirty="0"/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Работа с графикой</a:t>
            </a:r>
            <a:endParaRPr lang="en-US" sz="3200" dirty="0"/>
          </a:p>
          <a:p>
            <a:pPr marL="457200" indent="-457200">
              <a:buFont typeface="+mj-lt"/>
              <a:buAutoNum type="arabicPeriod"/>
            </a:pPr>
            <a:r>
              <a:rPr lang="ru-RU" sz="3200"/>
              <a:t>Графическая сцена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5572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EEA0D-1E4D-4AA6-9038-9C43C6E8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440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269811-2BBA-40BA-A1BB-A0E30DB7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Официальная документация</a:t>
            </a:r>
            <a:r>
              <a:rPr lang="ru-RU" dirty="0">
                <a:ln w="0"/>
              </a:rPr>
              <a:t>: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https://doc.qt.io/qtforpython</a:t>
            </a:r>
            <a:endParaRPr lang="ru-RU" dirty="0">
              <a:ln>
                <a:solidFill>
                  <a:srgbClr val="00B050"/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ru-RU" dirty="0"/>
              <a:t>Прохоренок Н. А., Дронов В. А. Python 3 и PyQt 5. Разработка приложений</a:t>
            </a:r>
            <a:r>
              <a:rPr lang="en-US" dirty="0"/>
              <a:t>. 2019 </a:t>
            </a:r>
            <a:r>
              <a:rPr lang="ru-RU" dirty="0"/>
              <a:t>г. 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3CC4DC3-B2CB-483C-B39C-03911667745A}"/>
              </a:ext>
            </a:extLst>
          </p:cNvPr>
          <p:cNvGraphicFramePr>
            <a:graphicFrameLocks/>
          </p:cNvGraphicFramePr>
          <p:nvPr/>
        </p:nvGraphicFramePr>
        <p:xfrm>
          <a:off x="1057014" y="3569515"/>
          <a:ext cx="9991989" cy="27355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58000">
                  <a:extLst>
                    <a:ext uri="{9D8B030D-6E8A-4147-A177-3AD203B41FA5}">
                      <a16:colId xmlns:a16="http://schemas.microsoft.com/office/drawing/2014/main" val="112067079"/>
                    </a:ext>
                  </a:extLst>
                </a:gridCol>
                <a:gridCol w="1827751">
                  <a:extLst>
                    <a:ext uri="{9D8B030D-6E8A-4147-A177-3AD203B41FA5}">
                      <a16:colId xmlns:a16="http://schemas.microsoft.com/office/drawing/2014/main" val="2974078845"/>
                    </a:ext>
                  </a:extLst>
                </a:gridCol>
                <a:gridCol w="6506238">
                  <a:extLst>
                    <a:ext uri="{9D8B030D-6E8A-4147-A177-3AD203B41FA5}">
                      <a16:colId xmlns:a16="http://schemas.microsoft.com/office/drawing/2014/main" val="1092860638"/>
                    </a:ext>
                  </a:extLst>
                </a:gridCol>
              </a:tblGrid>
              <a:tr h="53909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Используемые в курсе инструменты для разработки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11474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IDE</a:t>
                      </a:r>
                      <a:endParaRPr lang="ru-RU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PyCharm CE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https://www.jetbrains.com/pycharm/download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393864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j-lt"/>
                        </a:rPr>
                        <a:t>Окружение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Virtualenv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https://docs.python.org/3/library/venv.html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323569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VSC</a:t>
                      </a:r>
                      <a:r>
                        <a:rPr lang="ru-RU" sz="1800" dirty="0">
                          <a:latin typeface="+mj-lt"/>
                        </a:rPr>
                        <a:t> </a:t>
                      </a:r>
                      <a:r>
                        <a:rPr lang="ru-RU" sz="1400" dirty="0">
                          <a:latin typeface="+mj-lt"/>
                        </a:rPr>
                        <a:t>(рекомендовано)</a:t>
                      </a:r>
                      <a:endParaRPr lang="ru-RU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GIT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5"/>
                        </a:rPr>
                        <a:t>https://git-scm.com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485562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+mj-lt"/>
                        </a:rPr>
                        <a:t>Фреймворк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PySide2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6"/>
                        </a:rPr>
                        <a:t>https://doc.qt.io/qtforpython/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94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16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7C76B8-C395-4235-966F-4A7E6386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1. </a:t>
            </a:r>
            <a:r>
              <a:rPr lang="ru-RU" sz="4400" dirty="0">
                <a:latin typeface="+mj-lt"/>
              </a:rPr>
              <a:t>Окно загрузки.</a:t>
            </a:r>
          </a:p>
          <a:p>
            <a:pPr marL="0" indent="0" algn="ctr">
              <a:buNone/>
            </a:pP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407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BBCCE-DEE6-43FC-959D-07A03FF0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Вывод окна при длительной загрузке приложения</a:t>
            </a: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14F2D246-7301-4F5E-A92E-6BFBE2E0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1067966"/>
            <a:ext cx="11529391" cy="577800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Для вывода всплывающего окна перед появлением </a:t>
            </a:r>
            <a:r>
              <a:rPr lang="en-US" dirty="0"/>
              <a:t>GUI </a:t>
            </a:r>
            <a:r>
              <a:rPr lang="ru-RU" dirty="0"/>
              <a:t>самого, необходимо: </a:t>
            </a:r>
          </a:p>
          <a:p>
            <a:pPr algn="just"/>
            <a:r>
              <a:rPr lang="ru-RU" dirty="0"/>
              <a:t>В конструкции       </a:t>
            </a:r>
            <a:r>
              <a:rPr lang="en-US" dirty="0"/>
              <a:t>          </a:t>
            </a:r>
            <a:r>
              <a:rPr lang="ru-RU" dirty="0"/>
              <a:t>         необходимо</a:t>
            </a:r>
            <a:r>
              <a:rPr lang="en-US" dirty="0"/>
              <a:t> </a:t>
            </a:r>
            <a:r>
              <a:rPr lang="ru-RU" dirty="0"/>
              <a:t>создать экземпляр класса</a:t>
            </a:r>
            <a:r>
              <a:rPr lang="en-US" dirty="0"/>
              <a:t> QSplashScreen</a:t>
            </a:r>
            <a:r>
              <a:rPr lang="ru-RU" dirty="0"/>
              <a:t> в</a:t>
            </a:r>
            <a:r>
              <a:rPr lang="en-US" dirty="0"/>
              <a:t> </a:t>
            </a:r>
            <a:r>
              <a:rPr lang="ru-RU" dirty="0"/>
              <a:t>конструктор которого через конструкцию</a:t>
            </a:r>
            <a:r>
              <a:rPr lang="en-US" dirty="0"/>
              <a:t>                            </a:t>
            </a:r>
            <a:r>
              <a:rPr lang="ru-RU" dirty="0"/>
              <a:t>                     н                          передаём нужное для отображения изображение;</a:t>
            </a:r>
          </a:p>
          <a:p>
            <a:pPr algn="just"/>
            <a:r>
              <a:rPr lang="ru-RU" dirty="0"/>
              <a:t>Пример:</a:t>
            </a:r>
          </a:p>
          <a:p>
            <a:pPr algn="just"/>
            <a:r>
              <a:rPr lang="ru-RU" dirty="0"/>
              <a:t>Методы </a:t>
            </a:r>
            <a:r>
              <a:rPr lang="en-US" dirty="0" err="1"/>
              <a:t>QSplachScreen</a:t>
            </a:r>
            <a:r>
              <a:rPr lang="en-US" dirty="0"/>
              <a:t>:</a:t>
            </a:r>
          </a:p>
          <a:p>
            <a:pPr lvl="1" algn="just"/>
            <a:r>
              <a:rPr lang="en-US" sz="2000" dirty="0"/>
              <a:t>show() – </a:t>
            </a:r>
            <a:r>
              <a:rPr lang="ru-RU" sz="2000" dirty="0"/>
              <a:t>служит для отображения </a:t>
            </a:r>
            <a:r>
              <a:rPr lang="en-US" sz="2000" dirty="0" err="1"/>
              <a:t>QSplahScreen</a:t>
            </a:r>
            <a:r>
              <a:rPr lang="en-US" sz="2000" dirty="0"/>
              <a:t>;</a:t>
            </a:r>
          </a:p>
          <a:p>
            <a:pPr lvl="1" algn="just"/>
            <a:r>
              <a:rPr lang="en-US" sz="2000" dirty="0"/>
              <a:t>finish() – </a:t>
            </a:r>
            <a:r>
              <a:rPr lang="ru-RU" sz="2000" dirty="0"/>
              <a:t>необходим для закрытия </a:t>
            </a:r>
            <a:r>
              <a:rPr lang="en-US" sz="2000" dirty="0"/>
              <a:t>QSplashScreen;</a:t>
            </a:r>
          </a:p>
          <a:p>
            <a:pPr lvl="1" algn="just"/>
            <a:r>
              <a:rPr lang="en-US" sz="2000" dirty="0" err="1"/>
              <a:t>showMessage</a:t>
            </a:r>
            <a:r>
              <a:rPr lang="en-US" sz="2000" dirty="0"/>
              <a:t>() – </a:t>
            </a:r>
            <a:r>
              <a:rPr lang="ru-RU" sz="2000" dirty="0"/>
              <a:t>отображение всплывающего сообщения;</a:t>
            </a:r>
            <a:endParaRPr lang="en-US" sz="2000" dirty="0"/>
          </a:p>
          <a:p>
            <a:pPr lvl="1" algn="just"/>
            <a:r>
              <a:rPr lang="en-US" sz="2000" dirty="0" err="1"/>
              <a:t>setPixmap</a:t>
            </a:r>
            <a:r>
              <a:rPr lang="en-US" sz="2000" dirty="0"/>
              <a:t>() – </a:t>
            </a:r>
            <a:r>
              <a:rPr lang="ru-RU" sz="2000" dirty="0"/>
              <a:t>установить изображение не через конструктор;</a:t>
            </a:r>
            <a:endParaRPr lang="en-US" sz="2000" dirty="0"/>
          </a:p>
          <a:p>
            <a:pPr lvl="1" algn="just"/>
            <a:r>
              <a:rPr lang="en-US" sz="2000" dirty="0" err="1"/>
              <a:t>clearMessage</a:t>
            </a:r>
            <a:r>
              <a:rPr lang="en-US" sz="2000" dirty="0"/>
              <a:t>() – </a:t>
            </a:r>
            <a:r>
              <a:rPr lang="ru-RU" sz="2000" dirty="0"/>
              <a:t>стирает </a:t>
            </a:r>
            <a:r>
              <a:rPr lang="ru-RU" sz="2000" dirty="0" err="1"/>
              <a:t>недпись</a:t>
            </a:r>
            <a:r>
              <a:rPr lang="ru-RU" sz="2000" dirty="0"/>
              <a:t>;</a:t>
            </a:r>
          </a:p>
          <a:p>
            <a:pPr lvl="1" algn="just"/>
            <a:endParaRPr lang="en-US" dirty="0"/>
          </a:p>
          <a:p>
            <a:pPr algn="just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6D6B82-25BE-4461-BF82-73E92A597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17" y="2057399"/>
            <a:ext cx="2558287" cy="3378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A94E45-BFD2-4252-B61E-FEA3403B2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81" y="2835941"/>
            <a:ext cx="2326215" cy="3378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F1C25B-D0A1-4E2D-8061-8EE3A0412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465" y="3317267"/>
            <a:ext cx="6462089" cy="33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7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7C76B8-C395-4235-966F-4A7E6386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latin typeface="+mj-lt"/>
              </a:rPr>
              <a:t>2</a:t>
            </a:r>
            <a:r>
              <a:rPr lang="en-US" sz="4400" dirty="0">
                <a:latin typeface="+mj-lt"/>
              </a:rPr>
              <a:t>. </a:t>
            </a:r>
            <a:r>
              <a:rPr lang="ru-RU" sz="4400" dirty="0">
                <a:latin typeface="+mj-lt"/>
              </a:rPr>
              <a:t>Работа с графикой</a:t>
            </a:r>
          </a:p>
          <a:p>
            <a:pPr marL="0" indent="0" algn="ctr">
              <a:buNone/>
            </a:pP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352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D0DC4C-1AE1-410B-AE07-9510F28CBEB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Класс </a:t>
            </a:r>
            <a:r>
              <a:rPr lang="en-US" sz="2800" b="1" dirty="0" err="1">
                <a:latin typeface="+mn-lt"/>
                <a:ea typeface="Roboto Black" panose="02000000000000000000" pitchFamily="2" charset="0"/>
              </a:rPr>
              <a:t>QPainter</a:t>
            </a:r>
            <a:endParaRPr lang="ru-RU" sz="2800" b="1" dirty="0">
              <a:latin typeface="+mn-lt"/>
              <a:ea typeface="Roboto Black" panose="02000000000000000000" pitchFamily="2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4B6B627-EC4D-4C5E-BBAA-186CEBC9D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76" y="1067966"/>
            <a:ext cx="11529391" cy="5429087"/>
          </a:xfrm>
        </p:spPr>
        <p:txBody>
          <a:bodyPr/>
          <a:lstStyle/>
          <a:p>
            <a:pPr algn="just"/>
            <a:r>
              <a:rPr lang="ru-RU" dirty="0"/>
              <a:t>Класс </a:t>
            </a:r>
            <a:r>
              <a:rPr lang="en-US" dirty="0" err="1"/>
              <a:t>QPainter</a:t>
            </a:r>
            <a:r>
              <a:rPr lang="en-US" dirty="0"/>
              <a:t> </a:t>
            </a:r>
            <a:r>
              <a:rPr lang="ru-RU" dirty="0"/>
              <a:t>выполняет рисование на виджетах</a:t>
            </a:r>
            <a:r>
              <a:rPr lang="en-US" dirty="0"/>
              <a:t>;</a:t>
            </a:r>
          </a:p>
          <a:p>
            <a:pPr algn="just"/>
            <a:r>
              <a:rPr lang="ru-RU" dirty="0"/>
              <a:t>Основное применение: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dirty="0"/>
              <a:t>Рисование простых фигур;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dirty="0"/>
              <a:t>Создание собственных виджетов.</a:t>
            </a:r>
            <a:endParaRPr lang="en-US" dirty="0"/>
          </a:p>
          <a:p>
            <a:pPr algn="just"/>
            <a:r>
              <a:rPr lang="ru-RU" dirty="0"/>
              <a:t>Координатная сетка:</a:t>
            </a:r>
          </a:p>
          <a:p>
            <a:pPr algn="just"/>
            <a:endParaRPr lang="en-US" dirty="0"/>
          </a:p>
          <a:p>
            <a:pPr algn="just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58B005-A1C8-44AA-95BD-ECC9E74A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2" y="3716514"/>
            <a:ext cx="3419475" cy="2393633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DC34952D-DDD9-4BCF-87FB-57ABECFCE271}"/>
              </a:ext>
            </a:extLst>
          </p:cNvPr>
          <p:cNvSpPr/>
          <p:nvPr/>
        </p:nvSpPr>
        <p:spPr>
          <a:xfrm>
            <a:off x="4057608" y="4113274"/>
            <a:ext cx="308330" cy="1996873"/>
          </a:xfrm>
          <a:prstGeom prst="leftBrace">
            <a:avLst>
              <a:gd name="adj1" fmla="val 8333"/>
              <a:gd name="adj2" fmla="val 494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C15ACCCB-B021-4AA8-825B-B2DFAE547A28}"/>
              </a:ext>
            </a:extLst>
          </p:cNvPr>
          <p:cNvSpPr/>
          <p:nvPr/>
        </p:nvSpPr>
        <p:spPr>
          <a:xfrm rot="16200000">
            <a:off x="5931674" y="4544412"/>
            <a:ext cx="308330" cy="3439800"/>
          </a:xfrm>
          <a:prstGeom prst="leftBrace">
            <a:avLst>
              <a:gd name="adj1" fmla="val 8333"/>
              <a:gd name="adj2" fmla="val 494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D5802-263C-4AC0-A54B-55C2F69963B9}"/>
              </a:ext>
            </a:extLst>
          </p:cNvPr>
          <p:cNvSpPr txBox="1"/>
          <p:nvPr/>
        </p:nvSpPr>
        <p:spPr>
          <a:xfrm>
            <a:off x="2695092" y="4728664"/>
            <a:ext cx="130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self.hight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D2578-F3A0-4846-A930-475648C9014F}"/>
              </a:ext>
            </a:extLst>
          </p:cNvPr>
          <p:cNvSpPr txBox="1"/>
          <p:nvPr/>
        </p:nvSpPr>
        <p:spPr>
          <a:xfrm>
            <a:off x="5442136" y="6488668"/>
            <a:ext cx="130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self.width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25E7E-DA98-4161-A58F-C62401D1A273}"/>
              </a:ext>
            </a:extLst>
          </p:cNvPr>
          <p:cNvSpPr txBox="1"/>
          <p:nvPr/>
        </p:nvSpPr>
        <p:spPr>
          <a:xfrm>
            <a:off x="8581440" y="3606084"/>
            <a:ext cx="250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Координатная сетка исчисляется слева направо, сверху вниз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4FA56C-083F-456D-B15D-5F6D2FA48CE2}"/>
              </a:ext>
            </a:extLst>
          </p:cNvPr>
          <p:cNvCxnSpPr>
            <a:cxnSpLocks/>
          </p:cNvCxnSpPr>
          <p:nvPr/>
        </p:nvCxnSpPr>
        <p:spPr>
          <a:xfrm flipV="1">
            <a:off x="4365938" y="3716514"/>
            <a:ext cx="823282" cy="1371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1518478-8937-47EB-8A71-C944E72AD195}"/>
              </a:ext>
            </a:extLst>
          </p:cNvPr>
          <p:cNvCxnSpPr>
            <a:cxnSpLocks/>
          </p:cNvCxnSpPr>
          <p:nvPr/>
        </p:nvCxnSpPr>
        <p:spPr>
          <a:xfrm>
            <a:off x="4386262" y="3716514"/>
            <a:ext cx="0" cy="76609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ED1B57-661B-4B25-B674-C186E01A6E2C}"/>
              </a:ext>
            </a:extLst>
          </p:cNvPr>
          <p:cNvSpPr txBox="1"/>
          <p:nvPr/>
        </p:nvSpPr>
        <p:spPr>
          <a:xfrm>
            <a:off x="4431111" y="409956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0, 0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4CA253-473D-4546-A10E-A04BA3DEA47F}"/>
              </a:ext>
            </a:extLst>
          </p:cNvPr>
          <p:cNvSpPr txBox="1"/>
          <p:nvPr/>
        </p:nvSpPr>
        <p:spPr>
          <a:xfrm>
            <a:off x="4431111" y="561715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0, </a:t>
            </a:r>
            <a:r>
              <a:rPr lang="en-US" dirty="0"/>
              <a:t>h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0F62C4-D5D0-4391-943F-BD4B77E17638}"/>
              </a:ext>
            </a:extLst>
          </p:cNvPr>
          <p:cNvSpPr txBox="1"/>
          <p:nvPr/>
        </p:nvSpPr>
        <p:spPr>
          <a:xfrm>
            <a:off x="7186657" y="4147473"/>
            <a:ext cx="66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ru-RU" dirty="0"/>
              <a:t>,</a:t>
            </a:r>
            <a:r>
              <a:rPr lang="en-US" dirty="0"/>
              <a:t> 0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67E743-9DFD-4A1B-8A22-227407E881EA}"/>
              </a:ext>
            </a:extLst>
          </p:cNvPr>
          <p:cNvSpPr txBox="1"/>
          <p:nvPr/>
        </p:nvSpPr>
        <p:spPr>
          <a:xfrm>
            <a:off x="7141820" y="5617150"/>
            <a:ext cx="66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ru-RU" dirty="0"/>
              <a:t>,</a:t>
            </a:r>
            <a:r>
              <a:rPr lang="en-US" dirty="0"/>
              <a:t> 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05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8738694-88A4-49A2-94A7-FDBCEE473EDE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Простейшая графика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CCEBF2C-E1D2-4647-A6CA-8676566E6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76" y="1067966"/>
            <a:ext cx="11529391" cy="5429087"/>
          </a:xfrm>
        </p:spPr>
        <p:txBody>
          <a:bodyPr/>
          <a:lstStyle/>
          <a:p>
            <a:pPr algn="just"/>
            <a:r>
              <a:rPr lang="en-US" dirty="0"/>
              <a:t>drawLine(x1, y1, x2, y2) – </a:t>
            </a:r>
            <a:r>
              <a:rPr lang="ru-RU" dirty="0"/>
              <a:t>обычная линия;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sz="7200" dirty="0"/>
          </a:p>
          <a:p>
            <a:pPr algn="just"/>
            <a:endParaRPr lang="ru-RU" dirty="0"/>
          </a:p>
          <a:p>
            <a:pPr algn="just"/>
            <a:r>
              <a:rPr lang="en-US" dirty="0"/>
              <a:t>drawLines(list: </a:t>
            </a:r>
            <a:r>
              <a:rPr lang="en-US" dirty="0" err="1"/>
              <a:t>QLine</a:t>
            </a:r>
            <a:r>
              <a:rPr lang="en-US" dirty="0"/>
              <a:t>) – </a:t>
            </a:r>
            <a:r>
              <a:rPr lang="ru-RU" dirty="0"/>
              <a:t>несколько простых линий;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en-US" dirty="0"/>
          </a:p>
          <a:p>
            <a:pPr algn="just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7E7F2D-353F-41CE-BFD5-D4815A653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18" y="1600535"/>
            <a:ext cx="5448181" cy="210858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68E331-A57E-4CF5-86EB-5A60431F9CB5}"/>
              </a:ext>
            </a:extLst>
          </p:cNvPr>
          <p:cNvSpPr/>
          <p:nvPr/>
        </p:nvSpPr>
        <p:spPr>
          <a:xfrm>
            <a:off x="953036" y="2109329"/>
            <a:ext cx="3296992" cy="749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341A7A6-5A62-4295-950F-E12A592AB2B4}"/>
              </a:ext>
            </a:extLst>
          </p:cNvPr>
          <p:cNvSpPr/>
          <p:nvPr/>
        </p:nvSpPr>
        <p:spPr>
          <a:xfrm>
            <a:off x="953036" y="2896343"/>
            <a:ext cx="3296992" cy="74978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3A64495-9FDC-45EC-9CD0-4C22D6AE3305}"/>
              </a:ext>
            </a:extLst>
          </p:cNvPr>
          <p:cNvCxnSpPr>
            <a:cxnSpLocks/>
          </p:cNvCxnSpPr>
          <p:nvPr/>
        </p:nvCxnSpPr>
        <p:spPr>
          <a:xfrm flipH="1">
            <a:off x="4250029" y="1931831"/>
            <a:ext cx="2279560" cy="41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5923D3-5556-4306-9DA3-96BF07E875D9}"/>
              </a:ext>
            </a:extLst>
          </p:cNvPr>
          <p:cNvSpPr txBox="1"/>
          <p:nvPr/>
        </p:nvSpPr>
        <p:spPr>
          <a:xfrm>
            <a:off x="6529588" y="1633695"/>
            <a:ext cx="332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Через задание координат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8AB9F72-45A5-4132-86AB-63212343A5E1}"/>
              </a:ext>
            </a:extLst>
          </p:cNvPr>
          <p:cNvCxnSpPr>
            <a:cxnSpLocks/>
          </p:cNvCxnSpPr>
          <p:nvPr/>
        </p:nvCxnSpPr>
        <p:spPr>
          <a:xfrm flipH="1">
            <a:off x="4250029" y="2854859"/>
            <a:ext cx="2279560" cy="41877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1E7876-6524-48E6-99F7-CA0E7E0F7C49}"/>
              </a:ext>
            </a:extLst>
          </p:cNvPr>
          <p:cNvSpPr txBox="1"/>
          <p:nvPr/>
        </p:nvSpPr>
        <p:spPr>
          <a:xfrm>
            <a:off x="6529588" y="2556723"/>
            <a:ext cx="332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Через класс </a:t>
            </a:r>
            <a:r>
              <a:rPr lang="en-US" dirty="0"/>
              <a:t>QPoint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3A7CB03-C952-4332-AFC0-E59B4A10E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18" y="4884211"/>
            <a:ext cx="587414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453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2384</TotalTime>
  <Words>679</Words>
  <Application>Microsoft Office PowerPoint</Application>
  <PresentationFormat>Широкоэкранный</PresentationFormat>
  <Paragraphs>164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Roboto Black</vt:lpstr>
      <vt:lpstr>Roboto Light</vt:lpstr>
      <vt:lpstr>Roboto Medium</vt:lpstr>
      <vt:lpstr>Тема Office</vt:lpstr>
      <vt:lpstr>Тема 2.  Событийно-ориентированное программирование.</vt:lpstr>
      <vt:lpstr>Обо мне</vt:lpstr>
      <vt:lpstr>Учебные вопросы</vt:lpstr>
      <vt:lpstr>Источники</vt:lpstr>
      <vt:lpstr>Презентация PowerPoint</vt:lpstr>
      <vt:lpstr>Вывод окна при длительной загрузке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Модули Qt для создания приложений с графическим интерфейсом</dc:title>
  <dc:creator>vlad</dc:creator>
  <cp:lastModifiedBy>Владислав Алексеев</cp:lastModifiedBy>
  <cp:revision>125</cp:revision>
  <dcterms:created xsi:type="dcterms:W3CDTF">2021-02-13T13:15:15Z</dcterms:created>
  <dcterms:modified xsi:type="dcterms:W3CDTF">2021-04-26T19:23:10Z</dcterms:modified>
</cp:coreProperties>
</file>