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6" r:id="rId1"/>
  </p:sldMasterIdLst>
  <p:sldIdLst>
    <p:sldId id="256" r:id="rId2"/>
    <p:sldId id="259" r:id="rId3"/>
    <p:sldId id="257" r:id="rId4"/>
    <p:sldId id="258" r:id="rId5"/>
    <p:sldId id="263" r:id="rId6"/>
    <p:sldId id="275" r:id="rId7"/>
    <p:sldId id="279" r:id="rId8"/>
    <p:sldId id="277" r:id="rId9"/>
    <p:sldId id="278" r:id="rId10"/>
    <p:sldId id="280" r:id="rId11"/>
    <p:sldId id="264" r:id="rId12"/>
    <p:sldId id="260" r:id="rId13"/>
    <p:sldId id="274" r:id="rId14"/>
    <p:sldId id="261" r:id="rId15"/>
    <p:sldId id="26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6BA1-B472-4BB1-8824-19A658B3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87B78-9C43-4698-94EE-F4C9B350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92C3F-AFD0-422B-BD91-2DC3FA39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633F5-8B8A-4995-8064-269201D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46FD0-2CC6-44CE-A860-34849CC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8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EFC8A-B0F7-471B-B495-1EEE9CF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3E6E26-2C2C-4E0A-9455-B6E1C6CD3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2C737-CF30-44D6-B77E-74B5C6B1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475E3-8C8B-4B25-8252-37CAFF4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4AC6F-9BC2-46DC-89AB-532F36E1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1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0CBA-A1F2-4EE7-8A48-24EC0C06C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E16E3D-97BD-47C9-A340-BB456D74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A9C5-65CE-4F77-8D09-2E85292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0746E-CF58-47AC-9DF8-FD5CA22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E90AB-779C-4A28-BEED-8F05A94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FDF5B-3D8F-41AA-A256-85FDD6C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3883B-449A-44DC-A202-6A97AB0C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FAE0E-3389-40A1-8D13-15ECC97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04C13-7C37-4FE3-B8E5-53DDAA8C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ABFD1-C8C6-4D76-988B-8EA946B5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C4C09-55BA-4AB5-8CA3-1E1E11CD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0A0BB-C53F-407C-987A-82FF033E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54CD1-9A1F-45DB-964F-08215929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B4760-CF24-42C1-8108-EFD0B63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0EB30-1B2A-4EAD-A8ED-CD7DDCB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8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1DF9-A8CC-43F9-A1BB-86F3110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49FA2-787D-4C1D-9E2F-31D3BBF2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EEE86-55DF-48A4-A7A8-9E7CA90C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FD2B7-E550-499B-B353-4E3C7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DB3240-DEE3-478C-90DC-B2146709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2ED25-535A-4CD7-9C4D-8822E733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FADCB-ABB0-4B0B-BCE0-A2286FE3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E5EE5-3FD5-4592-9985-32180A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2EF7E-F843-4560-8901-84E19C40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C22BE-A481-4BC2-9121-A1F66A65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2D4256-500B-4C69-9523-AF45C53AD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D3AD9F-AC69-4D85-AFD9-E2D1CCB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254F0F-9D51-4982-B8E6-6F203564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3AD22-87B4-4B4C-BAF0-0ECA01A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57B01-F3D3-441F-B925-EBAF4CF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EC79F-30AA-41DA-ABA2-01C2CBB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E79D4-3BB9-4EE6-A2A1-CB3407A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C25EC6-75AB-4C90-A49B-0932636B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59D418-6333-4A50-9500-C471DE28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A50CB-F9DB-4AD4-BBC7-8F41F7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441CD1-8FD7-4650-8B46-E658FE1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FCD-97D7-4893-AF49-A3EFCAF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D5B68-1C7E-4642-800F-26F9B243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9FC55-5997-456A-9F0E-4BB4306C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065D-AB45-4222-90A1-FD4541C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2AA16-40A3-4CF3-A27F-EA011ACF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D3001-393E-40E8-B031-1FBE8B27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2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5CA87-4188-425F-A393-A8AED19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2CDA8F-17F2-48F5-803C-B95DCFA0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A3F5E-5A9A-4CA2-8906-0811FE3F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AC511-E8CE-4539-A0CD-C9C8C55B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C7C09-5494-4B1E-82BA-08F7418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3CB8-30E9-4D9F-B8B3-70792096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2681A-D85C-4E0A-9DBE-6FC274B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26AD-1177-4BB8-83AA-CB0864C1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C15E-C52B-43FA-94BF-3DF66CFD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E98F-83F8-40F5-9EB0-05956CC06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31F7-CE77-4FCC-BCC5-0159EBCB1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qt.io/qtforpython/PySide6/QtOpenGL/index.html#module-PySide6.QtOpenGL" TargetMode="External"/><Relationship Id="rId13" Type="http://schemas.openxmlformats.org/officeDocument/2006/relationships/hyperlink" Target="https://doc.qt.io/qtforpython/PySide6/QtSql/index.html#module-PySide6.QtSql" TargetMode="External"/><Relationship Id="rId3" Type="http://schemas.openxmlformats.org/officeDocument/2006/relationships/hyperlink" Target="https://doc.qt.io/qtforpython/PySide6/QtGui/index.html#module-PySide6.QtGui" TargetMode="External"/><Relationship Id="rId7" Type="http://schemas.openxmlformats.org/officeDocument/2006/relationships/hyperlink" Target="https://doc.qt.io/qtforpython/PySide6/QtNetwork/index.html#module-PySide6.QtNetwork" TargetMode="External"/><Relationship Id="rId12" Type="http://schemas.openxmlformats.org/officeDocument/2006/relationships/hyperlink" Target="https://doc.qt.io/qtforpython/PySide6/QtQuickWidgets/index.html#module-PySide6.QtQuickWidgets" TargetMode="External"/><Relationship Id="rId17" Type="http://schemas.openxmlformats.org/officeDocument/2006/relationships/hyperlink" Target="https://doc.qt.io/qtforpython/PySide6/QtXml/index.html#module-PySide6.QtXml" TargetMode="External"/><Relationship Id="rId2" Type="http://schemas.openxmlformats.org/officeDocument/2006/relationships/hyperlink" Target="https://doc.qt.io/qtforpython/PySide6/QtCore/index.html#module-PySide6.QtCore" TargetMode="External"/><Relationship Id="rId16" Type="http://schemas.openxmlformats.org/officeDocument/2006/relationships/hyperlink" Target="https://doc.qt.io/qtforpython/PySide6/QtUiTools/index.html#module-PySide6.QtUi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PySide6/QtHelp/index.html#module-PySide6.QtHelp" TargetMode="External"/><Relationship Id="rId11" Type="http://schemas.openxmlformats.org/officeDocument/2006/relationships/hyperlink" Target="https://doc.qt.io/qtforpython/PySide6/QtQuick/index.html#module-PySide6.QtQuick" TargetMode="External"/><Relationship Id="rId5" Type="http://schemas.openxmlformats.org/officeDocument/2006/relationships/hyperlink" Target="https://doc.qt.io/qtforpython/PySide6/QtConcurrent/index.html#module-PySide6.QtConcurrent" TargetMode="External"/><Relationship Id="rId15" Type="http://schemas.openxmlformats.org/officeDocument/2006/relationships/hyperlink" Target="https://doc.qt.io/qtforpython/PySide6/QtTest/index.html#module-PySide6.QtTest" TargetMode="External"/><Relationship Id="rId10" Type="http://schemas.openxmlformats.org/officeDocument/2006/relationships/hyperlink" Target="https://doc.qt.io/qtforpython/PySide6/QtQml/index.html#module-PySide6.QtQml" TargetMode="External"/><Relationship Id="rId4" Type="http://schemas.openxmlformats.org/officeDocument/2006/relationships/hyperlink" Target="https://doc.qt.io/qtforpython/PySide6/QtWidgets/index.html#module-PySide6.QtWidgets" TargetMode="External"/><Relationship Id="rId9" Type="http://schemas.openxmlformats.org/officeDocument/2006/relationships/hyperlink" Target="https://doc.qt.io/qtforpython/PySide6/QtPrintSupport/index.html#module-PySide6.QtPrintSupport" TargetMode="External"/><Relationship Id="rId14" Type="http://schemas.openxmlformats.org/officeDocument/2006/relationships/hyperlink" Target="https://doc.qt.io/qtforpython/PySide6/QtSvg/index.html#module-PySide6.QtSv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help/pycharm/mastering-keyboard-shortcuts.html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doc.qt.io/qtforpython-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forpython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python.org/3/library/venv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Load_time&amp;action=edit&amp;redlink=1" TargetMode="External"/><Relationship Id="rId13" Type="http://schemas.openxmlformats.org/officeDocument/2006/relationships/hyperlink" Target="https://ru.wikipedia.org/wiki/Qt#cite_note-15" TargetMode="External"/><Relationship Id="rId18" Type="http://schemas.openxmlformats.org/officeDocument/2006/relationships/hyperlink" Target="https://ru.wikipedia.org/wiki/Qt#cite_note-Digia-16" TargetMode="External"/><Relationship Id="rId3" Type="http://schemas.openxmlformats.org/officeDocument/2006/relationships/hyperlink" Target="https://ru.wikipedia.org/wiki/Linux" TargetMode="External"/><Relationship Id="rId21" Type="http://schemas.openxmlformats.org/officeDocument/2006/relationships/hyperlink" Target="https://ru.wikipedia.org/wiki/Qt#cite_note-22" TargetMode="External"/><Relationship Id="rId7" Type="http://schemas.openxmlformats.org/officeDocument/2006/relationships/hyperlink" Target="https://ru.wikipedia.org/wiki/Qt#cite_note-12" TargetMode="External"/><Relationship Id="rId12" Type="http://schemas.openxmlformats.org/officeDocument/2006/relationships/hyperlink" Target="https://ru.wikipedia.org/wiki/Smartphone" TargetMode="External"/><Relationship Id="rId17" Type="http://schemas.openxmlformats.org/officeDocument/2006/relationships/hyperlink" Target="https://ru.wikipedia.org/wiki/Android_(operating_system)" TargetMode="External"/><Relationship Id="rId2" Type="http://schemas.openxmlformats.org/officeDocument/2006/relationships/hyperlink" Target="https://ru.wikipedia.org/wiki/X_Window_System" TargetMode="External"/><Relationship Id="rId16" Type="http://schemas.openxmlformats.org/officeDocument/2006/relationships/hyperlink" Target="https://ru.wikipedia.org/w/index.php?title=EGL_(API)&amp;action=edit&amp;redlink=1" TargetMode="External"/><Relationship Id="rId20" Type="http://schemas.openxmlformats.org/officeDocument/2006/relationships/hyperlink" Target="https://ru.wikipedia.org/wiki/I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Wayland" TargetMode="External"/><Relationship Id="rId11" Type="http://schemas.openxmlformats.org/officeDocument/2006/relationships/hyperlink" Target="https://ru.wikipedia.org/wiki/%D0%9A%D0%B0%D1%80%D0%BC%D0%B0%D0%BD%D0%BD%D1%8B%D0%B9_%D0%BF%D0%B5%D1%80%D1%81%D0%BE%D0%BD%D0%B0%D0%BB%D1%8C%D0%BD%D1%8B%D0%B9_%D0%BA%D0%BE%D0%BC%D0%BF%D1%8C%D1%8E%D1%82%D0%B5%D1%80" TargetMode="External"/><Relationship Id="rId5" Type="http://schemas.openxmlformats.org/officeDocument/2006/relationships/hyperlink" Target="https://ru.wikipedia.org/wiki/Qt#cite_note-11" TargetMode="External"/><Relationship Id="rId15" Type="http://schemas.openxmlformats.org/officeDocument/2006/relationships/hyperlink" Target="https://ru.wikipedia.org/wiki/Linux_framebuffer" TargetMode="External"/><Relationship Id="rId10" Type="http://schemas.openxmlformats.org/officeDocument/2006/relationships/hyperlink" Target="https://ru.wikipedia.org/wiki/Qt#cite_note-14" TargetMode="External"/><Relationship Id="rId19" Type="http://schemas.openxmlformats.org/officeDocument/2006/relationships/hyperlink" Target="https://ru.wikipedia.org/wiki/Qt#cite_note-17" TargetMode="External"/><Relationship Id="rId4" Type="http://schemas.openxmlformats.org/officeDocument/2006/relationships/hyperlink" Target="https://ru.wikipedia.org/wiki/FreeBSD" TargetMode="External"/><Relationship Id="rId9" Type="http://schemas.openxmlformats.org/officeDocument/2006/relationships/hyperlink" Target="https://ru.wikipedia.org/wiki/Qt#cite_note-13" TargetMode="External"/><Relationship Id="rId14" Type="http://schemas.openxmlformats.org/officeDocument/2006/relationships/hyperlink" Target="https://ru.wikipedia.org/wiki/DirectF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ABF4B-5C15-4AA2-A4D6-413FB17D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"/>
            <a:ext cx="12192000" cy="2880000"/>
          </a:xfrm>
        </p:spPr>
        <p:txBody>
          <a:bodyPr anchor="ctr">
            <a:normAutofit/>
          </a:bodyPr>
          <a:lstStyle/>
          <a:p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ТЕМА 1.</a:t>
            </a:r>
            <a:r>
              <a:rPr lang="en-US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b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</a:b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Модули Qt для создания</a:t>
            </a:r>
            <a:r>
              <a:rPr lang="en-US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44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приложений с графическим интерфейсом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Calibri" panose="020F0502020204030204" pitchFamily="34" charset="0"/>
              </a:rPr>
              <a:t>.</a:t>
            </a:r>
            <a:endParaRPr lang="ru-RU" sz="9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ADFD-682B-4E1E-8C48-6414082D7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89000"/>
            <a:ext cx="12192000" cy="1080000"/>
          </a:xfrm>
        </p:spPr>
        <p:txBody>
          <a:bodyPr anchor="ctr">
            <a:normAutofit/>
          </a:bodyPr>
          <a:lstStyle/>
          <a:p>
            <a:r>
              <a:rPr lang="ru-RU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Лекция </a:t>
            </a:r>
            <a:r>
              <a:rPr lang="en-US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1</a:t>
            </a:r>
            <a:r>
              <a:rPr lang="ru-RU" sz="28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.</a:t>
            </a:r>
            <a:r>
              <a:rPr lang="ru-RU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 </a:t>
            </a:r>
            <a:br>
              <a:rPr lang="ru-RU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</a:br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Состав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Medium" panose="02000000000000000000" pitchFamily="2" charset="0"/>
              </a:rPr>
              <a:t>QT.</a:t>
            </a:r>
            <a:r>
              <a:rPr lang="en-US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5CD35C-01D6-40F2-ABE5-CD8EB81D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89" y="3180054"/>
            <a:ext cx="3386038" cy="352994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31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22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Отвлечемся на демонстрацию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AA572-8856-4676-9E11-9375F5FE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71576"/>
            <a:ext cx="11534775" cy="72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Рассмотрим основные инструменты для работы с </a:t>
            </a:r>
            <a:r>
              <a:rPr lang="en-US" sz="2000" dirty="0"/>
              <a:t>Qt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174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22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Различия в коде.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AA572-8856-4676-9E11-9375F5FE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71576"/>
            <a:ext cx="11534775" cy="5337947"/>
          </a:xfrm>
        </p:spPr>
        <p:txBody>
          <a:bodyPr/>
          <a:lstStyle/>
          <a:p>
            <a:r>
              <a:rPr lang="en-US" sz="2000" dirty="0"/>
              <a:t>1. </a:t>
            </a:r>
            <a:r>
              <a:rPr lang="ru-RU" sz="2000" dirty="0"/>
              <a:t>Конвертация </a:t>
            </a:r>
            <a:r>
              <a:rPr lang="en-US" sz="2000" dirty="0"/>
              <a:t>Ui</a:t>
            </a:r>
            <a:r>
              <a:rPr lang="ru-RU" sz="2000" dirty="0"/>
              <a:t> – файлов в </a:t>
            </a:r>
            <a:r>
              <a:rPr lang="en-US" sz="2000" dirty="0" err="1"/>
              <a:t>Py</a:t>
            </a:r>
            <a:r>
              <a:rPr lang="en-US" sz="2000" dirty="0"/>
              <a:t>:</a:t>
            </a:r>
          </a:p>
          <a:p>
            <a:endParaRPr lang="en-US" dirty="0"/>
          </a:p>
          <a:p>
            <a:r>
              <a:rPr lang="en-US" sz="2000" dirty="0"/>
              <a:t>2. </a:t>
            </a:r>
            <a:r>
              <a:rPr lang="ru-RU" sz="2000" dirty="0"/>
              <a:t>Использование </a:t>
            </a:r>
            <a:r>
              <a:rPr lang="en-US" sz="2000" dirty="0"/>
              <a:t>exec() </a:t>
            </a:r>
            <a:r>
              <a:rPr lang="ru-RU" sz="2000" dirty="0"/>
              <a:t>или </a:t>
            </a:r>
            <a:r>
              <a:rPr lang="en-US" sz="2000" dirty="0"/>
              <a:t>exec_()</a:t>
            </a:r>
            <a:r>
              <a:rPr lang="ru-RU" sz="2000" dirty="0"/>
              <a:t>:</a:t>
            </a:r>
          </a:p>
          <a:p>
            <a:endParaRPr lang="ru-RU" sz="1200" dirty="0"/>
          </a:p>
          <a:p>
            <a:endParaRPr lang="ru-RU" sz="3200" dirty="0"/>
          </a:p>
          <a:p>
            <a:endParaRPr lang="ru-RU" sz="1400" dirty="0"/>
          </a:p>
          <a:p>
            <a:r>
              <a:rPr lang="ru-RU" sz="2000" dirty="0"/>
              <a:t>3. Слоты и сигналы: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7186B-1850-4BC6-AC36-11D9152D5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47"/>
          <a:stretch/>
        </p:blipFill>
        <p:spPr>
          <a:xfrm>
            <a:off x="1020310" y="1621708"/>
            <a:ext cx="3238500" cy="161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4A6239-4E5F-47B7-BA9C-2F6D9F4D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10" y="1808800"/>
            <a:ext cx="2867025" cy="161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5B3DC1-1725-4E88-8CB2-D41044C918BE}"/>
              </a:ext>
            </a:extLst>
          </p:cNvPr>
          <p:cNvSpPr txBox="1"/>
          <p:nvPr/>
        </p:nvSpPr>
        <p:spPr>
          <a:xfrm>
            <a:off x="4303811" y="1539117"/>
            <a:ext cx="130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Pyside2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PyQt5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04DFF-7C1C-4F47-980C-5FB11E673C1C}"/>
              </a:ext>
            </a:extLst>
          </p:cNvPr>
          <p:cNvSpPr txBox="1"/>
          <p:nvPr/>
        </p:nvSpPr>
        <p:spPr>
          <a:xfrm>
            <a:off x="4303811" y="2639113"/>
            <a:ext cx="6665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PySide2 – </a:t>
            </a:r>
            <a:r>
              <a:rPr lang="ru-RU" sz="1400" dirty="0"/>
              <a:t>только </a:t>
            </a:r>
            <a:r>
              <a:rPr lang="en-US" sz="1400" dirty="0"/>
              <a:t>exec_(), </a:t>
            </a:r>
            <a:r>
              <a:rPr lang="ru-RU" sz="1400" dirty="0"/>
              <a:t>т.к. присутствует поддержка </a:t>
            </a:r>
            <a:r>
              <a:rPr lang="en-US" sz="1400" dirty="0"/>
              <a:t>Python 2</a:t>
            </a:r>
            <a:r>
              <a:rPr lang="ru-RU" sz="1400" dirty="0"/>
              <a:t>;</a:t>
            </a:r>
            <a:endParaRPr lang="en-US" sz="14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/>
              <a:t>PyQt5 – </a:t>
            </a:r>
            <a:r>
              <a:rPr lang="ru-RU" sz="1400" dirty="0"/>
              <a:t>возможны оба варианта, т.к. в </a:t>
            </a:r>
            <a:r>
              <a:rPr lang="en-US" sz="1400" dirty="0"/>
              <a:t>Python 3 “</a:t>
            </a:r>
            <a:r>
              <a:rPr lang="en-US" sz="1400" i="1" dirty="0"/>
              <a:t>exec</a:t>
            </a:r>
            <a:r>
              <a:rPr lang="en-US" sz="1400" dirty="0"/>
              <a:t>” </a:t>
            </a:r>
            <a:r>
              <a:rPr lang="ru-RU" sz="1400" dirty="0"/>
              <a:t>не</a:t>
            </a:r>
            <a:r>
              <a:rPr lang="en-US" sz="1400" dirty="0"/>
              <a:t> </a:t>
            </a:r>
            <a:r>
              <a:rPr lang="ru-RU" sz="1400" dirty="0"/>
              <a:t>является ключевым</a:t>
            </a:r>
            <a:r>
              <a:rPr lang="en-US" sz="1400" dirty="0"/>
              <a:t>/</a:t>
            </a:r>
            <a:r>
              <a:rPr lang="ru-RU" sz="1400" dirty="0"/>
              <a:t>зарезервированным словом.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7874EF-178A-4709-AFBC-89954391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10" y="2523626"/>
            <a:ext cx="2713752" cy="9682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13432B-4790-4EFC-A7DC-CBC6B6CA2C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20310" y="4121020"/>
            <a:ext cx="3945044" cy="22721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183087-D7F6-4AD0-8E60-4231D006D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104" y="4374815"/>
            <a:ext cx="3945044" cy="20183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B8C0E6-2496-42E4-8F5B-6DAAE2EC4F07}"/>
              </a:ext>
            </a:extLst>
          </p:cNvPr>
          <p:cNvSpPr txBox="1"/>
          <p:nvPr/>
        </p:nvSpPr>
        <p:spPr>
          <a:xfrm>
            <a:off x="6460104" y="4029036"/>
            <a:ext cx="394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Обеспечение обратной совместимости: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F3E4241-7E12-4877-AFA0-F45409CC2E1D}"/>
              </a:ext>
            </a:extLst>
          </p:cNvPr>
          <p:cNvSpPr/>
          <p:nvPr/>
        </p:nvSpPr>
        <p:spPr>
          <a:xfrm>
            <a:off x="5053695" y="5039137"/>
            <a:ext cx="1318068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1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7F374-1302-459C-9444-071EFB4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2192000" cy="685800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2. Основные компоненты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962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C8D1B8-DA24-4DE0-9132-83616FF58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0577"/>
              </p:ext>
            </p:extLst>
          </p:nvPr>
        </p:nvGraphicFramePr>
        <p:xfrm>
          <a:off x="1133475" y="1171575"/>
          <a:ext cx="9913938" cy="52590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04646">
                  <a:extLst>
                    <a:ext uri="{9D8B030D-6E8A-4147-A177-3AD203B41FA5}">
                      <a16:colId xmlns:a16="http://schemas.microsoft.com/office/drawing/2014/main" val="412219038"/>
                    </a:ext>
                  </a:extLst>
                </a:gridCol>
                <a:gridCol w="3304646">
                  <a:extLst>
                    <a:ext uri="{9D8B030D-6E8A-4147-A177-3AD203B41FA5}">
                      <a16:colId xmlns:a16="http://schemas.microsoft.com/office/drawing/2014/main" val="1046820732"/>
                    </a:ext>
                  </a:extLst>
                </a:gridCol>
                <a:gridCol w="3304646">
                  <a:extLst>
                    <a:ext uri="{9D8B030D-6E8A-4147-A177-3AD203B41FA5}">
                      <a16:colId xmlns:a16="http://schemas.microsoft.com/office/drawing/2014/main" val="785729101"/>
                    </a:ext>
                  </a:extLst>
                </a:gridCol>
              </a:tblGrid>
              <a:tr h="72016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2" tooltip="PySide6.QtCor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QtCore</a:t>
                      </a:r>
                      <a:endParaRPr lang="en-US" sz="24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3" tooltip="PySide6.QtGu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QtGui</a:t>
                      </a:r>
                      <a:endParaRPr lang="en-US" sz="24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4" tooltip="PySide6.QtWidge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QtWidgets</a:t>
                      </a:r>
                      <a:endParaRPr lang="en-US" sz="2400" b="1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R="190500" marT="47625" marB="47625" anchor="ctr"/>
                </a:tc>
                <a:extLst>
                  <a:ext uri="{0D108BD9-81ED-4DB2-BD59-A6C34878D82A}">
                    <a16:rowId xmlns:a16="http://schemas.microsoft.com/office/drawing/2014/main" val="2334102033"/>
                  </a:ext>
                </a:extLst>
              </a:tr>
              <a:tr h="720168">
                <a:tc>
                  <a:txBody>
                    <a:bodyPr/>
                    <a:lstStyle/>
                    <a:p>
                      <a:pPr algn="ctr"/>
                      <a:r>
                        <a:rPr lang="en-US" sz="2400" u="sng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5" tooltip="PySide6.QtConcurre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QtConcurrent</a:t>
                      </a:r>
                      <a:endParaRPr lang="en-US" sz="2400" u="sng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R="19050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6" tooltip="PySide6.Qt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QtHelp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7" tooltip="PySide6.QtNetwor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QtNetwork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03349"/>
                  </a:ext>
                </a:extLst>
              </a:tr>
              <a:tr h="720168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8" tooltip="PySide6.QtOpenG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QtOpenGL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QtOpenGLFunctions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QtOpenGLWidgets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19663"/>
                  </a:ext>
                </a:extLst>
              </a:tr>
              <a:tr h="720168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9" tooltip="PySide6.QtPrintSuppo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QtPrintSupport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0" tooltip="PySide6.QtQm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QtQml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1" tooltip="PySide6.QtQuic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QtQuick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41503"/>
                  </a:ext>
                </a:extLst>
              </a:tr>
              <a:tr h="720168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QtQuickControls2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2" tooltip="PySide6.QtQuickWidget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QtQuickWidgets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3" tooltip="PySide6.QtSq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QtSql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226"/>
                  </a:ext>
                </a:extLst>
              </a:tr>
              <a:tr h="720168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4" tooltip="PySide6.QtSv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QtSvg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QtSvgWidgets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5" tooltip="PySide6.QtTe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QtTest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6721"/>
                  </a:ext>
                </a:extLst>
              </a:tr>
              <a:tr h="938042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6" tooltip="PySide6.QtUiToo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QtUiTools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u="sng" strike="noStrike" kern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hlinkClick r:id="rId17" tooltip="PySide6.QtXm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QtXml</a:t>
                      </a:r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u="sng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637617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6F2B24B-0D85-47C9-BC27-80D0C80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Модули </a:t>
            </a:r>
            <a:r>
              <a:rPr lang="en-US" sz="2800" b="1" dirty="0">
                <a:latin typeface="+mn-lt"/>
              </a:rPr>
              <a:t>Qt.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20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A8F76A94-4605-40BB-919F-6BC93CD7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409575"/>
            <a:ext cx="11363325" cy="6099509"/>
          </a:xfrm>
        </p:spPr>
        <p:txBody>
          <a:bodyPr>
            <a:normAutofit/>
          </a:bodyPr>
          <a:lstStyle/>
          <a:p>
            <a:pPr algn="just"/>
            <a:r>
              <a:rPr lang="en-US" b="1" strike="noStrike" kern="1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QtCore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основные функции, не связанные с графическим интерфейсом.</a:t>
            </a:r>
          </a:p>
          <a:p>
            <a:pPr algn="just"/>
            <a:r>
              <a:rPr lang="en-U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QtGui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расширяет функциональность графического интерфейса.</a:t>
            </a:r>
          </a:p>
          <a:p>
            <a:pPr algn="just"/>
            <a:r>
              <a:rPr lang="en-US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QtWidgets</a:t>
            </a:r>
            <a:r>
              <a:rPr lang="ru-RU" i="0" strike="noStrike" kern="1200" dirty="0">
                <a:solidFill>
                  <a:schemeClr val="tx1">
                    <a:lumMod val="95000"/>
                  </a:schemeClr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работа с виджетами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Qt.</a:t>
            </a:r>
          </a:p>
          <a:p>
            <a:pPr algn="just"/>
            <a:r>
              <a:rPr lang="en-US" b="1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QtConcurrent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высокоуровневое</a:t>
            </a:r>
            <a:r>
              <a:rPr lang="en-US">
                <a:solidFill>
                  <a:schemeClr val="tx1">
                    <a:lumMod val="95000"/>
                  </a:schemeClr>
                </a:solidFill>
              </a:rPr>
              <a:t> API</a:t>
            </a:r>
            <a:r>
              <a:rPr lang="en-US" strike="noStrike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для работы с потоками.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QtHelp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– интеграция онлайн-документации в приложения.</a:t>
            </a:r>
            <a:endParaRPr lang="en-US" strike="noStrike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QtNetwork</a:t>
            </a:r>
            <a:r>
              <a:rPr lang="en-US" b="1" strike="noStrike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позволя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ет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писать клиент-серверные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 (TCP/IP)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приложения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QtOpenGLFunctions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QtOpenGLWidgets 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–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работа с 2</a:t>
            </a:r>
            <a:r>
              <a:rPr lang="en-US" strike="noStrike" dirty="0">
                <a:solidFill>
                  <a:schemeClr val="tx1">
                    <a:lumMod val="95000"/>
                  </a:schemeClr>
                </a:solidFill>
              </a:rPr>
              <a:t>D/3D 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графикой.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QtPrintSupport</a:t>
            </a:r>
            <a:r>
              <a:rPr lang="ru-RU" strike="noStrike" dirty="0">
                <a:solidFill>
                  <a:schemeClr val="tx1">
                    <a:lumMod val="95000"/>
                  </a:schemeClr>
                </a:solidFill>
              </a:rPr>
              <a:t> – класс обеспечивающий поддержку печати.</a:t>
            </a: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25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4">
            <a:extLst>
              <a:ext uri="{FF2B5EF4-FFF2-40B4-BE49-F238E27FC236}">
                <a16:creationId xmlns:a16="http://schemas.microsoft.com/office/drawing/2014/main" id="{E3715E2C-4224-47B0-BC92-8FE231F7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4" y="447675"/>
            <a:ext cx="11401425" cy="59912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QtQml/QtQuick/QtQuickControls2/QtQuickWidgets</a:t>
            </a:r>
            <a:r>
              <a:rPr lang="en-US" sz="28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– </a:t>
            </a:r>
            <a:r>
              <a:rPr lang="en-US" sz="2800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API </a:t>
            </a:r>
            <a:r>
              <a:rPr lang="ru-RU" sz="2800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для использования </a:t>
            </a:r>
            <a:r>
              <a:rPr lang="en-US" sz="2800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Qt QML (Qt Meta/Modeling Language) </a:t>
            </a:r>
            <a:r>
              <a:rPr lang="ru-RU" sz="2800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и создания настраиваемых высокодинамичных графических пользовательских интерфейсов с плавными переходами и эффектами.</a:t>
            </a:r>
            <a:endParaRPr lang="ru-RU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QtSql</a:t>
            </a:r>
            <a:r>
              <a:rPr lang="ru-RU" sz="2400" i="0" strike="noStrike" kern="1200" dirty="0">
                <a:solidFill>
                  <a:schemeClr val="tx1">
                    <a:lumMod val="95000"/>
                  </a:schemeClr>
                </a:solidFill>
                <a:effectLst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содержит драйвера для обеспечения интеграции БД приложением.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QtSvg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QtSvgWidgets</a:t>
            </a:r>
            <a:r>
              <a:rPr lang="ru-RU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i="0" strike="noStrike" kern="1200" dirty="0">
                <a:solidFill>
                  <a:schemeClr val="tx1">
                    <a:lumMod val="95000"/>
                  </a:schemeClr>
                </a:solidFill>
                <a:effectLst/>
                <a:ea typeface="+mn-ea"/>
                <a:cs typeface="+mn-cs"/>
              </a:rPr>
              <a:t>– для работы с файлами </a:t>
            </a:r>
            <a:r>
              <a:rPr lang="en-US" sz="2400" i="0" strike="noStrike" kern="1200" dirty="0">
                <a:solidFill>
                  <a:schemeClr val="tx1">
                    <a:lumMod val="95000"/>
                  </a:schemeClr>
                </a:solidFill>
                <a:effectLst/>
                <a:ea typeface="+mn-ea"/>
                <a:cs typeface="+mn-cs"/>
              </a:rPr>
              <a:t>SVG.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QtTest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классы для модульного тестирования.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QtUiTools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служит для обработки форм, созданных с помощью </a:t>
            </a:r>
            <a:br>
              <a:rPr lang="ru-RU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Qt Designer.</a:t>
            </a:r>
          </a:p>
          <a:p>
            <a:pPr algn="just"/>
            <a:r>
              <a:rPr lang="en-US" b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QtXml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– обеспечивает работу с потоками чтения и записи XML документов и реализацию их в форме SAX (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API for XML)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и DOM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(Document Object Model)</a:t>
            </a:r>
            <a:endParaRPr lang="en-US" sz="2400" i="0" strike="noStrike" kern="1200" dirty="0">
              <a:solidFill>
                <a:schemeClr val="tx1">
                  <a:lumMod val="95000"/>
                </a:schemeClr>
              </a:solidFill>
              <a:effectLst/>
              <a:ea typeface="+mn-ea"/>
              <a:cs typeface="+mn-cs"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400" strike="noStrike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8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10192-D37A-4BB7-B7A2-34ACDAF7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ru-RU" dirty="0"/>
              <a:t>Установка и настройка </a:t>
            </a:r>
            <a:r>
              <a:rPr lang="en-US" dirty="0"/>
              <a:t>Pyside2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4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AB11-810C-451E-B0FD-3BCF7FAB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Установка </a:t>
            </a:r>
            <a:r>
              <a:rPr lang="en-US" sz="2800" b="1" dirty="0">
                <a:latin typeface="+mn-lt"/>
              </a:rPr>
              <a:t>Pycharm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D9078-2240-42CD-8D4A-9BA5551A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04875"/>
            <a:ext cx="5239999" cy="5638799"/>
          </a:xfrm>
        </p:spPr>
        <p:txBody>
          <a:bodyPr/>
          <a:lstStyle/>
          <a:p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Загружаем </a:t>
            </a:r>
            <a:r>
              <a:rPr lang="en-US" sz="2400" dirty="0"/>
              <a:t>~350Mb.</a:t>
            </a:r>
          </a:p>
          <a:p>
            <a:endParaRPr lang="en-US" dirty="0"/>
          </a:p>
          <a:p>
            <a:endParaRPr lang="ru-RU" sz="3200" dirty="0"/>
          </a:p>
          <a:p>
            <a:endParaRPr lang="en-US" sz="3200" dirty="0"/>
          </a:p>
          <a:p>
            <a:endParaRPr lang="en-US" dirty="0"/>
          </a:p>
          <a:p>
            <a:r>
              <a:rPr lang="en-US" sz="2400" dirty="0"/>
              <a:t>2. </a:t>
            </a:r>
            <a:r>
              <a:rPr lang="ru-RU" sz="2400" dirty="0"/>
              <a:t>Устанавливаем.</a:t>
            </a:r>
            <a:endParaRPr lang="en-US" sz="2400" dirty="0"/>
          </a:p>
          <a:p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1CE5ADE-7D52-4707-831C-DE2FF6A39945}"/>
              </a:ext>
            </a:extLst>
          </p:cNvPr>
          <p:cNvGrpSpPr/>
          <p:nvPr/>
        </p:nvGrpSpPr>
        <p:grpSpPr>
          <a:xfrm>
            <a:off x="865188" y="1366166"/>
            <a:ext cx="3966376" cy="1908162"/>
            <a:chOff x="3791823" y="1208015"/>
            <a:chExt cx="3080381" cy="181029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266046A-0473-4AFE-A650-FC7B5B8B8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1823" y="1208015"/>
              <a:ext cx="3080381" cy="1810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29135F9-6B49-4618-9564-6B0693751925}"/>
                </a:ext>
              </a:extLst>
            </p:cNvPr>
            <p:cNvSpPr/>
            <p:nvPr/>
          </p:nvSpPr>
          <p:spPr>
            <a:xfrm>
              <a:off x="5612235" y="1988191"/>
              <a:ext cx="553673" cy="570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F03F86-CFD5-490C-B411-F4424649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29" y="4019787"/>
            <a:ext cx="2935707" cy="2293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A2FE31-39C9-4F43-9557-AF38C77A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27" y="1552121"/>
            <a:ext cx="5106697" cy="3100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061CB-C065-47C9-9C0E-54A6B93832DC}"/>
              </a:ext>
            </a:extLst>
          </p:cNvPr>
          <p:cNvSpPr txBox="1"/>
          <p:nvPr/>
        </p:nvSpPr>
        <p:spPr>
          <a:xfrm>
            <a:off x="6532902" y="904501"/>
            <a:ext cx="340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3. Используем.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F76F9-327E-4BEC-86BD-55E4F6B635C0}"/>
              </a:ext>
            </a:extLst>
          </p:cNvPr>
          <p:cNvSpPr txBox="1"/>
          <p:nvPr/>
        </p:nvSpPr>
        <p:spPr>
          <a:xfrm>
            <a:off x="6532902" y="5343345"/>
            <a:ext cx="445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Примечание:</a:t>
            </a:r>
          </a:p>
          <a:p>
            <a:r>
              <a:rPr lang="ru-RU" dirty="0"/>
              <a:t>горячие клавиши </a:t>
            </a:r>
            <a:r>
              <a:rPr lang="en-US" dirty="0"/>
              <a:t>Pycharm: </a:t>
            </a:r>
            <a:r>
              <a:rPr lang="en-US" dirty="0">
                <a:hlinkClick r:id="rId5"/>
              </a:rPr>
              <a:t>https://www.jetbrains.com/help/pycharm/mastering-keyboard-shortcuts.html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21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CD678-601D-45C9-89BC-6C856276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8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Установка </a:t>
            </a:r>
            <a:r>
              <a:rPr lang="en-US" sz="2800" b="1" dirty="0">
                <a:latin typeface="+mn-lt"/>
              </a:rPr>
              <a:t>GIT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F9A4A-9AAF-4806-83D0-455015D7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719392"/>
            <a:ext cx="10637836" cy="5731741"/>
          </a:xfrm>
        </p:spPr>
        <p:txBody>
          <a:bodyPr/>
          <a:lstStyle/>
          <a:p>
            <a:r>
              <a:rPr lang="ru-RU" sz="2400" dirty="0"/>
              <a:t>1.</a:t>
            </a:r>
            <a:r>
              <a:rPr lang="en-US" sz="2400" dirty="0"/>
              <a:t> </a:t>
            </a:r>
            <a:r>
              <a:rPr lang="ru-RU" sz="2400" dirty="0"/>
              <a:t>Загружаем </a:t>
            </a:r>
            <a:r>
              <a:rPr lang="en-US" sz="2400" dirty="0"/>
              <a:t>~50Mb.</a:t>
            </a:r>
          </a:p>
          <a:p>
            <a:endParaRPr lang="en-US" dirty="0"/>
          </a:p>
          <a:p>
            <a:endParaRPr lang="en-US" sz="3200" dirty="0"/>
          </a:p>
          <a:p>
            <a:endParaRPr lang="ru-RU" sz="3600" dirty="0"/>
          </a:p>
          <a:p>
            <a:endParaRPr lang="en-US" dirty="0"/>
          </a:p>
          <a:p>
            <a:r>
              <a:rPr lang="en-US" sz="2400" dirty="0"/>
              <a:t>2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Устанавливаем.</a:t>
            </a:r>
            <a:endParaRPr lang="en-US" sz="2400" dirty="0"/>
          </a:p>
          <a:p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18BAF7C-D105-4332-A84F-1E1B41273556}"/>
              </a:ext>
            </a:extLst>
          </p:cNvPr>
          <p:cNvGrpSpPr/>
          <p:nvPr/>
        </p:nvGrpSpPr>
        <p:grpSpPr>
          <a:xfrm>
            <a:off x="1144588" y="1194631"/>
            <a:ext cx="3099206" cy="2062919"/>
            <a:chOff x="1434518" y="1961194"/>
            <a:chExt cx="3048305" cy="2029038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F505A77-99D2-4FE9-A6F8-58B51863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518" y="1961194"/>
              <a:ext cx="3048305" cy="20290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72370EC-4336-4B50-8D58-39721877A91C}"/>
                </a:ext>
              </a:extLst>
            </p:cNvPr>
            <p:cNvSpPr/>
            <p:nvPr/>
          </p:nvSpPr>
          <p:spPr>
            <a:xfrm>
              <a:off x="3506598" y="3524775"/>
              <a:ext cx="914400" cy="27543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ABDA44-89F5-4421-88F2-22955C35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88" y="3905832"/>
            <a:ext cx="3099206" cy="2408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F8D205-6989-4395-8945-2E46E1448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72" y="1231391"/>
            <a:ext cx="4293019" cy="4532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1C8CAB-2669-4F15-A49C-B4D637410250}"/>
              </a:ext>
            </a:extLst>
          </p:cNvPr>
          <p:cNvSpPr txBox="1"/>
          <p:nvPr/>
        </p:nvSpPr>
        <p:spPr>
          <a:xfrm>
            <a:off x="6987149" y="719392"/>
            <a:ext cx="43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Проверяем установку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8A91F38-83D6-4F13-8608-BC6EF945C3FA}"/>
              </a:ext>
            </a:extLst>
          </p:cNvPr>
          <p:cNvCxnSpPr/>
          <p:nvPr/>
        </p:nvCxnSpPr>
        <p:spPr>
          <a:xfrm>
            <a:off x="7729843" y="1376329"/>
            <a:ext cx="260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2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CF2ED-4665-4155-8B04-4977FB52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Создание проекта </a:t>
            </a:r>
            <a:r>
              <a:rPr lang="en-US" sz="2800" b="1" dirty="0">
                <a:latin typeface="+mn-lt"/>
              </a:rPr>
              <a:t>Pycharm</a:t>
            </a:r>
            <a:endParaRPr lang="ru-RU" sz="24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27949-FDC7-4D19-A7A9-E9475F6D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885825"/>
            <a:ext cx="11344274" cy="5507287"/>
          </a:xfrm>
        </p:spPr>
        <p:txBody>
          <a:bodyPr/>
          <a:lstStyle/>
          <a:p>
            <a:r>
              <a:rPr lang="en-US" sz="2400" dirty="0"/>
              <a:t>1.</a:t>
            </a:r>
            <a:r>
              <a:rPr lang="ru-RU" sz="2400" dirty="0"/>
              <a:t> </a:t>
            </a:r>
            <a:r>
              <a:rPr lang="en-US" sz="2400" dirty="0"/>
              <a:t>New Project</a:t>
            </a:r>
          </a:p>
          <a:p>
            <a:endParaRPr lang="en-US" dirty="0"/>
          </a:p>
          <a:p>
            <a:endParaRPr lang="en-US" sz="3600" dirty="0"/>
          </a:p>
          <a:p>
            <a:endParaRPr lang="ru-RU" sz="3600" dirty="0"/>
          </a:p>
          <a:p>
            <a:endParaRPr lang="en-US" dirty="0"/>
          </a:p>
          <a:p>
            <a:r>
              <a:rPr lang="en-US" sz="2400" dirty="0"/>
              <a:t> 2. New environment using</a:t>
            </a:r>
            <a:endParaRPr lang="ru-RU" sz="2400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819C1804-9C16-4E45-A337-B38268259C25}"/>
              </a:ext>
            </a:extLst>
          </p:cNvPr>
          <p:cNvSpPr/>
          <p:nvPr/>
        </p:nvSpPr>
        <p:spPr>
          <a:xfrm>
            <a:off x="3389177" y="2349574"/>
            <a:ext cx="369115" cy="192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548F016-35B6-46E8-BCCC-B7625D5B7FE9}"/>
              </a:ext>
            </a:extLst>
          </p:cNvPr>
          <p:cNvGrpSpPr/>
          <p:nvPr/>
        </p:nvGrpSpPr>
        <p:grpSpPr>
          <a:xfrm>
            <a:off x="333349" y="1468076"/>
            <a:ext cx="2927248" cy="1960924"/>
            <a:chOff x="956856" y="1872846"/>
            <a:chExt cx="2927248" cy="196092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E7DE9BE-B96C-4F5A-80C4-ED09650AD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56" y="1872846"/>
              <a:ext cx="2927248" cy="1960924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C9E683E-40CB-4769-9DAC-C0CDC16908D5}"/>
                </a:ext>
              </a:extLst>
            </p:cNvPr>
            <p:cNvSpPr/>
            <p:nvPr/>
          </p:nvSpPr>
          <p:spPr>
            <a:xfrm>
              <a:off x="2097248" y="2818701"/>
              <a:ext cx="411060" cy="1593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29F3C79-4821-418F-BF82-989363A665CE}"/>
              </a:ext>
            </a:extLst>
          </p:cNvPr>
          <p:cNvGrpSpPr/>
          <p:nvPr/>
        </p:nvGrpSpPr>
        <p:grpSpPr>
          <a:xfrm>
            <a:off x="3875573" y="1468076"/>
            <a:ext cx="1212340" cy="1960924"/>
            <a:chOff x="4471331" y="1872846"/>
            <a:chExt cx="1212340" cy="196092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B4133DD-5924-4DF2-9772-451242AD6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331" y="1872846"/>
              <a:ext cx="1212340" cy="1960924"/>
            </a:xfrm>
            <a:prstGeom prst="rect">
              <a:avLst/>
            </a:prstGeom>
          </p:spPr>
        </p:pic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9988270-3B47-4A13-AA6F-A3C6C937DC2C}"/>
                </a:ext>
              </a:extLst>
            </p:cNvPr>
            <p:cNvSpPr/>
            <p:nvPr/>
          </p:nvSpPr>
          <p:spPr>
            <a:xfrm>
              <a:off x="4546834" y="1985394"/>
              <a:ext cx="385893" cy="1202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BA42B4-5CC4-40FC-8337-7C8F4FE3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0" y="4152101"/>
            <a:ext cx="3588986" cy="207005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79A898B-08F2-4143-9ABA-90B0E37958FE}"/>
              </a:ext>
            </a:extLst>
          </p:cNvPr>
          <p:cNvSpPr/>
          <p:nvPr/>
        </p:nvSpPr>
        <p:spPr>
          <a:xfrm>
            <a:off x="1106977" y="4673849"/>
            <a:ext cx="1343128" cy="158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EE348E2-E26F-4957-ADDC-619BED940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05" y="1468076"/>
            <a:ext cx="6465175" cy="33639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E82171-8629-4DAB-8406-A4240DB8C7C1}"/>
              </a:ext>
            </a:extLst>
          </p:cNvPr>
          <p:cNvSpPr txBox="1"/>
          <p:nvPr/>
        </p:nvSpPr>
        <p:spPr>
          <a:xfrm>
            <a:off x="5857876" y="885825"/>
            <a:ext cx="620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Минимальное рабочее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6756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1FF8B2-4533-4C20-88FA-D08E6FF3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Обо мне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B491D3-68D3-4EAC-A0D5-BE3BEFF56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060" y="2538661"/>
            <a:ext cx="2540253" cy="2986844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/>
          <a:p>
            <a:r>
              <a:rPr lang="ru-RU" dirty="0"/>
              <a:t>ФОТО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6AB98B-6195-4D16-875C-D54CD3E2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326" y="2538662"/>
            <a:ext cx="7904748" cy="3252537"/>
          </a:xfrm>
        </p:spPr>
        <p:txBody>
          <a:bodyPr>
            <a:normAutofit/>
          </a:bodyPr>
          <a:lstStyle/>
          <a:p>
            <a:r>
              <a:rPr lang="ru-RU" sz="2000" dirty="0"/>
              <a:t>Харченко Владислав Алексеевич, 26 лет.</a:t>
            </a:r>
          </a:p>
          <a:p>
            <a:endParaRPr lang="ru-RU" sz="2000" dirty="0"/>
          </a:p>
          <a:p>
            <a:r>
              <a:rPr lang="ru-RU" sz="2000" dirty="0"/>
              <a:t>2012 – 2017 гг. ВГТУ. Факультет Радиотехники и Электроники.</a:t>
            </a:r>
          </a:p>
          <a:p>
            <a:r>
              <a:rPr lang="ru-RU" sz="2000" dirty="0"/>
              <a:t>2014 – 2018 гг. Фриланс.</a:t>
            </a:r>
          </a:p>
          <a:p>
            <a:r>
              <a:rPr lang="ru-RU" sz="2000" dirty="0"/>
              <a:t>2017 – 2018 гг. АО «НИИ СВТ». Программист.</a:t>
            </a:r>
          </a:p>
          <a:p>
            <a:r>
              <a:rPr lang="ru-RU" sz="2000" dirty="0"/>
              <a:t>2018 – 2021 гг. АО «НИИ СВТ». Старший программист.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CD71FB-19E0-477D-9F17-94078990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11" y="2972803"/>
            <a:ext cx="2552702" cy="25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5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148A4-6CE1-4F76-8C00-97144D43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Установка </a:t>
            </a:r>
            <a:r>
              <a:rPr lang="en-US" sz="2800" b="1" dirty="0">
                <a:latin typeface="+mn-lt"/>
              </a:rPr>
              <a:t>PySide2</a:t>
            </a:r>
            <a:r>
              <a:rPr lang="ru-RU" sz="2800" b="1" dirty="0">
                <a:latin typeface="+mn-lt"/>
              </a:rPr>
              <a:t> и создание проекта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1A471-1E9D-43C3-945A-4841F235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33" y="1196130"/>
            <a:ext cx="10267235" cy="4465740"/>
          </a:xfrm>
        </p:spPr>
        <p:txBody>
          <a:bodyPr/>
          <a:lstStyle/>
          <a:p>
            <a:r>
              <a:rPr lang="en-US" sz="2400" dirty="0"/>
              <a:t>1. </a:t>
            </a:r>
            <a:r>
              <a:rPr lang="ru-RU" sz="2400" dirty="0"/>
              <a:t>Устанавливаем </a:t>
            </a:r>
            <a:r>
              <a:rPr lang="en-US" sz="2400" dirty="0"/>
              <a:t>PySide2.</a:t>
            </a:r>
          </a:p>
          <a:p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1A2C8B2-BECD-4F73-B312-089067CEFD10}"/>
              </a:ext>
            </a:extLst>
          </p:cNvPr>
          <p:cNvGrpSpPr/>
          <p:nvPr/>
        </p:nvGrpSpPr>
        <p:grpSpPr>
          <a:xfrm>
            <a:off x="2874630" y="1757660"/>
            <a:ext cx="6442739" cy="2664291"/>
            <a:chOff x="3107921" y="1840597"/>
            <a:chExt cx="5976158" cy="2471344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01810B4-762C-40A8-8B95-087310A7717A}"/>
                </a:ext>
              </a:extLst>
            </p:cNvPr>
            <p:cNvGrpSpPr/>
            <p:nvPr/>
          </p:nvGrpSpPr>
          <p:grpSpPr>
            <a:xfrm>
              <a:off x="3107921" y="1840597"/>
              <a:ext cx="5976158" cy="2471344"/>
              <a:chOff x="1141413" y="1807041"/>
              <a:chExt cx="3249598" cy="1343819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4E69F2AA-5815-48BC-B488-D370484CA9E2}"/>
                  </a:ext>
                </a:extLst>
              </p:cNvPr>
              <p:cNvGrpSpPr/>
              <p:nvPr/>
            </p:nvGrpSpPr>
            <p:grpSpPr>
              <a:xfrm>
                <a:off x="1141413" y="1807041"/>
                <a:ext cx="3249598" cy="1343819"/>
                <a:chOff x="1683129" y="1857375"/>
                <a:chExt cx="3800475" cy="1571625"/>
              </a:xfrm>
            </p:grpSpPr>
            <p:pic>
              <p:nvPicPr>
                <p:cNvPr id="5" name="Рисунок 4">
                  <a:extLst>
                    <a:ext uri="{FF2B5EF4-FFF2-40B4-BE49-F238E27FC236}">
                      <a16:creationId xmlns:a16="http://schemas.microsoft.com/office/drawing/2014/main" id="{B17CA1B3-6639-452D-A9DC-754EBA00BC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83129" y="1857375"/>
                  <a:ext cx="3800475" cy="1571625"/>
                </a:xfrm>
                <a:prstGeom prst="rect">
                  <a:avLst/>
                </a:prstGeom>
              </p:spPr>
            </p:pic>
            <p:cxnSp>
              <p:nvCxnSpPr>
                <p:cNvPr id="7" name="Прямая соединительная линия 6">
                  <a:extLst>
                    <a:ext uri="{FF2B5EF4-FFF2-40B4-BE49-F238E27FC236}">
                      <a16:creationId xmlns:a16="http://schemas.microsoft.com/office/drawing/2014/main" id="{D25705C7-CDDF-4401-9DB1-DE89BF96D6F5}"/>
                    </a:ext>
                  </a:extLst>
                </p:cNvPr>
                <p:cNvCxnSpPr/>
                <p:nvPr/>
              </p:nvCxnSpPr>
              <p:spPr>
                <a:xfrm>
                  <a:off x="3095538" y="2390862"/>
                  <a:ext cx="73823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E2F87FCF-9BED-4F8B-BBB2-24E3460940D0}"/>
                  </a:ext>
                </a:extLst>
              </p:cNvPr>
              <p:cNvCxnSpPr/>
              <p:nvPr/>
            </p:nvCxnSpPr>
            <p:spPr>
              <a:xfrm flipH="1">
                <a:off x="1150537" y="2256076"/>
                <a:ext cx="17922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24760E60-FA43-44C2-90C1-D243B3952547}"/>
                </a:ext>
              </a:extLst>
            </p:cNvPr>
            <p:cNvCxnSpPr/>
            <p:nvPr/>
          </p:nvCxnSpPr>
          <p:spPr>
            <a:xfrm>
              <a:off x="4957894" y="3445778"/>
              <a:ext cx="112132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4E74B80-81CD-4D38-A2A0-510D92DCC85A}"/>
              </a:ext>
            </a:extLst>
          </p:cNvPr>
          <p:cNvSpPr txBox="1"/>
          <p:nvPr/>
        </p:nvSpPr>
        <p:spPr>
          <a:xfrm>
            <a:off x="761133" y="5459613"/>
            <a:ext cx="10267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Примечание:</a:t>
            </a:r>
          </a:p>
          <a:p>
            <a:pPr algn="just"/>
            <a:r>
              <a:rPr lang="ru-RU" sz="1400" dirty="0"/>
              <a:t>Пакет </a:t>
            </a:r>
            <a:r>
              <a:rPr lang="en-US" sz="1400" u="sng" dirty="0"/>
              <a:t>shiboken2</a:t>
            </a:r>
            <a:r>
              <a:rPr lang="ru-RU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/>
              <a:t>– генератор привязок (</a:t>
            </a:r>
            <a:r>
              <a:rPr lang="en-US" sz="1400" dirty="0"/>
              <a:t>binding generator),</a:t>
            </a:r>
            <a:r>
              <a:rPr lang="ru-RU" sz="1400" dirty="0"/>
              <a:t> используемый для</a:t>
            </a:r>
            <a:r>
              <a:rPr lang="en-US" sz="1400" dirty="0"/>
              <a:t> </a:t>
            </a:r>
            <a:r>
              <a:rPr lang="ru-RU" sz="1400" dirty="0"/>
              <a:t>обеспечения связи между классами </a:t>
            </a:r>
            <a:r>
              <a:rPr lang="en-US" sz="1400" dirty="0"/>
              <a:t>Qt</a:t>
            </a:r>
            <a:r>
              <a:rPr lang="ru-RU" sz="1400" dirty="0"/>
              <a:t> (</a:t>
            </a:r>
            <a:r>
              <a:rPr lang="en-US" sz="1400" dirty="0"/>
              <a:t>C++) </a:t>
            </a:r>
            <a:r>
              <a:rPr lang="ru-RU" sz="1400" dirty="0"/>
              <a:t>и</a:t>
            </a:r>
            <a:r>
              <a:rPr lang="en-US" sz="1400" dirty="0"/>
              <a:t> </a:t>
            </a:r>
            <a:r>
              <a:rPr lang="ru-RU" sz="1400" dirty="0"/>
              <a:t>кодом </a:t>
            </a:r>
            <a:r>
              <a:rPr lang="en-US" sz="1400" dirty="0"/>
              <a:t>PySide2</a:t>
            </a:r>
            <a:r>
              <a:rPr lang="ru-RU" sz="1400" dirty="0"/>
              <a:t>.</a:t>
            </a:r>
            <a:endParaRPr lang="ru-RU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61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859B17-3740-4336-8C75-33857D9A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1" y="832168"/>
            <a:ext cx="3179142" cy="1517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093BA-FF7D-4DB3-B469-4AA64D82D5A5}"/>
              </a:ext>
            </a:extLst>
          </p:cNvPr>
          <p:cNvSpPr txBox="1"/>
          <p:nvPr/>
        </p:nvSpPr>
        <p:spPr>
          <a:xfrm>
            <a:off x="373683" y="401951"/>
            <a:ext cx="359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2. Удаляем код шаблона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1F1653D8-79F5-4A2F-ACA4-9A8ACF4037F9}"/>
              </a:ext>
            </a:extLst>
          </p:cNvPr>
          <p:cNvSpPr/>
          <p:nvPr/>
        </p:nvSpPr>
        <p:spPr>
          <a:xfrm>
            <a:off x="4134535" y="1385415"/>
            <a:ext cx="31088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D1F1A0-2381-421A-97D4-8358F097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088"/>
          <a:stretch/>
        </p:blipFill>
        <p:spPr>
          <a:xfrm>
            <a:off x="5228253" y="832168"/>
            <a:ext cx="2443810" cy="1517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87BE4-0CF5-4CF6-B987-72C44F9FAA6C}"/>
              </a:ext>
            </a:extLst>
          </p:cNvPr>
          <p:cNvSpPr txBox="1"/>
          <p:nvPr/>
        </p:nvSpPr>
        <p:spPr>
          <a:xfrm>
            <a:off x="5050318" y="401951"/>
            <a:ext cx="6433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3. Переименовываем основной файл проекта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C8FE68-D896-4D46-A955-2838B9E74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962776"/>
            <a:ext cx="1756180" cy="128524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9FA244-AF49-41AA-BDAC-AD1C3E89AFF9}"/>
              </a:ext>
            </a:extLst>
          </p:cNvPr>
          <p:cNvSpPr/>
          <p:nvPr/>
        </p:nvSpPr>
        <p:spPr>
          <a:xfrm>
            <a:off x="8668862" y="2022927"/>
            <a:ext cx="444616" cy="167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A1FA1-D500-40E3-8E05-BAC88EC4641B}"/>
              </a:ext>
            </a:extLst>
          </p:cNvPr>
          <p:cNvSpPr txBox="1"/>
          <p:nvPr/>
        </p:nvSpPr>
        <p:spPr>
          <a:xfrm>
            <a:off x="373683" y="2879127"/>
            <a:ext cx="3992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4.</a:t>
            </a:r>
            <a:r>
              <a:rPr lang="en-US" sz="2000" dirty="0"/>
              <a:t> </a:t>
            </a:r>
            <a:r>
              <a:rPr lang="ru-RU" sz="2000" dirty="0"/>
              <a:t>Импортируем пакеты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9BCDCA-4A25-443F-A1AE-E8C8CDB7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11" y="3320933"/>
            <a:ext cx="2981325" cy="695325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E866D1BC-42B2-4C5A-B299-D0981A61BF6C}"/>
              </a:ext>
            </a:extLst>
          </p:cNvPr>
          <p:cNvSpPr/>
          <p:nvPr/>
        </p:nvSpPr>
        <p:spPr>
          <a:xfrm>
            <a:off x="4134535" y="3514214"/>
            <a:ext cx="31088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714EC24-63C3-493C-AEE1-6BDF5D372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253" y="3277452"/>
            <a:ext cx="4114330" cy="750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AA922F-75C0-4DB3-A0DA-9947177C93E9}"/>
              </a:ext>
            </a:extLst>
          </p:cNvPr>
          <p:cNvSpPr txBox="1"/>
          <p:nvPr/>
        </p:nvSpPr>
        <p:spPr>
          <a:xfrm>
            <a:off x="5117284" y="2879127"/>
            <a:ext cx="351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5.</a:t>
            </a:r>
            <a:r>
              <a:rPr lang="en-US" sz="2000" dirty="0"/>
              <a:t> </a:t>
            </a:r>
            <a:r>
              <a:rPr lang="ru-RU" sz="2000" dirty="0"/>
              <a:t>Пишем код класса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BC603-7D34-46B5-9B5B-3E1DF20F0CC9}"/>
              </a:ext>
            </a:extLst>
          </p:cNvPr>
          <p:cNvSpPr txBox="1"/>
          <p:nvPr/>
        </p:nvSpPr>
        <p:spPr>
          <a:xfrm>
            <a:off x="361514" y="4482758"/>
            <a:ext cx="409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6.</a:t>
            </a:r>
            <a:r>
              <a:rPr lang="en-US" sz="2000" dirty="0"/>
              <a:t> </a:t>
            </a:r>
            <a:r>
              <a:rPr lang="ru-RU" sz="2000" dirty="0"/>
              <a:t>Создаём приложение </a:t>
            </a:r>
            <a:r>
              <a:rPr lang="en-US" sz="2000" dirty="0"/>
              <a:t>Qt</a:t>
            </a:r>
            <a:endParaRPr lang="ru-RU" sz="20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753F9F3-7340-42E8-8A0F-87F68BF96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11" y="4943406"/>
            <a:ext cx="3177839" cy="1158424"/>
          </a:xfrm>
          <a:prstGeom prst="rect">
            <a:avLst/>
          </a:prstGeom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FDD79F37-E80F-453B-A452-FF8F998B5D31}"/>
              </a:ext>
            </a:extLst>
          </p:cNvPr>
          <p:cNvSpPr/>
          <p:nvPr/>
        </p:nvSpPr>
        <p:spPr>
          <a:xfrm>
            <a:off x="4130445" y="5334166"/>
            <a:ext cx="31088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2F425-A9B9-4A9B-8CA5-8E0366F482FC}"/>
              </a:ext>
            </a:extLst>
          </p:cNvPr>
          <p:cNvSpPr txBox="1"/>
          <p:nvPr/>
        </p:nvSpPr>
        <p:spPr>
          <a:xfrm>
            <a:off x="5117284" y="4477976"/>
            <a:ext cx="6669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7.</a:t>
            </a:r>
            <a:r>
              <a:rPr lang="en-US" sz="2000" dirty="0"/>
              <a:t> </a:t>
            </a:r>
            <a:r>
              <a:rPr lang="ru-RU" sz="2000" dirty="0"/>
              <a:t>Запускаем код                                          или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A0EE96F-9A77-4E5C-A015-EF8AC5789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437" y="4578888"/>
            <a:ext cx="2484679" cy="22184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CB1D528-8285-4E0C-9A17-0409C9CD4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3263" y="4578888"/>
            <a:ext cx="1276350" cy="238125"/>
          </a:xfrm>
          <a:prstGeom prst="rect">
            <a:avLst/>
          </a:pr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0B36172-F57F-4A40-AE40-508F03872196}"/>
              </a:ext>
            </a:extLst>
          </p:cNvPr>
          <p:cNvSpPr/>
          <p:nvPr/>
        </p:nvSpPr>
        <p:spPr>
          <a:xfrm>
            <a:off x="7447913" y="4578888"/>
            <a:ext cx="224650" cy="192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499AD8-DF1C-4052-BE95-3AC72326A934}"/>
              </a:ext>
            </a:extLst>
          </p:cNvPr>
          <p:cNvSpPr/>
          <p:nvPr/>
        </p:nvSpPr>
        <p:spPr>
          <a:xfrm>
            <a:off x="10334874" y="4593120"/>
            <a:ext cx="224650" cy="192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0A2664A-EBF0-4691-884D-BABBD5D60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8851" y="5057238"/>
            <a:ext cx="1703370" cy="11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6DC1A-3F8D-4E29-8EDB-B5DFE28E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Настройка </a:t>
            </a:r>
            <a:r>
              <a:rPr lang="en-US" sz="2800" b="1" dirty="0">
                <a:latin typeface="+mn-lt"/>
              </a:rPr>
              <a:t>GIT </a:t>
            </a:r>
            <a:r>
              <a:rPr lang="ru-RU" sz="2800" b="1" dirty="0">
                <a:latin typeface="+mn-lt"/>
              </a:rPr>
              <a:t>в проекте</a:t>
            </a:r>
            <a:endParaRPr lang="ru-RU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3EFF-45EA-4246-A66B-CFE26FA5278F}"/>
              </a:ext>
            </a:extLst>
          </p:cNvPr>
          <p:cNvSpPr txBox="1"/>
          <p:nvPr/>
        </p:nvSpPr>
        <p:spPr>
          <a:xfrm>
            <a:off x="304750" y="777637"/>
            <a:ext cx="4881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1. Настройка в </a:t>
            </a:r>
            <a:r>
              <a:rPr lang="en-US" sz="2000" dirty="0"/>
              <a:t>PyCharm</a:t>
            </a:r>
          </a:p>
          <a:p>
            <a:r>
              <a:rPr lang="en-US" sz="2000" dirty="0"/>
              <a:t>File -&gt; Settings… -&gt; Version Control -&gt; Git 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2243-9579-4295-8CFE-F18389146947}"/>
              </a:ext>
            </a:extLst>
          </p:cNvPr>
          <p:cNvSpPr txBox="1"/>
          <p:nvPr/>
        </p:nvSpPr>
        <p:spPr>
          <a:xfrm>
            <a:off x="294290" y="3489696"/>
            <a:ext cx="48817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</a:t>
            </a:r>
            <a:r>
              <a:rPr lang="ru-RU" sz="2000" dirty="0"/>
              <a:t>. Инициализируем </a:t>
            </a:r>
            <a:r>
              <a:rPr lang="en-US" sz="2000" dirty="0"/>
              <a:t>Git</a:t>
            </a:r>
            <a:r>
              <a:rPr lang="ru-RU" sz="2000" dirty="0"/>
              <a:t> в проекте</a:t>
            </a:r>
            <a:endParaRPr lang="en-US" sz="2000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E588410F-13DA-4012-8453-616286EAF823}"/>
              </a:ext>
            </a:extLst>
          </p:cNvPr>
          <p:cNvGrpSpPr/>
          <p:nvPr/>
        </p:nvGrpSpPr>
        <p:grpSpPr>
          <a:xfrm>
            <a:off x="417911" y="3994724"/>
            <a:ext cx="4591841" cy="375397"/>
            <a:chOff x="1280460" y="5431646"/>
            <a:chExt cx="4821762" cy="375397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98AA521-F40E-4E3F-963C-9A31980A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460" y="5431646"/>
              <a:ext cx="4821762" cy="375397"/>
            </a:xfrm>
            <a:prstGeom prst="rect">
              <a:avLst/>
            </a:prstGeom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838C6D8A-79EF-499B-9F25-25A77D5FEEC1}"/>
                </a:ext>
              </a:extLst>
            </p:cNvPr>
            <p:cNvCxnSpPr/>
            <p:nvPr/>
          </p:nvCxnSpPr>
          <p:spPr>
            <a:xfrm>
              <a:off x="3724713" y="5595836"/>
              <a:ext cx="59561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07FE42-57BD-48D5-B91F-5FBEAFBC5D2B}"/>
              </a:ext>
            </a:extLst>
          </p:cNvPr>
          <p:cNvSpPr txBox="1"/>
          <p:nvPr/>
        </p:nvSpPr>
        <p:spPr>
          <a:xfrm>
            <a:off x="294289" y="4497490"/>
            <a:ext cx="48921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3</a:t>
            </a:r>
            <a:r>
              <a:rPr lang="ru-RU" sz="2000" dirty="0"/>
              <a:t>. Проверка статуса проекта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D9318-07DA-48CA-A628-B96EC11FD2A1}"/>
              </a:ext>
            </a:extLst>
          </p:cNvPr>
          <p:cNvSpPr txBox="1"/>
          <p:nvPr/>
        </p:nvSpPr>
        <p:spPr>
          <a:xfrm>
            <a:off x="6016884" y="777637"/>
            <a:ext cx="4311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4. Создаём</a:t>
            </a:r>
            <a:r>
              <a:rPr lang="en-US" sz="2000" dirty="0"/>
              <a:t> </a:t>
            </a:r>
            <a:r>
              <a:rPr lang="ru-RU" sz="2000" dirty="0"/>
              <a:t>файл </a:t>
            </a:r>
            <a:r>
              <a:rPr lang="en-US" sz="2000" dirty="0"/>
              <a:t>.gitignore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F07368E-DADF-452C-80BB-F5C272E6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12" y="1297817"/>
            <a:ext cx="3025677" cy="526586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1FD14571-E2DB-4A8C-B9E1-CC63B0C41C0E}"/>
              </a:ext>
            </a:extLst>
          </p:cNvPr>
          <p:cNvSpPr/>
          <p:nvPr/>
        </p:nvSpPr>
        <p:spPr>
          <a:xfrm>
            <a:off x="9369708" y="1422691"/>
            <a:ext cx="31088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5EC8328-049A-46B8-8489-0A6EB7B7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416" y="1405216"/>
            <a:ext cx="1944673" cy="310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15284-5404-4A34-BCDA-5DF8DDB6397B}"/>
              </a:ext>
            </a:extLst>
          </p:cNvPr>
          <p:cNvSpPr txBox="1"/>
          <p:nvPr/>
        </p:nvSpPr>
        <p:spPr>
          <a:xfrm>
            <a:off x="6016884" y="1995675"/>
            <a:ext cx="4311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5. Редактируем </a:t>
            </a:r>
            <a:r>
              <a:rPr lang="en-US" sz="2000" dirty="0"/>
              <a:t>.gitignore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7282454-6B14-4EFD-BDC4-6A8695F83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12" y="2567057"/>
            <a:ext cx="1907952" cy="491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595655-423E-4AEB-A26F-DB59008ECEA5}"/>
              </a:ext>
            </a:extLst>
          </p:cNvPr>
          <p:cNvSpPr txBox="1"/>
          <p:nvPr/>
        </p:nvSpPr>
        <p:spPr>
          <a:xfrm>
            <a:off x="6016883" y="3232976"/>
            <a:ext cx="4311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6</a:t>
            </a:r>
            <a:r>
              <a:rPr lang="ru-RU" sz="2000" dirty="0"/>
              <a:t>. Проверка статуса проекта</a:t>
            </a:r>
            <a:endParaRPr lang="en-US" sz="2000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8C19948-0C64-49B0-9185-FB00687D9547}"/>
              </a:ext>
            </a:extLst>
          </p:cNvPr>
          <p:cNvGrpSpPr/>
          <p:nvPr/>
        </p:nvGrpSpPr>
        <p:grpSpPr>
          <a:xfrm>
            <a:off x="417911" y="4995448"/>
            <a:ext cx="2785615" cy="1111589"/>
            <a:chOff x="760811" y="4869417"/>
            <a:chExt cx="2785615" cy="1111589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EBC2160-D959-4B44-8FCA-205CF3A64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811" y="4869417"/>
              <a:ext cx="2785615" cy="1111589"/>
            </a:xfrm>
            <a:prstGeom prst="rect">
              <a:avLst/>
            </a:prstGeom>
          </p:spPr>
        </p:pic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22980E2-7B6A-4810-93C4-920C53E09A85}"/>
                </a:ext>
              </a:extLst>
            </p:cNvPr>
            <p:cNvCxnSpPr/>
            <p:nvPr/>
          </p:nvCxnSpPr>
          <p:spPr>
            <a:xfrm>
              <a:off x="2093415" y="4961331"/>
              <a:ext cx="36072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F9088C-6AAF-4E0C-B3E6-3C1805B20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212" y="3802405"/>
            <a:ext cx="2784233" cy="1055461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FFD9CFF-E760-43CA-A193-70774F0761A3}"/>
              </a:ext>
            </a:extLst>
          </p:cNvPr>
          <p:cNvGrpSpPr/>
          <p:nvPr/>
        </p:nvGrpSpPr>
        <p:grpSpPr>
          <a:xfrm>
            <a:off x="417911" y="1619226"/>
            <a:ext cx="4311431" cy="1735779"/>
            <a:chOff x="1149923" y="1857833"/>
            <a:chExt cx="4311431" cy="1735779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81D263F-41CB-4B9E-8695-D2094AD75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3750"/>
            <a:stretch/>
          </p:blipFill>
          <p:spPr>
            <a:xfrm>
              <a:off x="1149923" y="1857833"/>
              <a:ext cx="4311431" cy="1735779"/>
            </a:xfrm>
            <a:prstGeom prst="rect">
              <a:avLst/>
            </a:prstGeom>
          </p:spPr>
        </p:pic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4DE2667B-CC08-46D8-A1EC-8F2A384C6799}"/>
                </a:ext>
              </a:extLst>
            </p:cNvPr>
            <p:cNvSpPr/>
            <p:nvPr/>
          </p:nvSpPr>
          <p:spPr>
            <a:xfrm>
              <a:off x="2700393" y="2136300"/>
              <a:ext cx="2705292" cy="1593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53B828C-16BD-42AB-AA4F-32B086A2FFD6}"/>
              </a:ext>
            </a:extLst>
          </p:cNvPr>
          <p:cNvSpPr txBox="1"/>
          <p:nvPr/>
        </p:nvSpPr>
        <p:spPr>
          <a:xfrm>
            <a:off x="6016883" y="5027185"/>
            <a:ext cx="5277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7</a:t>
            </a:r>
            <a:r>
              <a:rPr lang="ru-RU" sz="2000" dirty="0"/>
              <a:t>. Создаём файл </a:t>
            </a:r>
            <a:r>
              <a:rPr lang="en-US" sz="2000" dirty="0"/>
              <a:t>requirements.txt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74E3A3B-6CE7-41CF-A5C7-3E503C111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212" y="5602534"/>
            <a:ext cx="50958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1EB0A-E304-46E8-A9A8-79A133D703FD}"/>
              </a:ext>
            </a:extLst>
          </p:cNvPr>
          <p:cNvSpPr txBox="1"/>
          <p:nvPr/>
        </p:nvSpPr>
        <p:spPr>
          <a:xfrm>
            <a:off x="784890" y="3466425"/>
            <a:ext cx="4951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9. Делаем «снимок» проекта</a:t>
            </a:r>
            <a:endParaRPr lang="en-US" sz="200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8ECA30A-A89C-4064-B095-8ECA2301482A}"/>
              </a:ext>
            </a:extLst>
          </p:cNvPr>
          <p:cNvGrpSpPr/>
          <p:nvPr/>
        </p:nvGrpSpPr>
        <p:grpSpPr>
          <a:xfrm>
            <a:off x="889665" y="4001078"/>
            <a:ext cx="3455753" cy="872197"/>
            <a:chOff x="1309194" y="1571775"/>
            <a:chExt cx="3455753" cy="87219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CC78C24-48E8-40DF-BF6D-53E1E2192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194" y="1571775"/>
              <a:ext cx="3455753" cy="872197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841BFEA-3753-4E64-A02B-CF1797ED7EF9}"/>
                </a:ext>
              </a:extLst>
            </p:cNvPr>
            <p:cNvCxnSpPr/>
            <p:nvPr/>
          </p:nvCxnSpPr>
          <p:spPr>
            <a:xfrm>
              <a:off x="3280095" y="1715808"/>
              <a:ext cx="139257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830E08-9C58-4BAC-8377-0CAC15CDE9D7}"/>
              </a:ext>
            </a:extLst>
          </p:cNvPr>
          <p:cNvSpPr txBox="1"/>
          <p:nvPr/>
        </p:nvSpPr>
        <p:spPr>
          <a:xfrm>
            <a:off x="784890" y="429628"/>
            <a:ext cx="53111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8</a:t>
            </a:r>
            <a:r>
              <a:rPr lang="ru-RU" sz="2000" dirty="0"/>
              <a:t>. Добавляем файлы для отслеживания</a:t>
            </a:r>
            <a:r>
              <a:rPr lang="en-US" sz="2000" dirty="0"/>
              <a:t> </a:t>
            </a:r>
            <a:r>
              <a:rPr lang="ru-RU" sz="2000" dirty="0"/>
              <a:t>и проверяем статус проекта</a:t>
            </a:r>
            <a:endParaRPr lang="en-US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F63096-7721-4CAA-9BED-6A46CF52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65" y="1321298"/>
            <a:ext cx="2879556" cy="1951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951DCA-3EB8-46F2-B306-A743A17188E1}"/>
              </a:ext>
            </a:extLst>
          </p:cNvPr>
          <p:cNvSpPr txBox="1"/>
          <p:nvPr/>
        </p:nvSpPr>
        <p:spPr>
          <a:xfrm>
            <a:off x="6455701" y="429628"/>
            <a:ext cx="516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*10</a:t>
            </a:r>
            <a:r>
              <a:rPr lang="ru-RU" sz="2000" dirty="0"/>
              <a:t>. Отправляем проект на </a:t>
            </a:r>
            <a:r>
              <a:rPr lang="en-US" sz="2000" dirty="0"/>
              <a:t>GitHub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B47596-32DE-4D49-AEB5-2536DA534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16" y="967823"/>
            <a:ext cx="2575523" cy="21830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5D3FBD-9B9A-4B14-ACF6-BD3B34AC228B}"/>
              </a:ext>
            </a:extLst>
          </p:cNvPr>
          <p:cNvSpPr txBox="1"/>
          <p:nvPr/>
        </p:nvSpPr>
        <p:spPr>
          <a:xfrm>
            <a:off x="6455701" y="3288971"/>
            <a:ext cx="5548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*11</a:t>
            </a:r>
            <a:r>
              <a:rPr lang="ru-RU" sz="2000" dirty="0"/>
              <a:t>. Указываем параметры и отправляем</a:t>
            </a:r>
            <a:endParaRPr lang="en-US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0533318-C6E9-448A-A972-CFFCA16CE04D}"/>
              </a:ext>
            </a:extLst>
          </p:cNvPr>
          <p:cNvGrpSpPr/>
          <p:nvPr/>
        </p:nvGrpSpPr>
        <p:grpSpPr>
          <a:xfrm>
            <a:off x="6788544" y="3798541"/>
            <a:ext cx="1501919" cy="1277273"/>
            <a:chOff x="7439647" y="3722344"/>
            <a:chExt cx="1501919" cy="1277273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429D501-A1ED-4A46-9984-164AB24C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9647" y="3722344"/>
              <a:ext cx="1501919" cy="1277273"/>
            </a:xfrm>
            <a:prstGeom prst="rect">
              <a:avLst/>
            </a:prstGeom>
          </p:spPr>
        </p:pic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05A258A-ECF4-45CF-9612-72C0DFBBE5E1}"/>
                </a:ext>
              </a:extLst>
            </p:cNvPr>
            <p:cNvSpPr/>
            <p:nvPr/>
          </p:nvSpPr>
          <p:spPr>
            <a:xfrm>
              <a:off x="7809714" y="4723839"/>
              <a:ext cx="520117" cy="2340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9269B7B-FC74-418B-95C0-A0611F6F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746" y="3798541"/>
            <a:ext cx="3248025" cy="82867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8C2713C-DAD4-46E2-BB16-C9B3070BF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316" y="5747058"/>
            <a:ext cx="3751380" cy="681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C8F99E-7DE7-427A-BFF7-A44B956F5C1A}"/>
              </a:ext>
            </a:extLst>
          </p:cNvPr>
          <p:cNvSpPr txBox="1"/>
          <p:nvPr/>
        </p:nvSpPr>
        <p:spPr>
          <a:xfrm>
            <a:off x="6455701" y="5210009"/>
            <a:ext cx="53348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*12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Проект размещён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983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8F72A-6A91-4C7D-8283-92EFF073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9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590C7-43A2-4D4C-948E-A54A72BA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833B9-D8BB-4BE9-9BB3-C44C56C4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7" y="1440000"/>
            <a:ext cx="10732168" cy="541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sz="3200" dirty="0"/>
          </a:p>
          <a:p>
            <a:pPr marL="457200" indent="-457200">
              <a:buFont typeface="+mj-lt"/>
              <a:buAutoNum type="arabicPeriod"/>
            </a:pP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Введение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Основные компоненты </a:t>
            </a:r>
            <a:r>
              <a:rPr lang="en-US" sz="3200" dirty="0"/>
              <a:t>Qt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Установка и настройка </a:t>
            </a:r>
            <a:r>
              <a:rPr lang="en-US" sz="3200" dirty="0"/>
              <a:t>PySide2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3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EEA0D-1E4D-4AA6-9038-9C43C6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400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69811-2BBA-40BA-A1BB-A0E30DB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Официальная документация</a:t>
            </a:r>
            <a:r>
              <a:rPr lang="ru-RU" dirty="0">
                <a:ln w="0"/>
              </a:rPr>
              <a:t>: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hlinkClick r:id="rId2"/>
              </a:rPr>
              <a:t>https://doc.qt.io/qtforpython-5/</a:t>
            </a:r>
            <a:endParaRPr lang="en-US" dirty="0">
              <a:ln>
                <a:solidFill>
                  <a:srgbClr val="00B050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ru-RU" dirty="0"/>
              <a:t>Прохоренок Н. А., Дронов В. А. Python 3 и PyQt 5. Разработка приложений</a:t>
            </a:r>
            <a:r>
              <a:rPr lang="en-US" dirty="0"/>
              <a:t>. 2019 </a:t>
            </a:r>
            <a:r>
              <a:rPr lang="ru-RU" dirty="0"/>
              <a:t>г.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3CC4DC3-B2CB-483C-B39C-039116677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11224"/>
              </p:ext>
            </p:extLst>
          </p:nvPr>
        </p:nvGraphicFramePr>
        <p:xfrm>
          <a:off x="1142998" y="3569515"/>
          <a:ext cx="9906003" cy="2735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3732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1812022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  <a:gridCol w="6450249">
                  <a:extLst>
                    <a:ext uri="{9D8B030D-6E8A-4147-A177-3AD203B41FA5}">
                      <a16:colId xmlns:a16="http://schemas.microsoft.com/office/drawing/2014/main" val="1092860638"/>
                    </a:ext>
                  </a:extLst>
                </a:gridCol>
              </a:tblGrid>
              <a:tr h="5390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Используемые в курсе инструменты для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 CE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https://www.jetbrains.com/pycharm/download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/>
                        <a:t>Окружение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Virtualenv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https://docs.python.org/3/library/venv.html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VSC</a:t>
                      </a:r>
                      <a:r>
                        <a:rPr lang="ru-RU" sz="1800" dirty="0"/>
                        <a:t> </a:t>
                      </a:r>
                      <a:r>
                        <a:rPr lang="ru-RU" sz="1400" dirty="0"/>
                        <a:t>(рекомендовано)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GIT</a:t>
                      </a:r>
                      <a:r>
                        <a:rPr lang="ru-RU" sz="1800" dirty="0"/>
                        <a:t>/</a:t>
                      </a:r>
                      <a:r>
                        <a:rPr lang="en-US" sz="1800" dirty="0"/>
                        <a:t>GitHub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53909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PySide2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https://doc.qt.io/qtforpython/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4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F1110-6F7B-437A-AB62-1889E5E1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0"/>
            <a:ext cx="9105900" cy="68580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1.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92271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Введение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EA7E543-120D-40FC-9DDF-A3F40EF6E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71576"/>
            <a:ext cx="11534775" cy="5337947"/>
          </a:xfrm>
        </p:spPr>
        <p:txBody>
          <a:bodyPr>
            <a:normAutofit fontScale="92500" lnSpcReduction="10000"/>
          </a:bodyPr>
          <a:lstStyle/>
          <a:p>
            <a:r>
              <a:rPr lang="ru-RU" b="1" i="0" dirty="0">
                <a:effectLst/>
              </a:rPr>
              <a:t>Qt</a:t>
            </a:r>
            <a:r>
              <a:rPr lang="ru-RU" b="0" i="0" dirty="0">
                <a:effectLst/>
              </a:rPr>
              <a:t> (</a:t>
            </a:r>
            <a:r>
              <a:rPr lang="ru-RU" b="0" i="1" dirty="0" err="1">
                <a:effectLst/>
              </a:rPr>
              <a:t>кьют</a:t>
            </a:r>
            <a:r>
              <a:rPr lang="ru-RU" b="0" i="1" dirty="0">
                <a:effectLst/>
              </a:rPr>
              <a:t>, </a:t>
            </a:r>
            <a:r>
              <a:rPr lang="ru-RU" b="0" i="0" dirty="0">
                <a:effectLst/>
              </a:rPr>
              <a:t>кью-</a:t>
            </a:r>
            <a:r>
              <a:rPr lang="ru-RU" b="0" i="0" dirty="0" err="1">
                <a:effectLst/>
              </a:rPr>
              <a:t>ти</a:t>
            </a:r>
            <a:r>
              <a:rPr lang="ru-RU" b="0" i="0" dirty="0">
                <a:effectLst/>
              </a:rPr>
              <a:t>, ку-тэ) — </a:t>
            </a:r>
            <a:r>
              <a:rPr lang="ru-RU" b="0" i="0" u="none" strike="noStrike" dirty="0">
                <a:effectLst/>
              </a:rPr>
              <a:t>фреймворк</a:t>
            </a:r>
            <a:r>
              <a:rPr lang="ru-RU" b="0" i="0" dirty="0">
                <a:effectLst/>
              </a:rPr>
              <a:t> для разработки </a:t>
            </a:r>
            <a:r>
              <a:rPr lang="ru-RU" b="0" i="0" u="none" strike="noStrike" dirty="0">
                <a:effectLst/>
              </a:rPr>
              <a:t>кроссплатформенного</a:t>
            </a:r>
            <a:r>
              <a:rPr lang="ru-RU" b="0" i="0" dirty="0">
                <a:effectLst/>
              </a:rPr>
              <a:t> программного обеспечения на языке </a:t>
            </a:r>
            <a:r>
              <a:rPr lang="ru-RU" dirty="0"/>
              <a:t>программирования C</a:t>
            </a:r>
            <a:r>
              <a:rPr lang="ru-RU" b="0" i="0" u="none" strike="noStrike" dirty="0">
                <a:effectLst/>
              </a:rPr>
              <a:t>++</a:t>
            </a:r>
            <a:r>
              <a:rPr lang="ru-RU" b="0" i="0" dirty="0">
                <a:effectLst/>
              </a:rPr>
              <a:t>. </a:t>
            </a:r>
            <a:br>
              <a:rPr lang="ru-RU" b="0" i="0" dirty="0">
                <a:effectLst/>
              </a:rPr>
            </a:br>
            <a:endParaRPr lang="ru-RU" b="0" i="0" dirty="0">
              <a:effectLst/>
            </a:endParaRPr>
          </a:p>
          <a:p>
            <a:pPr algn="just"/>
            <a:r>
              <a:rPr lang="ru-RU" b="0" i="0" dirty="0">
                <a:effectLst/>
              </a:rPr>
              <a:t>Для многих языков программирования существуют наборы библиотеки, позволяющие использовать преимущества Qt: </a:t>
            </a:r>
          </a:p>
          <a:p>
            <a:pPr lvl="1" algn="just"/>
            <a:r>
              <a:rPr lang="ru-RU" b="0" i="0" u="none" strike="noStrike" dirty="0">
                <a:effectLst/>
              </a:rPr>
              <a:t>Python</a:t>
            </a:r>
            <a:r>
              <a:rPr lang="ru-RU" b="0" i="0" dirty="0">
                <a:effectLst/>
              </a:rPr>
              <a:t> — </a:t>
            </a:r>
            <a:r>
              <a:rPr lang="ru-RU" b="0" i="0" u="none" strike="noStrike" dirty="0">
                <a:effectLst/>
              </a:rPr>
              <a:t>PyQt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PySide</a:t>
            </a:r>
            <a:r>
              <a:rPr lang="ru-RU" b="0" i="0" dirty="0">
                <a:effectLst/>
              </a:rPr>
              <a:t>; </a:t>
            </a:r>
          </a:p>
          <a:p>
            <a:pPr lvl="1" algn="just"/>
            <a:r>
              <a:rPr lang="ru-RU" b="0" i="0" u="none" strike="noStrike" dirty="0">
                <a:effectLst/>
              </a:rPr>
              <a:t>Ruby</a:t>
            </a:r>
            <a:r>
              <a:rPr lang="ru-RU" b="0" i="0" dirty="0">
                <a:effectLst/>
              </a:rPr>
              <a:t> — </a:t>
            </a:r>
            <a:r>
              <a:rPr lang="ru-RU" b="0" i="0" u="none" strike="noStrike" dirty="0">
                <a:effectLst/>
              </a:rPr>
              <a:t>QtRuby</a:t>
            </a:r>
            <a:r>
              <a:rPr lang="ru-RU" b="0" i="0" dirty="0">
                <a:effectLst/>
              </a:rPr>
              <a:t>; </a:t>
            </a:r>
          </a:p>
          <a:p>
            <a:pPr lvl="1" algn="just"/>
            <a:r>
              <a:rPr lang="ru-RU" b="0" i="0" u="none" strike="noStrike" dirty="0">
                <a:effectLst/>
              </a:rPr>
              <a:t>Java</a:t>
            </a:r>
            <a:r>
              <a:rPr lang="ru-RU" b="0" i="0" dirty="0">
                <a:effectLst/>
              </a:rPr>
              <a:t> — </a:t>
            </a:r>
            <a:r>
              <a:rPr lang="ru-RU" b="0" i="0" u="none" strike="noStrike" dirty="0">
                <a:effectLst/>
              </a:rPr>
              <a:t>Qt Jambi</a:t>
            </a:r>
            <a:r>
              <a:rPr lang="ru-RU" b="0" i="0" dirty="0">
                <a:effectLst/>
              </a:rPr>
              <a:t>; </a:t>
            </a:r>
          </a:p>
          <a:p>
            <a:pPr lvl="1" algn="just"/>
            <a:r>
              <a:rPr lang="ru-RU" b="0" i="0" u="sng" dirty="0">
                <a:effectLst/>
              </a:rPr>
              <a:t>PHP</a:t>
            </a:r>
            <a:r>
              <a:rPr lang="ru-RU" b="0" i="0" dirty="0">
                <a:effectLst/>
              </a:rPr>
              <a:t> — </a:t>
            </a:r>
            <a:r>
              <a:rPr lang="ru-RU" b="0" i="0" u="none" strike="noStrike" dirty="0">
                <a:effectLst/>
              </a:rPr>
              <a:t>PHP-Qt</a:t>
            </a:r>
            <a:r>
              <a:rPr lang="ru-RU" b="0" i="0" dirty="0">
                <a:effectLst/>
              </a:rPr>
              <a:t> и другие.</a:t>
            </a:r>
          </a:p>
          <a:p>
            <a:pPr algn="just"/>
            <a:endParaRPr lang="ru-RU" b="0" i="0" dirty="0">
              <a:effectLst/>
            </a:endParaRPr>
          </a:p>
          <a:p>
            <a:pPr algn="just"/>
            <a:r>
              <a:rPr lang="ru-RU" b="0" i="0" dirty="0">
                <a:effectLst/>
              </a:rPr>
              <a:t>Со времени своего появления в </a:t>
            </a:r>
            <a:r>
              <a:rPr lang="ru-RU" b="0" i="0" u="none" strike="noStrike" dirty="0">
                <a:effectLst/>
              </a:rPr>
              <a:t>1996 году</a:t>
            </a:r>
            <a:r>
              <a:rPr lang="ru-RU" b="0" i="0" dirty="0">
                <a:effectLst/>
              </a:rPr>
              <a:t> библиотека легла в основу многих программных проектов. Кроме того, Qt является фундаментом популярной рабочей среды </a:t>
            </a:r>
            <a:r>
              <a:rPr lang="ru-RU" b="0" i="0" u="none" strike="noStrike" dirty="0">
                <a:effectLst/>
              </a:rPr>
              <a:t>KDE</a:t>
            </a:r>
            <a:r>
              <a:rPr lang="ru-RU" b="0" i="0" dirty="0">
                <a:effectLst/>
              </a:rPr>
              <a:t>, входящей в состав многих </a:t>
            </a:r>
            <a:r>
              <a:rPr lang="ru-RU" b="0" i="0" u="none" strike="noStrike" dirty="0">
                <a:effectLst/>
              </a:rPr>
              <a:t>дистрибутивов Linux</a:t>
            </a:r>
            <a:r>
              <a:rPr lang="ru-RU" b="0" i="0" dirty="0">
                <a:effectLst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874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О </a:t>
            </a:r>
            <a:r>
              <a:rPr lang="en-US" sz="2800" b="1" dirty="0">
                <a:latin typeface="+mn-lt"/>
              </a:rPr>
              <a:t>PyQt/PySide</a:t>
            </a:r>
            <a:endParaRPr lang="ru-RU" sz="2800" b="1" dirty="0">
              <a:latin typeface="+mn-lt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6C4EE6-2874-4342-9E73-2821CF9C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71576"/>
            <a:ext cx="11534775" cy="5337947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effectLst/>
              </a:rPr>
              <a:t>PyQt/</a:t>
            </a:r>
            <a:r>
              <a:rPr lang="en-US" b="1" i="0" dirty="0">
                <a:effectLst/>
              </a:rPr>
              <a:t>PySide</a:t>
            </a:r>
            <a:r>
              <a:rPr lang="ru-RU" b="0" i="0" dirty="0">
                <a:effectLst/>
              </a:rPr>
              <a:t> — набор расширений (биндингов</a:t>
            </a:r>
            <a:r>
              <a:rPr lang="en-US" b="0" i="0" dirty="0">
                <a:effectLst/>
              </a:rPr>
              <a:t>, </a:t>
            </a:r>
            <a:r>
              <a:rPr lang="ru-RU" b="0" i="0" dirty="0">
                <a:effectLst/>
              </a:rPr>
              <a:t>привязок) на уровне </a:t>
            </a:r>
            <a:r>
              <a:rPr lang="en-US" b="0" i="0" dirty="0">
                <a:effectLst/>
              </a:rPr>
              <a:t>API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графического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фреймворка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Qt</a:t>
            </a:r>
            <a:r>
              <a:rPr lang="ru-RU" b="0" i="0" dirty="0">
                <a:effectLst/>
              </a:rPr>
              <a:t> для </a:t>
            </a:r>
            <a:r>
              <a:rPr lang="ru-RU" b="0" i="0" u="none" strike="noStrike" dirty="0">
                <a:effectLst/>
              </a:rPr>
              <a:t>Python</a:t>
            </a:r>
            <a:r>
              <a:rPr lang="ru-RU" b="0" i="0" dirty="0">
                <a:effectLst/>
              </a:rPr>
              <a:t>.</a:t>
            </a:r>
            <a:endParaRPr lang="en-US" b="0" i="0" dirty="0">
              <a:effectLst/>
            </a:endParaRPr>
          </a:p>
          <a:p>
            <a:pPr algn="l"/>
            <a:r>
              <a:rPr lang="ru-RU" b="0" i="0" dirty="0">
                <a:effectLst/>
              </a:rPr>
              <a:t>Фреймворки практически полностью реализует возможности Qt. Это более 600 классов, более 6000 функций и методов, включая:</a:t>
            </a:r>
          </a:p>
          <a:p>
            <a:pPr lvl="1"/>
            <a:r>
              <a:rPr lang="ru-RU" b="0" i="0" dirty="0">
                <a:effectLst/>
              </a:rPr>
              <a:t>набор </a:t>
            </a:r>
            <a:r>
              <a:rPr lang="ru-RU" b="0" i="0" u="none" strike="noStrike" dirty="0">
                <a:effectLst/>
              </a:rPr>
              <a:t>виджетов</a:t>
            </a:r>
            <a:r>
              <a:rPr lang="ru-RU" b="0" i="0" dirty="0">
                <a:effectLst/>
              </a:rPr>
              <a:t> графического интерфейса;</a:t>
            </a:r>
          </a:p>
          <a:p>
            <a:pPr lvl="1"/>
            <a:r>
              <a:rPr lang="ru-RU" b="0" i="0" dirty="0">
                <a:effectLst/>
              </a:rPr>
              <a:t>стили виджетов;</a:t>
            </a:r>
          </a:p>
          <a:p>
            <a:pPr lvl="1"/>
            <a:r>
              <a:rPr lang="ru-RU" b="0" i="0" dirty="0">
                <a:effectLst/>
              </a:rPr>
              <a:t>доступ к </a:t>
            </a:r>
            <a:r>
              <a:rPr lang="ru-RU" b="0" i="0" u="none" strike="noStrike" dirty="0">
                <a:effectLst/>
              </a:rPr>
              <a:t>базам данных</a:t>
            </a:r>
            <a:r>
              <a:rPr lang="ru-RU" b="0" i="0" dirty="0">
                <a:effectLst/>
              </a:rPr>
              <a:t> с помощью </a:t>
            </a:r>
            <a:r>
              <a:rPr lang="ru-RU" b="0" i="0" u="none" strike="noStrike" dirty="0">
                <a:effectLst/>
              </a:rPr>
              <a:t>SQL</a:t>
            </a:r>
            <a:r>
              <a:rPr lang="ru-RU" b="0" i="0" dirty="0">
                <a:effectLst/>
              </a:rPr>
              <a:t> (</a:t>
            </a:r>
            <a:r>
              <a:rPr lang="ru-RU" b="0" i="0" u="none" strike="noStrike" dirty="0">
                <a:effectLst/>
              </a:rPr>
              <a:t>ODBC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MySQL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PostgreSQL</a:t>
            </a:r>
            <a:r>
              <a:rPr lang="ru-RU" b="0" i="0" dirty="0">
                <a:effectLst/>
              </a:rPr>
              <a:t>, </a:t>
            </a:r>
            <a:r>
              <a:rPr lang="ru-RU" b="0" i="0" u="none" strike="noStrike" dirty="0">
                <a:effectLst/>
              </a:rPr>
              <a:t>Oracle</a:t>
            </a:r>
            <a:r>
              <a:rPr lang="ru-RU" b="0" i="0" dirty="0">
                <a:effectLst/>
              </a:rPr>
              <a:t>);</a:t>
            </a:r>
          </a:p>
          <a:p>
            <a:pPr lvl="1"/>
            <a:r>
              <a:rPr lang="ru-RU" b="0" i="0" dirty="0">
                <a:effectLst/>
              </a:rPr>
              <a:t>поддержку </a:t>
            </a:r>
            <a:r>
              <a:rPr lang="ru-RU" b="0" i="0" u="none" strike="noStrike" dirty="0">
                <a:effectLst/>
              </a:rPr>
              <a:t>интернационализации</a:t>
            </a:r>
            <a:r>
              <a:rPr lang="ru-RU" b="0" i="0" dirty="0">
                <a:effectLst/>
              </a:rPr>
              <a:t> (i18n);</a:t>
            </a:r>
          </a:p>
          <a:p>
            <a:pPr lvl="1"/>
            <a:r>
              <a:rPr lang="ru-RU" b="0" i="0" u="none" strike="noStrike" dirty="0">
                <a:effectLst/>
              </a:rPr>
              <a:t>парсер</a:t>
            </a:r>
            <a:r>
              <a:rPr lang="ru-RU" b="0" i="0" dirty="0">
                <a:effectLst/>
              </a:rPr>
              <a:t> </a:t>
            </a:r>
            <a:r>
              <a:rPr lang="ru-RU" b="0" i="0" u="none" strike="noStrike" dirty="0">
                <a:effectLst/>
              </a:rPr>
              <a:t>XML</a:t>
            </a:r>
            <a:r>
              <a:rPr lang="ru-RU" b="0" i="0" dirty="0">
                <a:effectLst/>
              </a:rPr>
              <a:t>;</a:t>
            </a:r>
          </a:p>
          <a:p>
            <a:pPr lvl="1"/>
            <a:r>
              <a:rPr lang="ru-RU" b="0" i="0" dirty="0">
                <a:effectLst/>
              </a:rPr>
              <a:t>интеграцию с </a:t>
            </a:r>
            <a:r>
              <a:rPr lang="ru-RU" b="0" i="0" u="none" strike="noStrike" dirty="0">
                <a:effectLst/>
              </a:rPr>
              <a:t>WebKit</a:t>
            </a:r>
            <a:r>
              <a:rPr lang="ru-RU" b="0" i="0" dirty="0">
                <a:effectLst/>
              </a:rPr>
              <a:t>, движком рендеринга HTML;</a:t>
            </a:r>
          </a:p>
          <a:p>
            <a:pPr lvl="1"/>
            <a:r>
              <a:rPr lang="ru-RU" b="0" i="0" dirty="0">
                <a:effectLst/>
              </a:rPr>
              <a:t>поддержку воспроизведения видео и аудио.</a:t>
            </a:r>
          </a:p>
          <a:p>
            <a:r>
              <a:rPr lang="ru-RU" b="0" i="0" dirty="0">
                <a:effectLst/>
              </a:rPr>
              <a:t>Существует 3 версии: PyQt6, PyQt5 и PyQt4 (</a:t>
            </a:r>
            <a:r>
              <a:rPr lang="en-US" b="0" i="0" dirty="0">
                <a:effectLst/>
              </a:rPr>
              <a:t>PySide6, PySide2, PySide)</a:t>
            </a:r>
            <a:r>
              <a:rPr lang="ru-RU" b="0" i="0" dirty="0">
                <a:effectLst/>
              </a:rPr>
              <a:t>, поддерживающие соответствующие версии Qt. </a:t>
            </a:r>
          </a:p>
        </p:txBody>
      </p:sp>
    </p:spTree>
    <p:extLst>
      <p:ext uri="{BB962C8B-B14F-4D97-AF65-F5344CB8AC3E}">
        <p14:creationId xmlns:p14="http://schemas.microsoft.com/office/powerpoint/2010/main" val="258536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4410C47-3FF0-40C6-9B98-369E91499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047163"/>
              </p:ext>
            </p:extLst>
          </p:nvPr>
        </p:nvGraphicFramePr>
        <p:xfrm>
          <a:off x="213058" y="914400"/>
          <a:ext cx="11758364" cy="57270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56574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2158839">
                  <a:extLst>
                    <a:ext uri="{9D8B030D-6E8A-4147-A177-3AD203B41FA5}">
                      <a16:colId xmlns:a16="http://schemas.microsoft.com/office/drawing/2014/main" val="1273100862"/>
                    </a:ext>
                  </a:extLst>
                </a:gridCol>
                <a:gridCol w="6142951">
                  <a:extLst>
                    <a:ext uri="{9D8B030D-6E8A-4147-A177-3AD203B41FA5}">
                      <a16:colId xmlns:a16="http://schemas.microsoft.com/office/drawing/2014/main" val="1093190856"/>
                    </a:ext>
                  </a:extLst>
                </a:gridCol>
              </a:tblGrid>
              <a:tr h="416511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Платформа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416511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Linux/Unix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435991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 оконного менеджера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 (Linux, FreeBSD, HP-UX, Solaris, AIX,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 т. д.)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Qt </a:t>
                      </a:r>
                      <a:r>
                        <a:rPr lang="ru-RU">
                          <a:effectLst/>
                        </a:rPr>
                        <a:t>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2" tooltip="X Window System"/>
                        </a:rPr>
                        <a:t>оконного менеджера 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2" tooltip="X Window System"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(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3" tooltip="Linux"/>
                        </a:rPr>
                        <a:t>Linux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4" tooltip="FreeBSD"/>
                        </a:rPr>
                        <a:t>FreeBSD</a:t>
                      </a:r>
                      <a:r>
                        <a:rPr lang="en-US">
                          <a:effectLst/>
                        </a:rPr>
                        <a:t>, HP-UX, Solaris, AIX, </a:t>
                      </a:r>
                      <a:r>
                        <a:rPr lang="ru-RU">
                          <a:effectLst/>
                        </a:rPr>
                        <a:t>и т. д.).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[11]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02444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Wayland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Wayland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 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6" tooltip="Wayland"/>
                        </a:rPr>
                        <a:t>Wayland</a:t>
                      </a:r>
                      <a:r>
                        <a:rPr lang="ru-RU">
                          <a:effectLst/>
                        </a:rPr>
                        <a:t>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7"/>
                        </a:rPr>
                        <a:t>[12]</a:t>
                      </a:r>
                      <a:r>
                        <a:rPr lang="ru-RU">
                          <a:effectLst/>
                        </a:rPr>
                        <a:t> Приложения на Qt могут переключаться между графическими бэкэндами вроде X и Wayland во </a:t>
                      </a:r>
                      <a:r>
                        <a:rPr lang="ru-RU" u="none" strike="noStrike">
                          <a:solidFill>
                            <a:srgbClr val="BA0000"/>
                          </a:solidFill>
                          <a:effectLst/>
                          <a:hlinkClick r:id="rId8" tooltip="Load time (страница отсутствует)"/>
                        </a:rPr>
                        <a:t>время загрузки</a:t>
                      </a:r>
                      <a:r>
                        <a:rPr lang="ru-RU">
                          <a:effectLst/>
                        </a:rPr>
                        <a:t>, если добавить опцию командной строки -platform.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9"/>
                        </a:rPr>
                        <a:t>[13]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0"/>
                        </a:rPr>
                        <a:t>[14]</a:t>
                      </a:r>
                      <a:r>
                        <a:rPr lang="ru-RU">
                          <a:effectLst/>
                        </a:rPr>
                        <a:t> Это позволяет приложениям незаметно переходить с X11 на Wayland.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778342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Встраиваемые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Linux-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 встраиваемых систем: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КПК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смартфонов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, и т. д.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 встраиваемых систем: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11" tooltip="Карманный персональный компьютер"/>
                        </a:rPr>
                        <a:t>КПК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12" tooltip="Smartphone"/>
                        </a:rPr>
                        <a:t>смартфонов</a:t>
                      </a:r>
                      <a:r>
                        <a:rPr lang="ru-RU">
                          <a:effectLst/>
                        </a:rPr>
                        <a:t>, и т. д.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3"/>
                        </a:rPr>
                        <a:t>[15]</a:t>
                      </a:r>
                      <a:r>
                        <a:rPr lang="ru-RU">
                          <a:effectLst/>
                        </a:rPr>
                        <a:t> Существует в виде нескольких платформ, в зависимости от технологии отрисовки.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14" tooltip="DirectFB"/>
                        </a:rPr>
                        <a:t>DirectFB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15" tooltip="Linux framebuffer"/>
                        </a:rPr>
                        <a:t>LinuxFB</a:t>
                      </a:r>
                      <a:r>
                        <a:rPr lang="ru-RU">
                          <a:effectLst/>
                        </a:rPr>
                        <a:t> и EGLFS (</a:t>
                      </a:r>
                      <a:r>
                        <a:rPr lang="ru-RU" u="none" strike="noStrike">
                          <a:solidFill>
                            <a:srgbClr val="BA0000"/>
                          </a:solidFill>
                          <a:effectLst/>
                          <a:hlinkClick r:id="rId16" tooltip="EGL (API) (страница отсутствует)"/>
                        </a:rPr>
                        <a:t>EGL</a:t>
                      </a:r>
                      <a:r>
                        <a:rPr lang="ru-RU">
                          <a:effectLst/>
                        </a:rPr>
                        <a:t> Full Screen).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043148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, ранее известный как Necessitas.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Qt для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17" tooltip="Android (operating system)"/>
                        </a:rPr>
                        <a:t>Android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8"/>
                        </a:rPr>
                        <a:t>[16]</a:t>
                      </a:r>
                      <a:r>
                        <a:rPr lang="ru-RU">
                          <a:effectLst/>
                        </a:rPr>
                        <a:t>, ранее известный как Necessitas.</a:t>
                      </a:r>
                      <a:r>
                        <a:rPr lang="ru-RU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9"/>
                        </a:rPr>
                        <a:t>[17]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17047"/>
                  </a:ext>
                </a:extLst>
              </a:tr>
              <a:tr h="416511"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Платформы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Apple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81389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 Apple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; поддерживает приложения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Cocoa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Qt для Apple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OS X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; поддерживает приложения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Cocoa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57594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iOS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платформ (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iPhone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iPad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hlinkClick r:id="rId20" tooltip="IO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iO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платформ (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iPhone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iPad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74429"/>
                  </a:ext>
                </a:extLst>
              </a:tr>
              <a:tr h="416511"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Платформы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Microsoft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64755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Windows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Microsoft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XP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b="0" i="0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Microsoft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XP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Vista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b="0" i="0" u="none" strike="noStrike" baseline="30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23651"/>
                  </a:ext>
                </a:extLst>
              </a:tr>
              <a:tr h="4165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Windows CE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для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CE 6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Embedded Compact 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для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CE 6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Embedded Compact 7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b="0" i="0" u="none" strike="noStrike" baseline="30000" dirty="0">
                          <a:solidFill>
                            <a:schemeClr val="tx1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[22]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80287"/>
                  </a:ext>
                </a:extLst>
              </a:tr>
              <a:tr h="7288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Windows RT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Поддержка для основанных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WinRT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приложениях для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ru-RU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Поддержка для основанных на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WinRT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приложениях для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Windows </a:t>
                      </a:r>
                      <a:r>
                        <a:rPr lang="ru-RU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</a:rPr>
                        <a:t> 8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Доступные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29402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4410C47-3FF0-40C6-9B98-369E91499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462062"/>
              </p:ext>
            </p:extLst>
          </p:nvPr>
        </p:nvGraphicFramePr>
        <p:xfrm>
          <a:off x="228601" y="949493"/>
          <a:ext cx="11718756" cy="286238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06252">
                  <a:extLst>
                    <a:ext uri="{9D8B030D-6E8A-4147-A177-3AD203B41FA5}">
                      <a16:colId xmlns:a16="http://schemas.microsoft.com/office/drawing/2014/main" val="112067079"/>
                    </a:ext>
                  </a:extLst>
                </a:gridCol>
                <a:gridCol w="3906252">
                  <a:extLst>
                    <a:ext uri="{9D8B030D-6E8A-4147-A177-3AD203B41FA5}">
                      <a16:colId xmlns:a16="http://schemas.microsoft.com/office/drawing/2014/main" val="1093190856"/>
                    </a:ext>
                  </a:extLst>
                </a:gridCol>
                <a:gridCol w="3906252">
                  <a:extLst>
                    <a:ext uri="{9D8B030D-6E8A-4147-A177-3AD203B41FA5}">
                      <a16:colId xmlns:a16="http://schemas.microsoft.com/office/drawing/2014/main" val="2974078845"/>
                    </a:ext>
                  </a:extLst>
                </a:gridCol>
              </a:tblGrid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Категория/Фреймворк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PyQt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PySide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11474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Лицензия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GPL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или коммерческая лицензия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LGPL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93864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Версия </a:t>
                      </a:r>
                      <a:r>
                        <a:rPr lang="en-US" b="1" dirty="0"/>
                        <a:t>Qt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v5.15.6/v6.0.2 (PyQt6)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v5.15.2/v6.2.1+(PySide6)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23569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Платформа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3+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Python 3 и Python 2.7 (только для Linux и MacOS)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85562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</a:rPr>
                        <a:t>Первый стабильный выпуск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Апрель 2016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Январь 2021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Июль 2018/Декабрь 2020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731405"/>
                  </a:ext>
                </a:extLst>
              </a:tr>
              <a:tr h="448641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Состав пакета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Основное ядро </a:t>
                      </a:r>
                      <a:r>
                        <a:rPr lang="en-US" dirty="0"/>
                        <a:t>~50Mb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Полный пакет со всеми инструментами</a:t>
                      </a:r>
                      <a:r>
                        <a:rPr lang="en-US" dirty="0"/>
                        <a:t> ~120Mb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44480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B7D17E-4A81-44D6-92CC-D426B5A8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Различия в поставке.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4A403-6059-41F5-B12C-42C88FD33FFF}"/>
              </a:ext>
            </a:extLst>
          </p:cNvPr>
          <p:cNvSpPr txBox="1"/>
          <p:nvPr/>
        </p:nvSpPr>
        <p:spPr>
          <a:xfrm>
            <a:off x="236622" y="3971552"/>
            <a:ext cx="11718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effectLst/>
              </a:rPr>
              <a:t>Пишите открытое/свободное ПО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-- можно использовать как PyQt5, так и PySide 2.o</a:t>
            </a: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</a:rPr>
              <a:t>Пишите закрытое/коммерческое ПО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-- бесплатно можно использовать только PySide 2, а для использования PyQt5 потребуется покупать коммерческую лицензию.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</a:rPr>
              <a:t>Полная поставка включает в </a:t>
            </a:r>
            <a:r>
              <a:rPr lang="ru-RU" b="0" i="0" dirty="0">
                <a:effectLst/>
              </a:rPr>
              <a:t>себя </a:t>
            </a:r>
            <a:r>
              <a:rPr lang="ru-RU" b="0" i="0" u="none" strike="noStrike" dirty="0">
                <a:effectLst/>
              </a:rPr>
              <a:t>Qt Designer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— дизайнер графического интерфейса пользователя. Программу pyuic — генерирует Python код из файлов, созданных в Qt Designer. Это делает PyQt очень полезным инструментом для быстрого прототипирования. Кроме того, можно добавлять новые графические элементы управления, написанные на Python, в Qt Designer.</a:t>
            </a:r>
          </a:p>
          <a:p>
            <a:r>
              <a:rPr lang="ru-RU" dirty="0">
                <a:solidFill>
                  <a:srgbClr val="202122"/>
                </a:solidFill>
              </a:rPr>
              <a:t>Программа </a:t>
            </a:r>
            <a:r>
              <a:rPr lang="en-US" dirty="0">
                <a:solidFill>
                  <a:srgbClr val="202122"/>
                </a:solidFill>
              </a:rPr>
              <a:t>QTranslator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—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служит для локализации интерфейса.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60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1214</Words>
  <Application>Microsoft Office PowerPoint</Application>
  <PresentationFormat>Широкоэкранный</PresentationFormat>
  <Paragraphs>229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Roboto Black</vt:lpstr>
      <vt:lpstr>Roboto Light</vt:lpstr>
      <vt:lpstr>Roboto Medium</vt:lpstr>
      <vt:lpstr>Тема Office</vt:lpstr>
      <vt:lpstr>ТЕМА 1.  Модули Qt для создания приложений с графическим интерфейсом.</vt:lpstr>
      <vt:lpstr>Обо мне</vt:lpstr>
      <vt:lpstr>Учебные вопросы</vt:lpstr>
      <vt:lpstr>Источники</vt:lpstr>
      <vt:lpstr>1. Введение</vt:lpstr>
      <vt:lpstr>Введение</vt:lpstr>
      <vt:lpstr>О PyQt/PySide</vt:lpstr>
      <vt:lpstr>Доступные платформы.</vt:lpstr>
      <vt:lpstr>Различия в поставке.</vt:lpstr>
      <vt:lpstr>Отвлечемся на демонстрацию</vt:lpstr>
      <vt:lpstr>Различия в коде.</vt:lpstr>
      <vt:lpstr>2. Основные компоненты Qt</vt:lpstr>
      <vt:lpstr>Модули Qt.</vt:lpstr>
      <vt:lpstr>Презентация PowerPoint</vt:lpstr>
      <vt:lpstr>Презентация PowerPoint</vt:lpstr>
      <vt:lpstr>3. Установка и настройка Pyside2</vt:lpstr>
      <vt:lpstr>Установка Pycharm</vt:lpstr>
      <vt:lpstr>Установка GIT</vt:lpstr>
      <vt:lpstr>Создание проекта Pycharm</vt:lpstr>
      <vt:lpstr>Установка PySide2 и создание проекта</vt:lpstr>
      <vt:lpstr>Презентация PowerPoint</vt:lpstr>
      <vt:lpstr>Настройка GIT в проекте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Модули Qt для создания приложений с графическим интерфейсом</dc:title>
  <dc:creator>vlad</dc:creator>
  <cp:lastModifiedBy>Владислав Алексеев</cp:lastModifiedBy>
  <cp:revision>83</cp:revision>
  <dcterms:created xsi:type="dcterms:W3CDTF">2021-02-13T13:15:15Z</dcterms:created>
  <dcterms:modified xsi:type="dcterms:W3CDTF">2021-11-15T16:26:54Z</dcterms:modified>
</cp:coreProperties>
</file>