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8" r:id="rId1"/>
  </p:sldMasterIdLst>
  <p:notesMasterIdLst>
    <p:notesMasterId r:id="rId20"/>
  </p:notesMasterIdLst>
  <p:sldIdLst>
    <p:sldId id="256" r:id="rId2"/>
    <p:sldId id="257" r:id="rId3"/>
    <p:sldId id="283" r:id="rId4"/>
    <p:sldId id="285" r:id="rId5"/>
    <p:sldId id="279" r:id="rId6"/>
    <p:sldId id="281" r:id="rId7"/>
    <p:sldId id="284" r:id="rId8"/>
    <p:sldId id="274" r:id="rId9"/>
    <p:sldId id="276" r:id="rId10"/>
    <p:sldId id="277" r:id="rId11"/>
    <p:sldId id="278" r:id="rId12"/>
    <p:sldId id="288" r:id="rId13"/>
    <p:sldId id="289" r:id="rId14"/>
    <p:sldId id="290" r:id="rId15"/>
    <p:sldId id="286" r:id="rId16"/>
    <p:sldId id="275" r:id="rId17"/>
    <p:sldId id="28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95427-6FA8-4C05-80A3-35CBD27346A4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492B1-11A4-401E-ACBB-49045FFE7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94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86BA1-B472-4BB1-8824-19A658B3E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487B78-9C43-4698-94EE-F4C9B350B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92C3F-AFD0-422B-BD91-2DC3FA39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633F5-8B8A-4995-8064-269201D6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F46FD0-2CC6-44CE-A860-34849CCC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5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EFC8A-B0F7-471B-B495-1EEE9CF1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3E6E26-2C2C-4E0A-9455-B6E1C6CD3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82C737-CF30-44D6-B77E-74B5C6B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0475E3-8C8B-4B25-8252-37CAFF4A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4AC6F-9BC2-46DC-89AB-532F36E1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9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220CBA-A1F2-4EE7-8A48-24EC0C06C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E16E3D-97BD-47C9-A340-BB456D74D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0CA9C5-65CE-4F77-8D09-2E852927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0746E-CF58-47AC-9DF8-FD5CA221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2E90AB-779C-4A28-BEED-8F05A943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1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FDF5B-3D8F-41AA-A256-85FDD6C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E3883B-449A-44DC-A202-6A97AB0C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FAE0E-3389-40A1-8D13-15ECC979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04C13-7C37-4FE3-B8E5-53DDAA8C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CABFD1-C8C6-4D76-988B-8EA946B5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8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C4C09-55BA-4AB5-8CA3-1E1E11CD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20A0BB-C53F-407C-987A-82FF033ED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54CD1-9A1F-45DB-964F-08215929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8B4760-CF24-42C1-8108-EFD0B63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0EB30-1B2A-4EAD-A8ED-CD7DDCBE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2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21DF9-A8CC-43F9-A1BB-86F31109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49FA2-787D-4C1D-9E2F-31D3BBF2E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AEEE86-55DF-48A4-A7A8-9E7CA90C2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8FD2B7-E550-499B-B353-4E3C7F11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DB3240-DEE3-478C-90DC-B2146709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02ED25-535A-4CD7-9C4D-8822E733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7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FADCB-ABB0-4B0B-BCE0-A2286FE3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0E5EE5-3FD5-4592-9985-32180A0D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52EF7E-F843-4560-8901-84E19C407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7C22BE-A481-4BC2-9121-A1F66A657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2D4256-500B-4C69-9523-AF45C53AD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D3AD9F-AC69-4D85-AFD9-E2D1CCB1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254F0F-9D51-4982-B8E6-6F203564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33AD22-87B4-4B4C-BAF0-0ECA01A8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57B01-F3D3-441F-B925-EBAF4CFE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5EC79F-30AA-41DA-ABA2-01C2CBB2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3E79D4-3BB9-4EE6-A2A1-CB3407A0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C25EC6-75AB-4C90-A49B-0932636B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5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59D418-6333-4A50-9500-C471DE28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BA50CB-F9DB-4AD4-BBC7-8F41F725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441CD1-8FD7-4650-8B46-E658FE10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3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93FCD-97D7-4893-AF49-A3EFCAF1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D5B68-1C7E-4642-800F-26F9B2437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79FC55-5997-456A-9F0E-4BB4306C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1B065D-AB45-4222-90A1-FD4541CE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82AA16-40A3-4CF3-A27F-EA011ACF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D3001-393E-40E8-B031-1FBE8B27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9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5CA87-4188-425F-A393-A8AED194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2CDA8F-17F2-48F5-803C-B95DCFA0D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7A3F5E-5A9A-4CA2-8906-0811FE3F9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8AC511-E8CE-4539-A0CD-C9C8C55B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9C7C09-5494-4B1E-82BA-08F74187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BE3CB8-30E9-4D9F-B8B3-70792096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2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2681A-D85C-4E0A-9DBE-6FC274BC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D26AD-1177-4BB8-83AA-CB0864C15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7AC15E-C52B-43FA-94BF-3DF66CFDA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4E98F-83F8-40F5-9EB0-05956CC06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E31F7-CE77-4FCC-BCC5-0159EBCB1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0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/qtgui-module.html" TargetMode="External"/><Relationship Id="rId2" Type="http://schemas.openxmlformats.org/officeDocument/2006/relationships/hyperlink" Target="https://doc.qt.io/qt-5/qtcore-modu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qt.io/qt-5/qtsql-module.html" TargetMode="External"/><Relationship Id="rId5" Type="http://schemas.openxmlformats.org/officeDocument/2006/relationships/hyperlink" Target="https://doc.qt.io/qt-5/qtnetwork-module.html" TargetMode="External"/><Relationship Id="rId4" Type="http://schemas.openxmlformats.org/officeDocument/2006/relationships/hyperlink" Target="https://doc.qt.io/qt-5/qtwidgets-module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" TargetMode="External"/><Relationship Id="rId2" Type="http://schemas.openxmlformats.org/officeDocument/2006/relationships/hyperlink" Target="https://doc.qt.io/qtfor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qt.io/qtforpython/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docs.python.org/3/library/venv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ABF4B-5C15-4AA2-A4D6-413FB17D0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2880000"/>
          </a:xfrm>
        </p:spPr>
        <p:txBody>
          <a:bodyPr anchor="ctr">
            <a:normAutofit/>
          </a:bodyPr>
          <a:lstStyle/>
          <a:p>
            <a:r>
              <a:rPr lang="ru-RU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Тема 1.</a:t>
            </a:r>
            <a:r>
              <a:rPr lang="en-US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 </a:t>
            </a:r>
            <a:br>
              <a:rPr lang="en-US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</a:br>
            <a:r>
              <a:rPr lang="ru-RU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Модули Qt для создания</a:t>
            </a:r>
            <a:r>
              <a:rPr lang="en-US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 </a:t>
            </a:r>
            <a:r>
              <a:rPr lang="ru-RU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приложений с графическим интерфейсом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.</a:t>
            </a:r>
            <a:endParaRPr lang="ru-RU" sz="96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F0ADFD-682B-4E1E-8C48-6414082D7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79999"/>
            <a:ext cx="12192000" cy="1096899"/>
          </a:xfrm>
        </p:spPr>
        <p:txBody>
          <a:bodyPr>
            <a:normAutofit/>
          </a:bodyPr>
          <a:lstStyle/>
          <a:p>
            <a:r>
              <a:rPr lang="ru-RU" sz="28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Лекция </a:t>
            </a:r>
            <a:r>
              <a:rPr lang="en-US" sz="28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  <a:r>
              <a:rPr lang="ru-RU" sz="28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.</a:t>
            </a:r>
            <a:r>
              <a:rPr lang="ru-RU" sz="2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 </a:t>
            </a:r>
            <a:r>
              <a:rPr lang="ru-R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Виджеты и окна. </a:t>
            </a:r>
            <a:b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ru-R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Иерархия классов и объектов.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AE97AE-6269-445E-92BF-E363A1D3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689" y="3180054"/>
            <a:ext cx="3386038" cy="3529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314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9E403B4-C73A-4935-A71C-EDC50D147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844433"/>
              </p:ext>
            </p:extLst>
          </p:nvPr>
        </p:nvGraphicFramePr>
        <p:xfrm>
          <a:off x="0" y="0"/>
          <a:ext cx="12204000" cy="685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412219038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04682073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195087433"/>
                    </a:ext>
                  </a:extLst>
                </a:gridCol>
                <a:gridCol w="5364000">
                  <a:extLst>
                    <a:ext uri="{9D8B030D-6E8A-4147-A177-3AD203B41FA5}">
                      <a16:colId xmlns:a16="http://schemas.microsoft.com/office/drawing/2014/main" val="4121672586"/>
                    </a:ext>
                  </a:extLst>
                </a:gridCol>
              </a:tblGrid>
              <a:tr h="78610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6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Внешний вид</a:t>
                      </a:r>
                      <a:endParaRPr lang="en-US" sz="16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Название</a:t>
                      </a:r>
                      <a:endParaRPr lang="en-US" sz="16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</a:t>
                      </a:r>
                      <a:endParaRPr lang="en-US" sz="16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Наследование</a:t>
                      </a:r>
                      <a:endParaRPr lang="en-US" sz="16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R="190500" marT="47625" marB="47625" anchor="ctr"/>
                </a:tc>
                <a:extLst>
                  <a:ext uri="{0D108BD9-81ED-4DB2-BD59-A6C34878D82A}">
                    <a16:rowId xmlns:a16="http://schemas.microsoft.com/office/drawing/2014/main" val="2454902675"/>
                  </a:ext>
                </a:extLst>
              </a:tr>
              <a:tr h="537595">
                <a:tc>
                  <a:txBody>
                    <a:bodyPr/>
                    <a:lstStyle/>
                    <a:p>
                      <a:pPr algn="ctr" fontAlgn="base"/>
                      <a:endParaRPr lang="en-US" sz="1400" b="1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QWidget</a:t>
                      </a: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Базовый класс</a:t>
                      </a:r>
                      <a:endParaRPr lang="en-US" sz="1400" b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QObject &amp; QPaintDevice -&gt; QWidget</a:t>
                      </a:r>
                      <a:endParaRPr lang="en-US" sz="1400" b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190500" marT="47625" marB="47625" anchor="ctr"/>
                </a:tc>
                <a:extLst>
                  <a:ext uri="{0D108BD9-81ED-4DB2-BD59-A6C34878D82A}">
                    <a16:rowId xmlns:a16="http://schemas.microsoft.com/office/drawing/2014/main" val="2334102033"/>
                  </a:ext>
                </a:extLst>
              </a:tr>
              <a:tr h="986481">
                <a:tc>
                  <a:txBody>
                    <a:bodyPr/>
                    <a:lstStyle/>
                    <a:p>
                      <a:pPr algn="ctr"/>
                      <a:endParaRPr lang="en-US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QMdiArea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Окна 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MDI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(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многодокументный интерфейс)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 QMdiArea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903349"/>
                  </a:ext>
                </a:extLst>
              </a:tr>
              <a:tr h="601901">
                <a:tc>
                  <a:txBody>
                    <a:bodyPr/>
                    <a:lstStyle/>
                    <a:p>
                      <a:pPr algn="ctr"/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QDockWidget</a:t>
                      </a:r>
                      <a:endParaRPr lang="ru-RU" sz="140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«Плавающее» окно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QDockWidget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319663"/>
                  </a:ext>
                </a:extLst>
              </a:tr>
              <a:tr h="698757">
                <a:tc>
                  <a:txBody>
                    <a:bodyPr/>
                    <a:lstStyle/>
                    <a:p>
                      <a:pPr algn="ctr"/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kern="120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QComboBoxWidget</a:t>
                      </a:r>
                      <a:endParaRPr lang="en-US" sz="140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rgbClr val="FF0000">
                                <a:alpha val="40000"/>
                              </a:srgbClr>
                            </a:glow>
                          </a:effectLst>
                          <a:latin typeface="+mj-lt"/>
                        </a:rPr>
                        <a:t>QFontComboBox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rgbClr val="FF0000">
                              <a:alpha val="40000"/>
                            </a:srgbClr>
                          </a:glow>
                        </a:effectLst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Выпадающий список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QComboBox -&gt; QFontComboBox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341503"/>
                  </a:ext>
                </a:extLst>
              </a:tr>
              <a:tr h="1561927">
                <a:tc>
                  <a:txBody>
                    <a:bodyPr/>
                    <a:lstStyle/>
                    <a:p>
                      <a:pPr algn="ctr"/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QLineEdit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QTextEdit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QPlainTextEdit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QTextBrowser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Зона редактирования текста</a:t>
                      </a:r>
                      <a:endParaRPr lang="en-US" sz="1400" u="none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 -&gt; QLineEdit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 QTextEdit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 QPlainTextEdit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 QTextEdit -&gt; QTextBrowser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192226"/>
                  </a:ext>
                </a:extLst>
              </a:tr>
              <a:tr h="698757">
                <a:tc>
                  <a:txBody>
                    <a:bodyPr/>
                    <a:lstStyle/>
                    <a:p>
                      <a:pPr algn="ctr"/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QSpinBox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QDoubleSpinBox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Счётчик с увеличением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QAbstractSpinBox -&gt; QSpinBox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QWidget -&gt; QAbstractSpinBox -&gt; QDoubleSpinBox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766721"/>
                  </a:ext>
                </a:extLst>
              </a:tr>
              <a:tr h="986481">
                <a:tc>
                  <a:txBody>
                    <a:bodyPr/>
                    <a:lstStyle/>
                    <a:p>
                      <a:pPr algn="ctr"/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QTimeEdit</a:t>
                      </a:r>
                    </a:p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QDateEdit</a:t>
                      </a:r>
                    </a:p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QDateTimeEdit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Работа с временем и датой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QWidget -&gt; QAbstractSpinBox -&gt; QDateTimeEdit -&gt; QTimeEdit</a:t>
                      </a:r>
                    </a:p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QWidget -&gt; QAbstractSpinBox -&gt; QDateTimeEdit -&gt; QDateEdit</a:t>
                      </a:r>
                    </a:p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QWidget -&gt; QAbstractSpinBox -&gt; QDateTimeEdit -&gt; 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637617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02CB0E-E3EB-4B72-9140-F11395054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3" t="4907" r="5934" b="7129"/>
          <a:stretch/>
        </p:blipFill>
        <p:spPr>
          <a:xfrm>
            <a:off x="675355" y="816265"/>
            <a:ext cx="678411" cy="4756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3D9CF2-76F0-421B-A4F0-1AFDA271D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" r="4722" b="7684"/>
          <a:stretch/>
        </p:blipFill>
        <p:spPr>
          <a:xfrm>
            <a:off x="602474" y="1432997"/>
            <a:ext cx="832376" cy="69757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9CDC2C-8022-4C27-9634-63AF32126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53" y="2376679"/>
            <a:ext cx="1062651" cy="4152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DDE966-8B34-47C2-BA60-C1242DB1D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18" y="2965982"/>
            <a:ext cx="921299" cy="58920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5BDD21-058C-47A4-BF74-60383BA9D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35" y="4216579"/>
            <a:ext cx="840215" cy="37509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CF03A3E-676A-40F6-866A-9E6A34986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084" y="5253070"/>
            <a:ext cx="756951" cy="59391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E37E0F9-883B-4310-8094-D3D86738CA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775" y="5985009"/>
            <a:ext cx="1093567" cy="7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2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4153A760-EA75-48A6-A5D7-F6B5CE709F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086691"/>
              </p:ext>
            </p:extLst>
          </p:nvPr>
        </p:nvGraphicFramePr>
        <p:xfrm>
          <a:off x="0" y="0"/>
          <a:ext cx="12204000" cy="688315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412219038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04682073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195087433"/>
                    </a:ext>
                  </a:extLst>
                </a:gridCol>
                <a:gridCol w="5364000">
                  <a:extLst>
                    <a:ext uri="{9D8B030D-6E8A-4147-A177-3AD203B41FA5}">
                      <a16:colId xmlns:a16="http://schemas.microsoft.com/office/drawing/2014/main" val="4121672586"/>
                    </a:ext>
                  </a:extLst>
                </a:gridCol>
              </a:tblGrid>
              <a:tr h="965338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6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Внешний вид</a:t>
                      </a:r>
                      <a:endParaRPr lang="en-US" sz="16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Название</a:t>
                      </a:r>
                      <a:endParaRPr lang="en-US" sz="16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</a:t>
                      </a:r>
                      <a:endParaRPr lang="en-US" sz="16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Наследование</a:t>
                      </a:r>
                      <a:endParaRPr lang="en-US" sz="16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R="190500" marT="47625" marB="47625" anchor="ctr"/>
                </a:tc>
                <a:extLst>
                  <a:ext uri="{0D108BD9-81ED-4DB2-BD59-A6C34878D82A}">
                    <a16:rowId xmlns:a16="http://schemas.microsoft.com/office/drawing/2014/main" val="2454902675"/>
                  </a:ext>
                </a:extLst>
              </a:tr>
              <a:tr h="668400">
                <a:tc>
                  <a:txBody>
                    <a:bodyPr/>
                    <a:lstStyle/>
                    <a:p>
                      <a:pPr algn="ctr" fontAlgn="base"/>
                      <a:endParaRPr lang="en-US" sz="1400" b="1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QDial</a:t>
                      </a: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Контроль диапазона</a:t>
                      </a:r>
                      <a:endParaRPr lang="ru-RU" sz="1400" b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QAbstractSlider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QDial</a:t>
                      </a:r>
                      <a:endParaRPr lang="en-US" sz="1400" b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190500" marT="47625" marB="47625" anchor="ctr"/>
                </a:tc>
                <a:extLst>
                  <a:ext uri="{0D108BD9-81ED-4DB2-BD59-A6C34878D82A}">
                    <a16:rowId xmlns:a16="http://schemas.microsoft.com/office/drawing/2014/main" val="2334102033"/>
                  </a:ext>
                </a:extLst>
              </a:tr>
              <a:tr h="688513">
                <a:tc>
                  <a:txBody>
                    <a:bodyPr/>
                    <a:lstStyle/>
                    <a:p>
                      <a:pPr algn="ctr"/>
                      <a:endParaRPr lang="en-US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QScrollBar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Полоса прокрутки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QAbstractSlider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QScrollBar</a:t>
                      </a:r>
                      <a:endParaRPr lang="en-US" sz="1400" b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903349"/>
                  </a:ext>
                </a:extLst>
              </a:tr>
              <a:tr h="509723">
                <a:tc>
                  <a:txBody>
                    <a:bodyPr/>
                    <a:lstStyle/>
                    <a:p>
                      <a:pPr algn="ctr"/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QSlider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Слайдер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QAbstractSlider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QSlider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319663"/>
                  </a:ext>
                </a:extLst>
              </a:tr>
              <a:tr h="586966">
                <a:tc>
                  <a:txBody>
                    <a:bodyPr/>
                    <a:lstStyle/>
                    <a:p>
                      <a:pPr algn="ctr"/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rgbClr val="FF0000">
                                <a:alpha val="40000"/>
                              </a:srgbClr>
                            </a:glow>
                          </a:effectLst>
                          <a:latin typeface="+mj-lt"/>
                        </a:rPr>
                        <a:t>QKeySequenceEdit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rgbClr val="FF0000">
                              <a:alpha val="40000"/>
                            </a:srgbClr>
                          </a:glow>
                        </a:effectLst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Проверка нажатия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QKeySequenceEdit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341503"/>
                  </a:ext>
                </a:extLst>
              </a:tr>
              <a:tr h="504751">
                <a:tc>
                  <a:txBody>
                    <a:bodyPr/>
                    <a:lstStyle/>
                    <a:p>
                      <a:pPr algn="ctr"/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QLabel</a:t>
                      </a:r>
                      <a:endParaRPr lang="ru-RU" sz="14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Подпись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QLabel</a:t>
                      </a:r>
                      <a:endParaRPr lang="en-US" sz="14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192226"/>
                  </a:ext>
                </a:extLst>
              </a:tr>
              <a:tr h="706368">
                <a:tc>
                  <a:txBody>
                    <a:bodyPr/>
                    <a:lstStyle/>
                    <a:p>
                      <a:pPr algn="ctr"/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QGraphicsView</a:t>
                      </a:r>
                      <a:endParaRPr lang="ru-RU" sz="140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Отображение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графики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(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объектов 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QGraphicsScene)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QGraphicsView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766721"/>
                  </a:ext>
                </a:extLst>
              </a:tr>
              <a:tr h="504751">
                <a:tc>
                  <a:txBody>
                    <a:bodyPr/>
                    <a:lstStyle/>
                    <a:p>
                      <a:pPr algn="ctr"/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QCalendarWidget</a:t>
                      </a:r>
                      <a:endParaRPr lang="ru-RU" sz="14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Календарь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QCalendarWidget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637617"/>
                  </a:ext>
                </a:extLst>
              </a:tr>
              <a:tr h="512070">
                <a:tc>
                  <a:txBody>
                    <a:bodyPr/>
                    <a:lstStyle/>
                    <a:p>
                      <a:pPr algn="ctr"/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QLCDNumber</a:t>
                      </a:r>
                      <a:endParaRPr lang="ru-RU" sz="140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«Цифровое табло»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QLCDNumber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883322"/>
                  </a:ext>
                </a:extLst>
              </a:tr>
              <a:tr h="504751">
                <a:tc>
                  <a:txBody>
                    <a:bodyPr/>
                    <a:lstStyle/>
                    <a:p>
                      <a:pPr algn="ctr"/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QProgressBar</a:t>
                      </a:r>
                      <a:endParaRPr lang="ru-RU" sz="14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Шкала выполнения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QProgressBar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194320"/>
                  </a:ext>
                </a:extLst>
              </a:tr>
              <a:tr h="706368">
                <a:tc>
                  <a:txBody>
                    <a:bodyPr/>
                    <a:lstStyle/>
                    <a:p>
                      <a:pPr algn="ctr"/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QOpenGLWidget</a:t>
                      </a:r>
                      <a:endParaRPr lang="ru-RU" sz="140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Отображение 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2D/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3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QOpenGLWidget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077510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4D70A07-A8B4-4B98-990A-5780054CB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8" r="4487" b="4878"/>
          <a:stretch/>
        </p:blipFill>
        <p:spPr>
          <a:xfrm>
            <a:off x="749150" y="1016549"/>
            <a:ext cx="578867" cy="5672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E2C996-D5C2-405F-9967-A961FCCE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3" y="1704585"/>
            <a:ext cx="990041" cy="5672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BC5D8D-EA2B-4ECF-AC95-142D21923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40" y="2390664"/>
            <a:ext cx="1515784" cy="39318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C89E099-7511-4D2A-A94F-E6BC65840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08" y="2921460"/>
            <a:ext cx="1812047" cy="39318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BEBDAE-75E5-433E-A59A-A4CBEC448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49" y="3501291"/>
            <a:ext cx="1031868" cy="39441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3707062-0DB7-4045-8FEA-70D8DFC4C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489" y="3991138"/>
            <a:ext cx="1043176" cy="57775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CC0CFAB-D827-4B46-B74B-ECD93C40E7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519" y="4741916"/>
            <a:ext cx="1635368" cy="29834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5D87AA6-2B09-43DE-A361-574EFA70FF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922" y="5213279"/>
            <a:ext cx="907480" cy="36825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3D70837-663B-4D90-8F53-14EB49EC03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182" y="5704119"/>
            <a:ext cx="1604531" cy="36825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BEBA273-5C56-4FE8-9E17-F4CA5490A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489" y="6245391"/>
            <a:ext cx="977297" cy="5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2C711760-0C6C-44AD-948B-3F896664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3. </a:t>
            </a:r>
            <a:r>
              <a:rPr lang="ru-RU" sz="4400" dirty="0">
                <a:latin typeface="+mj-lt"/>
              </a:rPr>
              <a:t>Концепция «модель - представление»</a:t>
            </a:r>
            <a:r>
              <a:rPr lang="en-US" sz="4400" dirty="0">
                <a:latin typeface="+mj-lt"/>
              </a:rPr>
              <a:t>.</a:t>
            </a: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3842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051EE-025C-414A-83F6-EC422CE8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Смысл концепции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336D0-A0A6-43FC-998D-075366504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7" y="1080000"/>
            <a:ext cx="11719420" cy="5421468"/>
          </a:xfrm>
        </p:spPr>
        <p:txBody>
          <a:bodyPr/>
          <a:lstStyle/>
          <a:p>
            <a:r>
              <a:rPr lang="ru-RU" b="1" dirty="0">
                <a:latin typeface="+mj-lt"/>
              </a:rPr>
              <a:t>Модель</a:t>
            </a:r>
            <a:r>
              <a:rPr lang="ru-RU" dirty="0"/>
              <a:t> – «обёртка» над данными, которая позволяет управлять и взаимодействовать с ними.</a:t>
            </a:r>
          </a:p>
          <a:p>
            <a:r>
              <a:rPr lang="ru-RU" dirty="0">
                <a:latin typeface="+mj-lt"/>
              </a:rPr>
              <a:t>Представление</a:t>
            </a:r>
            <a:r>
              <a:rPr lang="ru-RU" dirty="0"/>
              <a:t> – служит для отображения элементов на экране. Одну модель можно установить сразу в несколько представлений.</a:t>
            </a:r>
          </a:p>
          <a:p>
            <a:r>
              <a:rPr lang="ru-RU" dirty="0">
                <a:latin typeface="+mj-lt"/>
              </a:rPr>
              <a:t>Модель выделения</a:t>
            </a:r>
            <a:r>
              <a:rPr lang="ru-RU" dirty="0"/>
              <a:t> – управляет выделением данных в модели.</a:t>
            </a:r>
          </a:p>
          <a:p>
            <a:r>
              <a:rPr lang="ru-RU" dirty="0">
                <a:latin typeface="+mj-lt"/>
              </a:rPr>
              <a:t>Промежуточная модель </a:t>
            </a:r>
            <a:r>
              <a:rPr lang="ru-RU" dirty="0"/>
              <a:t>– «прослойка» между основной моделью и представлением. Служит для сортировки и фильтрации данных без изменения порядка следования элементов в базовой модели.</a:t>
            </a:r>
          </a:p>
          <a:p>
            <a:r>
              <a:rPr lang="ru-RU" dirty="0">
                <a:latin typeface="+mj-lt"/>
              </a:rPr>
              <a:t>Делегат</a:t>
            </a:r>
            <a:r>
              <a:rPr lang="ru-RU" dirty="0"/>
              <a:t> – обеспечивает компонент для вывода и редактирования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18158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DC5D74-D522-430B-8083-4B4DF19A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63" y="704675"/>
            <a:ext cx="11526473" cy="2275595"/>
          </a:xfrm>
        </p:spPr>
        <p:txBody>
          <a:bodyPr/>
          <a:lstStyle/>
          <a:p>
            <a:r>
              <a:rPr lang="en-US" dirty="0"/>
              <a:t>QStringListModel – </a:t>
            </a:r>
            <a:r>
              <a:rPr lang="ru-RU" dirty="0"/>
              <a:t>список строк. Отображение через </a:t>
            </a:r>
            <a:r>
              <a:rPr lang="en-US" dirty="0"/>
              <a:t>QListView, QComboBox;</a:t>
            </a:r>
          </a:p>
          <a:p>
            <a:r>
              <a:rPr lang="en-US" dirty="0"/>
              <a:t>QStringItemModel – </a:t>
            </a:r>
            <a:r>
              <a:rPr lang="ru-RU" dirty="0"/>
              <a:t>двумерная таблица. Отображение через </a:t>
            </a:r>
            <a:r>
              <a:rPr lang="en-US" dirty="0"/>
              <a:t>QTableView, QTreeView.</a:t>
            </a:r>
          </a:p>
          <a:p>
            <a:r>
              <a:rPr lang="en-US" dirty="0"/>
              <a:t>QStandardItem – </a:t>
            </a:r>
            <a:r>
              <a:rPr lang="ru-RU" dirty="0"/>
              <a:t>создание элементов и вложенных структур.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6E2B0F4-7B87-4F79-95DB-556E5B57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467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Виды моделей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EE029A0-C981-4D9F-B85D-F66F7EC50352}"/>
              </a:ext>
            </a:extLst>
          </p:cNvPr>
          <p:cNvSpPr txBox="1">
            <a:spLocks/>
          </p:cNvSpPr>
          <p:nvPr/>
        </p:nvSpPr>
        <p:spPr>
          <a:xfrm>
            <a:off x="332763" y="3684945"/>
            <a:ext cx="11526473" cy="227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QListView –</a:t>
            </a:r>
            <a:r>
              <a:rPr lang="ru-RU" dirty="0"/>
              <a:t> простой список.</a:t>
            </a:r>
          </a:p>
          <a:p>
            <a:r>
              <a:rPr lang="en-US" dirty="0"/>
              <a:t>QTableView</a:t>
            </a:r>
            <a:r>
              <a:rPr lang="ru-RU" dirty="0"/>
              <a:t> – таблица</a:t>
            </a:r>
            <a:r>
              <a:rPr lang="en-US" dirty="0"/>
              <a:t>.</a:t>
            </a:r>
          </a:p>
          <a:p>
            <a:r>
              <a:rPr lang="en-US" dirty="0"/>
              <a:t>QTreeView – </a:t>
            </a:r>
            <a:r>
              <a:rPr lang="ru-RU" dirty="0"/>
              <a:t>иерархический список.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A0D3F4F-85C7-465F-B277-F979F35D95BB}"/>
              </a:ext>
            </a:extLst>
          </p:cNvPr>
          <p:cNvSpPr txBox="1">
            <a:spLocks/>
          </p:cNvSpPr>
          <p:nvPr/>
        </p:nvSpPr>
        <p:spPr>
          <a:xfrm>
            <a:off x="0" y="2980270"/>
            <a:ext cx="12192000" cy="704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+mn-lt"/>
              </a:rPr>
              <a:t>Виды представлений</a:t>
            </a:r>
          </a:p>
        </p:txBody>
      </p:sp>
    </p:spTree>
    <p:extLst>
      <p:ext uri="{BB962C8B-B14F-4D97-AF65-F5344CB8AC3E}">
        <p14:creationId xmlns:p14="http://schemas.microsoft.com/office/powerpoint/2010/main" val="240591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0225E6E-1132-4F7F-A69F-5CF241548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4. </a:t>
            </a:r>
            <a:r>
              <a:rPr lang="ru-RU" sz="4400" dirty="0">
                <a:latin typeface="+mj-lt"/>
              </a:rPr>
              <a:t>Иерархия классов и объектов</a:t>
            </a:r>
            <a:r>
              <a:rPr lang="en-US" sz="4400" dirty="0">
                <a:latin typeface="+mj-lt"/>
              </a:rPr>
              <a:t>.</a:t>
            </a: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0731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16950A-15C4-4C65-9F07-D0BBFE5E0907}"/>
              </a:ext>
            </a:extLst>
          </p:cNvPr>
          <p:cNvSpPr txBox="1"/>
          <p:nvPr/>
        </p:nvSpPr>
        <p:spPr>
          <a:xfrm>
            <a:off x="993912" y="6539555"/>
            <a:ext cx="6432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</a:t>
            </a:r>
            <a:r>
              <a:rPr lang="ru-RU" sz="1200" dirty="0"/>
              <a:t>изображение актуально для версии </a:t>
            </a:r>
            <a:r>
              <a:rPr lang="en-US" sz="1200" dirty="0"/>
              <a:t>Qt==</a:t>
            </a:r>
            <a:r>
              <a:rPr lang="ru-RU" sz="1200" dirty="0"/>
              <a:t>4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7E714A-07F6-4E42-A5AA-581283BC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933" y="99486"/>
            <a:ext cx="4619024" cy="633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5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3FB3532-2386-4077-8FC1-1EF3A39C4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62074"/>
            <a:ext cx="11372850" cy="514350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j-lt"/>
              </a:rPr>
              <a:t>QtCore:</a:t>
            </a:r>
            <a:r>
              <a:rPr lang="en-US" dirty="0"/>
              <a:t> 		</a:t>
            </a:r>
            <a:r>
              <a:rPr lang="en-US" dirty="0">
                <a:hlinkClick r:id="rId2"/>
              </a:rPr>
              <a:t>https://doc.qt.io/qt-5/qtcore-module.html</a:t>
            </a:r>
            <a:endParaRPr lang="en-US" dirty="0"/>
          </a:p>
          <a:p>
            <a:r>
              <a:rPr lang="en-US" dirty="0">
                <a:latin typeface="+mj-lt"/>
              </a:rPr>
              <a:t>QtGui:</a:t>
            </a:r>
            <a:r>
              <a:rPr lang="en-US" dirty="0"/>
              <a:t> 		</a:t>
            </a:r>
            <a:r>
              <a:rPr lang="en-US" dirty="0">
                <a:hlinkClick r:id="rId3"/>
              </a:rPr>
              <a:t>https://doc.qt.io/qt-5/qtgui-module.html</a:t>
            </a:r>
            <a:endParaRPr lang="en-US" dirty="0"/>
          </a:p>
          <a:p>
            <a:r>
              <a:rPr lang="en-US" dirty="0">
                <a:latin typeface="+mj-lt"/>
              </a:rPr>
              <a:t>QtWidgets:</a:t>
            </a:r>
            <a:r>
              <a:rPr lang="en-US" dirty="0"/>
              <a:t> 	</a:t>
            </a:r>
            <a:r>
              <a:rPr lang="en-US" dirty="0">
                <a:hlinkClick r:id="rId4"/>
              </a:rPr>
              <a:t>https://doc.qt.io/qt-5/qtwidgets-module.html</a:t>
            </a:r>
            <a:endParaRPr lang="en-US" dirty="0"/>
          </a:p>
          <a:p>
            <a:r>
              <a:rPr lang="en-US" dirty="0">
                <a:latin typeface="+mj-lt"/>
              </a:rPr>
              <a:t>QtNetwork:</a:t>
            </a:r>
            <a:r>
              <a:rPr lang="en-US" dirty="0"/>
              <a:t> 	</a:t>
            </a:r>
            <a:r>
              <a:rPr lang="en-US" dirty="0">
                <a:hlinkClick r:id="rId5"/>
              </a:rPr>
              <a:t>https://doc.qt.io/qt-5/qtnetwork-module.html</a:t>
            </a:r>
            <a:endParaRPr lang="en-US" dirty="0"/>
          </a:p>
          <a:p>
            <a:r>
              <a:rPr lang="en-US" dirty="0">
                <a:latin typeface="+mj-lt"/>
              </a:rPr>
              <a:t>QtSQL:</a:t>
            </a:r>
            <a:r>
              <a:rPr lang="en-US" dirty="0"/>
              <a:t> 		</a:t>
            </a:r>
            <a:r>
              <a:rPr lang="en-US" dirty="0">
                <a:hlinkClick r:id="rId6"/>
              </a:rPr>
              <a:t>https://doc.qt.io/qt-5/qtsql-module.html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A1E2B25-42EB-4D96-A1E3-657BCD57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Классы основных модулей </a:t>
            </a:r>
            <a:r>
              <a:rPr lang="en-US" sz="2800" b="1" dirty="0">
                <a:latin typeface="+mn-lt"/>
              </a:rPr>
              <a:t>Qt</a:t>
            </a:r>
            <a:endParaRPr lang="ru-RU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5776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68F72A-6A91-4C7D-8283-92EFF073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09187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590C7-43A2-4D4C-948E-A54A72BA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00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ru-RU" dirty="0"/>
              <a:t>Учебные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833B9-D8BB-4BE9-9BB3-C44C56C4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10950325" cy="35417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3200" dirty="0">
                <a:hlinkClick r:id="rId2" action="ppaction://hlinksldjump"/>
              </a:rPr>
              <a:t>Размещение виджетов в приложении.</a:t>
            </a:r>
            <a:endParaRPr lang="ru-RU" sz="3200" dirty="0"/>
          </a:p>
          <a:p>
            <a:pPr marL="457200" indent="-457200">
              <a:buFont typeface="+mj-lt"/>
              <a:buAutoNum type="arabicPeriod"/>
            </a:pPr>
            <a:r>
              <a:rPr lang="ru-RU" sz="3200" dirty="0">
                <a:hlinkClick r:id="rId2" action="ppaction://hlinksldjump"/>
              </a:rPr>
              <a:t>Основные </a:t>
            </a:r>
            <a:r>
              <a:rPr lang="ru-RU" sz="3200" dirty="0" err="1">
                <a:hlinkClick r:id="rId2" action="ppaction://hlinksldjump"/>
              </a:rPr>
              <a:t>виджеты</a:t>
            </a:r>
            <a:r>
              <a:rPr lang="ru-RU" sz="3200" dirty="0">
                <a:hlinkClick r:id="rId2" action="ppaction://hlinksldjump"/>
              </a:rPr>
              <a:t> </a:t>
            </a:r>
            <a:r>
              <a:rPr lang="en-US" sz="3200" dirty="0">
                <a:hlinkClick r:id="rId2" action="ppaction://hlinksldjump"/>
              </a:rPr>
              <a:t>Qt.</a:t>
            </a:r>
            <a:endParaRPr lang="ru-RU" sz="3200" dirty="0"/>
          </a:p>
          <a:p>
            <a:pPr marL="457200" indent="-457200">
              <a:buFont typeface="+mj-lt"/>
              <a:buAutoNum type="arabicPeriod"/>
            </a:pPr>
            <a:r>
              <a:rPr lang="ru-RU" sz="3200" dirty="0">
                <a:hlinkClick r:id="rId3" action="ppaction://hlinksldjump"/>
              </a:rPr>
              <a:t>Концепция «модель - представление»</a:t>
            </a:r>
            <a:r>
              <a:rPr lang="en-US" sz="3200" dirty="0">
                <a:hlinkClick r:id="rId3" action="ppaction://hlinksldjump"/>
              </a:rPr>
              <a:t>.</a:t>
            </a:r>
            <a:endParaRPr lang="ru-RU" sz="3200" dirty="0"/>
          </a:p>
          <a:p>
            <a:pPr marL="457200" indent="-457200">
              <a:buFont typeface="+mj-lt"/>
              <a:buAutoNum type="arabicPeriod"/>
            </a:pPr>
            <a:r>
              <a:rPr lang="ru-RU" sz="3200" dirty="0">
                <a:hlinkClick r:id="rId4" action="ppaction://hlinksldjump"/>
              </a:rPr>
              <a:t>Иерархия классов и объектов.</a:t>
            </a:r>
            <a:endParaRPr lang="en-US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36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EEA0D-1E4D-4AA6-9038-9C43C6E8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4400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269811-2BBA-40BA-A1BB-A0E30DB7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Официальная документация</a:t>
            </a:r>
            <a:r>
              <a:rPr lang="ru-RU" dirty="0">
                <a:ln w="0"/>
              </a:rPr>
              <a:t>: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https://doc.qt.io/qtforpython</a:t>
            </a:r>
            <a:endParaRPr lang="ru-RU" dirty="0">
              <a:ln>
                <a:solidFill>
                  <a:srgbClr val="00B050"/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ru-RU" dirty="0"/>
              <a:t>Прохоренок Н. А., Дронов В. А. Python 3 и PyQt 5. Разработка приложений</a:t>
            </a:r>
            <a:r>
              <a:rPr lang="en-US" dirty="0"/>
              <a:t>. 2019 </a:t>
            </a:r>
            <a:r>
              <a:rPr lang="ru-RU" dirty="0"/>
              <a:t>г. 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3CC4DC3-B2CB-483C-B39C-0391166774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387767"/>
              </p:ext>
            </p:extLst>
          </p:nvPr>
        </p:nvGraphicFramePr>
        <p:xfrm>
          <a:off x="1057014" y="3569515"/>
          <a:ext cx="9991989" cy="27355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58000">
                  <a:extLst>
                    <a:ext uri="{9D8B030D-6E8A-4147-A177-3AD203B41FA5}">
                      <a16:colId xmlns:a16="http://schemas.microsoft.com/office/drawing/2014/main" val="112067079"/>
                    </a:ext>
                  </a:extLst>
                </a:gridCol>
                <a:gridCol w="1827751">
                  <a:extLst>
                    <a:ext uri="{9D8B030D-6E8A-4147-A177-3AD203B41FA5}">
                      <a16:colId xmlns:a16="http://schemas.microsoft.com/office/drawing/2014/main" val="2974078845"/>
                    </a:ext>
                  </a:extLst>
                </a:gridCol>
                <a:gridCol w="6506238">
                  <a:extLst>
                    <a:ext uri="{9D8B030D-6E8A-4147-A177-3AD203B41FA5}">
                      <a16:colId xmlns:a16="http://schemas.microsoft.com/office/drawing/2014/main" val="1092860638"/>
                    </a:ext>
                  </a:extLst>
                </a:gridCol>
              </a:tblGrid>
              <a:tr h="53909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Используемые в курсе инструменты для разработки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11474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IDE</a:t>
                      </a:r>
                      <a:endParaRPr lang="ru-RU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PyCharm CE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https://www.jetbrains.com/pycharm/download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393864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j-lt"/>
                        </a:rPr>
                        <a:t>Окружение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Virtualenv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https://docs.python.org/3/library/venv.html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323569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VSC</a:t>
                      </a:r>
                      <a:r>
                        <a:rPr lang="ru-RU" sz="1800" dirty="0">
                          <a:latin typeface="+mj-lt"/>
                        </a:rPr>
                        <a:t> </a:t>
                      </a:r>
                      <a:r>
                        <a:rPr lang="ru-RU" sz="1400" dirty="0">
                          <a:latin typeface="+mj-lt"/>
                        </a:rPr>
                        <a:t>(рекомендовано)</a:t>
                      </a:r>
                      <a:endParaRPr lang="ru-RU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GIT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5"/>
                        </a:rPr>
                        <a:t>https://git-scm.com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485562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+mj-lt"/>
                        </a:rPr>
                        <a:t>Фреймворк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PySide2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6"/>
                        </a:rPr>
                        <a:t>https://doc.qt.io/qtforpython/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948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16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4779541B-D674-42E6-8E4D-1FF73450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latin typeface="+mj-lt"/>
              </a:rPr>
              <a:t>1</a:t>
            </a:r>
            <a:r>
              <a:rPr lang="en-US" sz="4400" dirty="0">
                <a:latin typeface="+mj-lt"/>
              </a:rPr>
              <a:t>. </a:t>
            </a:r>
            <a:r>
              <a:rPr lang="ru-RU" sz="4400" dirty="0">
                <a:latin typeface="+mj-lt"/>
              </a:rPr>
              <a:t>Размещение виджетов в приложении.</a:t>
            </a:r>
          </a:p>
        </p:txBody>
      </p:sp>
    </p:spTree>
    <p:extLst>
      <p:ext uri="{BB962C8B-B14F-4D97-AF65-F5344CB8AC3E}">
        <p14:creationId xmlns:p14="http://schemas.microsoft.com/office/powerpoint/2010/main" val="2458020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A1C23935-9356-4AA1-A0C8-BD8E88894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2857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05177874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338039459"/>
                    </a:ext>
                  </a:extLst>
                </a:gridCol>
              </a:tblGrid>
              <a:tr h="714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strike="noStrike" dirty="0">
                          <a:solidFill>
                            <a:schemeClr val="tx1"/>
                          </a:solidFill>
                          <a:effectLst/>
                        </a:rPr>
                        <a:t>Создание окна через </a:t>
                      </a:r>
                      <a:r>
                        <a:rPr lang="en-US" sz="2400" strike="noStrike" dirty="0">
                          <a:solidFill>
                            <a:schemeClr val="tx1"/>
                          </a:solidFill>
                          <a:effectLst/>
                        </a:rPr>
                        <a:t>QMainWindow: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Создание окна через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QWidget: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415089"/>
                  </a:ext>
                </a:extLst>
              </a:tr>
              <a:tr h="614378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8101670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5DE631-208A-4724-BA6E-17FBB0A7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241" y="1514066"/>
            <a:ext cx="4423794" cy="482835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2AFC514-A2EB-4C12-80EC-1A245359E71C}"/>
              </a:ext>
            </a:extLst>
          </p:cNvPr>
          <p:cNvSpPr/>
          <p:nvPr/>
        </p:nvSpPr>
        <p:spPr>
          <a:xfrm>
            <a:off x="2516698" y="3145872"/>
            <a:ext cx="3322040" cy="150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0751772-79CB-412D-8B0D-51D8F899D39D}"/>
              </a:ext>
            </a:extLst>
          </p:cNvPr>
          <p:cNvCxnSpPr>
            <a:cxnSpLocks/>
          </p:cNvCxnSpPr>
          <p:nvPr/>
        </p:nvCxnSpPr>
        <p:spPr>
          <a:xfrm>
            <a:off x="923299" y="3230810"/>
            <a:ext cx="1593399" cy="39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07AB69-53F3-4669-9FE0-7C664DF5FE32}"/>
              </a:ext>
            </a:extLst>
          </p:cNvPr>
          <p:cNvSpPr txBox="1"/>
          <p:nvPr/>
        </p:nvSpPr>
        <p:spPr>
          <a:xfrm>
            <a:off x="246408" y="2330564"/>
            <a:ext cx="1020661" cy="90024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050" dirty="0"/>
              <a:t>Код для примера, запустить окно можно и без него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E6757F-227B-4BB8-B1C1-17912A95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01" y="1840858"/>
            <a:ext cx="4627189" cy="36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7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27F4D-55D4-4EA1-8DEB-FDAFED7D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Варианты добавления виджетов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E9A1D-6D70-4228-825B-BD870CAE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28" y="1073791"/>
            <a:ext cx="11425804" cy="5419288"/>
          </a:xfrm>
        </p:spPr>
        <p:txBody>
          <a:bodyPr/>
          <a:lstStyle/>
          <a:p>
            <a:r>
              <a:rPr lang="ru-RU" dirty="0"/>
              <a:t>Напрямую:</a:t>
            </a:r>
          </a:p>
          <a:p>
            <a:endParaRPr lang="ru-RU" sz="100" dirty="0"/>
          </a:p>
          <a:p>
            <a:endParaRPr lang="ru-RU" dirty="0"/>
          </a:p>
          <a:p>
            <a:r>
              <a:rPr lang="ru-RU" dirty="0"/>
              <a:t>Через компоновку:</a:t>
            </a:r>
            <a:endParaRPr lang="en-US" dirty="0"/>
          </a:p>
          <a:p>
            <a:endParaRPr lang="en-US" dirty="0"/>
          </a:p>
          <a:p>
            <a:endParaRPr lang="en-US" sz="3600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Через </a:t>
            </a:r>
            <a:r>
              <a:rPr lang="en-US" dirty="0"/>
              <a:t>QtDesigner.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C46EE4-959A-44BD-B309-CBF832F5B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3" y="1543573"/>
            <a:ext cx="7901327" cy="3167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166147-4FF3-477B-ADB0-4FC8ED923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17" y="3154521"/>
            <a:ext cx="4349004" cy="2016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CBCE5A-D5C2-45C7-BF90-BEB0D4E58F84}"/>
              </a:ext>
            </a:extLst>
          </p:cNvPr>
          <p:cNvSpPr txBox="1"/>
          <p:nvPr/>
        </p:nvSpPr>
        <p:spPr>
          <a:xfrm>
            <a:off x="1292840" y="2654855"/>
            <a:ext cx="324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QMainWindow</a:t>
            </a:r>
            <a:endParaRPr lang="ru-RU" sz="2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338D7F2-9A11-42A4-A9CE-96DD92B50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066" y="3154521"/>
            <a:ext cx="5254774" cy="1400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835A77-0F94-4A81-B237-EBE3209494B7}"/>
              </a:ext>
            </a:extLst>
          </p:cNvPr>
          <p:cNvSpPr txBox="1"/>
          <p:nvPr/>
        </p:nvSpPr>
        <p:spPr>
          <a:xfrm>
            <a:off x="6073630" y="2653220"/>
            <a:ext cx="16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QWidget</a:t>
            </a:r>
            <a:endParaRPr lang="ru-RU" sz="2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56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7C76B8-C395-4235-966F-4A7E6386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latin typeface="+mj-lt"/>
              </a:rPr>
              <a:t>2</a:t>
            </a:r>
            <a:r>
              <a:rPr lang="en-US" sz="4400" dirty="0">
                <a:latin typeface="+mj-lt"/>
              </a:rPr>
              <a:t>. </a:t>
            </a:r>
            <a:r>
              <a:rPr lang="ru-RU" sz="4400" dirty="0">
                <a:latin typeface="+mj-lt"/>
              </a:rPr>
              <a:t>Основные виджеты </a:t>
            </a:r>
            <a:r>
              <a:rPr lang="en-US" sz="4400" dirty="0">
                <a:latin typeface="+mj-lt"/>
              </a:rPr>
              <a:t>Qt.</a:t>
            </a: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407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CC2DDFEC-DCFD-4C3D-8076-41B510F1E5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727721"/>
              </p:ext>
            </p:extLst>
          </p:nvPr>
        </p:nvGraphicFramePr>
        <p:xfrm>
          <a:off x="0" y="0"/>
          <a:ext cx="12204000" cy="68580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412219038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04682073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195087433"/>
                    </a:ext>
                  </a:extLst>
                </a:gridCol>
                <a:gridCol w="5364000">
                  <a:extLst>
                    <a:ext uri="{9D8B030D-6E8A-4147-A177-3AD203B41FA5}">
                      <a16:colId xmlns:a16="http://schemas.microsoft.com/office/drawing/2014/main" val="4121672586"/>
                    </a:ext>
                  </a:extLst>
                </a:gridCol>
              </a:tblGrid>
              <a:tr h="78603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6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Внешний вид</a:t>
                      </a:r>
                      <a:endParaRPr lang="en-US" sz="16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Название</a:t>
                      </a:r>
                      <a:endParaRPr lang="en-US" sz="16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</a:t>
                      </a:r>
                      <a:endParaRPr lang="en-US" sz="16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Наследование</a:t>
                      </a:r>
                      <a:endParaRPr lang="en-US" sz="16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R="190500" marT="47625" marB="47625" anchor="ctr"/>
                </a:tc>
                <a:extLst>
                  <a:ext uri="{0D108BD9-81ED-4DB2-BD59-A6C34878D82A}">
                    <a16:rowId xmlns:a16="http://schemas.microsoft.com/office/drawing/2014/main" val="2454902675"/>
                  </a:ext>
                </a:extLst>
              </a:tr>
              <a:tr h="606863">
                <a:tc>
                  <a:txBody>
                    <a:bodyPr/>
                    <a:lstStyle/>
                    <a:p>
                      <a:pPr algn="ctr" fontAlgn="base"/>
                      <a:endParaRPr lang="en-US" sz="1400" b="1" u="sng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QPushButton</a:t>
                      </a:r>
                      <a:endParaRPr lang="en-US" sz="1400" b="0" u="sng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/>
                        <a:t>  Командная кнопка. </a:t>
                      </a:r>
                      <a:endParaRPr lang="en-US" sz="1400" b="0" u="sng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QWidget -&gt; QAbstractButton -&gt; QPushButton </a:t>
                      </a:r>
                      <a:endParaRPr lang="en-US" sz="1400" b="0" u="sng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190500" marT="47625" marB="47625" anchor="ctr"/>
                </a:tc>
                <a:extLst>
                  <a:ext uri="{0D108BD9-81ED-4DB2-BD59-A6C34878D82A}">
                    <a16:rowId xmlns:a16="http://schemas.microsoft.com/office/drawing/2014/main" val="2334102033"/>
                  </a:ext>
                </a:extLst>
              </a:tr>
              <a:tr h="606863">
                <a:tc>
                  <a:txBody>
                    <a:bodyPr/>
                    <a:lstStyle/>
                    <a:p>
                      <a:pPr algn="ctr"/>
                      <a:endParaRPr lang="en-US" sz="1400" u="sng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QToolButton</a:t>
                      </a:r>
                      <a:endParaRPr lang="ru-RU" sz="1400" u="sng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QTollButton</a:t>
                      </a:r>
                      <a:r>
                        <a:rPr lang="ru-RU" sz="1400" dirty="0"/>
                        <a:t>.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ru-RU" sz="1000" b="1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</a:rPr>
                        <a:t>Создается</a:t>
                      </a:r>
                      <a:r>
                        <a:rPr lang="ru-RU" sz="1000" b="1" u="none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</a:rPr>
                        <a:t> в </a:t>
                      </a:r>
                      <a:r>
                        <a:rPr lang="en-US" sz="1000" b="1" u="none" baseline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</a:rPr>
                        <a:t>QToolBar</a:t>
                      </a:r>
                      <a:r>
                        <a:rPr lang="en-US" sz="1000" b="1" u="none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ru-RU" sz="1400" b="1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QWidget</a:t>
                      </a:r>
                      <a:r>
                        <a:rPr lang="en-US" sz="1400" dirty="0"/>
                        <a:t> -&gt; QAbstractButton -&gt; QToolButton</a:t>
                      </a:r>
                      <a:endParaRPr lang="ru-RU" sz="1400" u="sng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903349"/>
                  </a:ext>
                </a:extLst>
              </a:tr>
              <a:tr h="601848">
                <a:tc>
                  <a:txBody>
                    <a:bodyPr/>
                    <a:lstStyle/>
                    <a:p>
                      <a:pPr algn="ctr"/>
                      <a:endParaRPr lang="ru-RU" sz="1400" u="sng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QRadioButton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Переключатель. </a:t>
                      </a:r>
                      <a:endParaRPr lang="ru-RU" sz="1400" u="sng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QWidget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-&gt; QAbstractButton -&gt; QRadioButton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319663"/>
                  </a:ext>
                </a:extLst>
              </a:tr>
              <a:tr h="601848">
                <a:tc>
                  <a:txBody>
                    <a:bodyPr/>
                    <a:lstStyle/>
                    <a:p>
                      <a:pPr algn="ctr"/>
                      <a:endParaRPr lang="ru-RU" sz="1400" u="sng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QCheckBox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«Флажок»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QWidget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-&gt; QAbstractButton -&gt; QCheckBox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341503"/>
                  </a:ext>
                </a:extLst>
              </a:tr>
              <a:tr h="698695">
                <a:tc>
                  <a:txBody>
                    <a:bodyPr/>
                    <a:lstStyle/>
                    <a:p>
                      <a:pPr algn="ctr"/>
                      <a:endParaRPr lang="ru-RU" sz="1400" u="sng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>
                            <a:glow rad="228600">
                              <a:srgbClr val="FF0000">
                                <a:alpha val="40000"/>
                              </a:srgbClr>
                            </a:glow>
                          </a:effectLst>
                          <a:latin typeface="+mj-lt"/>
                        </a:rPr>
                        <a:t>QCommandLinkButton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rgbClr val="FF0000">
                              <a:alpha val="40000"/>
                            </a:srgbClr>
                          </a:glow>
                        </a:effectLst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Ссылка на команду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QWidget -&gt; QAbstractButton -&gt; QPushButton </a:t>
                      </a:r>
                      <a:r>
                        <a:rPr lang="ru-RU" sz="14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4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QCommandLinkButton</a:t>
                      </a:r>
                      <a:endParaRPr lang="en-US" sz="1400" b="0" u="sng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192226"/>
                  </a:ext>
                </a:extLst>
              </a:tr>
              <a:tr h="537415">
                <a:tc>
                  <a:txBody>
                    <a:bodyPr/>
                    <a:lstStyle/>
                    <a:p>
                      <a:pPr algn="ctr"/>
                      <a:endParaRPr lang="ru-RU" sz="1400" u="sng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>
                            <a:glow rad="228600">
                              <a:srgbClr val="FF0000">
                                <a:alpha val="40000"/>
                              </a:srgb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QDialogButtonBox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>
                          <a:glow rad="228600">
                            <a:srgbClr val="FF0000">
                              <a:alpha val="40000"/>
                            </a:srgb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Макет группы кнопок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QWidget -&gt;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QDialogButtonBox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766721"/>
                  </a:ext>
                </a:extLst>
              </a:tr>
              <a:tr h="986393">
                <a:tc>
                  <a:txBody>
                    <a:bodyPr/>
                    <a:lstStyle/>
                    <a:p>
                      <a:pPr algn="ctr"/>
                      <a:endParaRPr lang="ru-RU" sz="1400" u="sng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QListView</a:t>
                      </a:r>
                    </a:p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QListWidget</a:t>
                      </a:r>
                    </a:p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>
                            <a:glow rad="228600">
                              <a:srgbClr val="FF0000">
                                <a:alpha val="40000"/>
                              </a:srgb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QUndoView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>
                          <a:glow rad="228600">
                            <a:srgbClr val="FF0000">
                              <a:alpha val="40000"/>
                            </a:srgb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Список элементов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QAbstractItemView -&gt; 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QListView -&gt; QListWidget/QUndoView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637617"/>
                  </a:ext>
                </a:extLst>
              </a:tr>
              <a:tr h="1432045">
                <a:tc>
                  <a:txBody>
                    <a:bodyPr/>
                    <a:lstStyle/>
                    <a:p>
                      <a:pPr algn="ctr"/>
                      <a:endParaRPr lang="ru-RU" sz="1400" u="sng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QTreeView</a:t>
                      </a:r>
                    </a:p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QTreeWidget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Древовидный список элементов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QAbstractItemView -&gt; 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QTreeView -&gt; QTreeWidget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883322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CB32D0-2022-4CF4-AE6E-5164610D4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99" t="18892" r="8929" b="20341"/>
          <a:stretch/>
        </p:blipFill>
        <p:spPr>
          <a:xfrm>
            <a:off x="390849" y="899230"/>
            <a:ext cx="1522281" cy="34169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F99144-F4EF-4BF8-BD41-580BC96B7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01" t="26230" r="39045" b="31374"/>
          <a:stretch/>
        </p:blipFill>
        <p:spPr>
          <a:xfrm>
            <a:off x="817085" y="1504923"/>
            <a:ext cx="630718" cy="3609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CE96DD3-9020-4CCB-A9DA-BB2DAB9532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4" t="13022" r="5863" b="14330"/>
          <a:stretch/>
        </p:blipFill>
        <p:spPr>
          <a:xfrm>
            <a:off x="279836" y="2688452"/>
            <a:ext cx="1744308" cy="41285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3D93F8-A7C4-4199-8604-2303AD10C5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219"/>
          <a:stretch/>
        </p:blipFill>
        <p:spPr>
          <a:xfrm>
            <a:off x="352129" y="2129824"/>
            <a:ext cx="1599721" cy="34169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799280-698E-42D8-92BC-3E24234F7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907" y="3412690"/>
            <a:ext cx="1951850" cy="26857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520A319-48DC-48BB-9936-5CB72328A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12" y="4055847"/>
            <a:ext cx="1488157" cy="24543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E786DB9-678B-41FF-A81B-049A8832B3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096" y="4559556"/>
            <a:ext cx="1098643" cy="75898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4341CA4-26ED-4B29-BAA7-69E63B9251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653" y="5517082"/>
            <a:ext cx="1203527" cy="1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4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E959FD4-B16F-453D-A153-42AAA81610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25172"/>
              </p:ext>
            </p:extLst>
          </p:nvPr>
        </p:nvGraphicFramePr>
        <p:xfrm>
          <a:off x="0" y="1"/>
          <a:ext cx="12204000" cy="685799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412219038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04682073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195087433"/>
                    </a:ext>
                  </a:extLst>
                </a:gridCol>
                <a:gridCol w="5364000">
                  <a:extLst>
                    <a:ext uri="{9D8B030D-6E8A-4147-A177-3AD203B41FA5}">
                      <a16:colId xmlns:a16="http://schemas.microsoft.com/office/drawing/2014/main" val="4121672586"/>
                    </a:ext>
                  </a:extLst>
                </a:gridCol>
              </a:tblGrid>
              <a:tr h="831725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6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Внешний вид</a:t>
                      </a:r>
                      <a:endParaRPr lang="en-US" sz="16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Название</a:t>
                      </a:r>
                      <a:endParaRPr lang="en-US" sz="16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</a:t>
                      </a:r>
                      <a:endParaRPr lang="en-US" sz="16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Наследование</a:t>
                      </a:r>
                      <a:endParaRPr lang="en-US" sz="1600" b="0" i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R="190500" marT="47625" marB="47625" anchor="ctr"/>
                </a:tc>
                <a:extLst>
                  <a:ext uri="{0D108BD9-81ED-4DB2-BD59-A6C34878D82A}">
                    <a16:rowId xmlns:a16="http://schemas.microsoft.com/office/drawing/2014/main" val="2454902675"/>
                  </a:ext>
                </a:extLst>
              </a:tr>
              <a:tr h="894962">
                <a:tc>
                  <a:txBody>
                    <a:bodyPr/>
                    <a:lstStyle/>
                    <a:p>
                      <a:pPr algn="ctr" fontAlgn="base"/>
                      <a:endParaRPr lang="en-US" sz="1400" b="1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QTableView</a:t>
                      </a:r>
                    </a:p>
                    <a:p>
                      <a:pPr algn="ctr"/>
                      <a:r>
                        <a:rPr lang="en-US" sz="14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QTableWidget</a:t>
                      </a: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Таблица</a:t>
                      </a:r>
                      <a:endParaRPr lang="en-US" sz="1400" b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QAbstractItemView -&gt; QTableView -&gt; QTableWidget</a:t>
                      </a:r>
                      <a:endParaRPr lang="en-US" sz="1400" b="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190500" marT="47625" marB="47625" anchor="ctr"/>
                </a:tc>
                <a:extLst>
                  <a:ext uri="{0D108BD9-81ED-4DB2-BD59-A6C34878D82A}">
                    <a16:rowId xmlns:a16="http://schemas.microsoft.com/office/drawing/2014/main" val="2334102033"/>
                  </a:ext>
                </a:extLst>
              </a:tr>
              <a:tr h="1310103">
                <a:tc>
                  <a:txBody>
                    <a:bodyPr/>
                    <a:lstStyle/>
                    <a:p>
                      <a:pPr algn="ctr"/>
                      <a:endParaRPr lang="en-US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endParaRPr lang="en-US" sz="12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endParaRPr lang="en-US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endParaRPr lang="en-US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QColumnView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635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</a:rPr>
                        <a:t> 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635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Таблица столбцов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QAbstractItemView </a:t>
                      </a: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&gt; QColumnView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903349"/>
                  </a:ext>
                </a:extLst>
              </a:tr>
              <a:tr h="636834">
                <a:tc>
                  <a:txBody>
                    <a:bodyPr/>
                    <a:lstStyle/>
                    <a:p>
                      <a:pPr algn="ctr"/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QGroupBox</a:t>
                      </a:r>
                      <a:endParaRPr lang="ru-RU" sz="14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Группировка виджетов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</a:rPr>
                        <a:t>с заголовком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 -&gt; QGroupBox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319663"/>
                  </a:ext>
                </a:extLst>
              </a:tr>
              <a:tr h="636834">
                <a:tc>
                  <a:txBody>
                    <a:bodyPr/>
                    <a:lstStyle/>
                    <a:p>
                      <a:pPr algn="ctr"/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QScrollArea</a:t>
                      </a:r>
                      <a:endParaRPr lang="ru-RU" sz="14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Зона с прокруткой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QAbstractScrollArea -&gt; QScrollArea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341503"/>
                  </a:ext>
                </a:extLst>
              </a:tr>
              <a:tr h="721744">
                <a:tc>
                  <a:txBody>
                    <a:bodyPr/>
                    <a:lstStyle/>
                    <a:p>
                      <a:pPr algn="ctr"/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QToolBox</a:t>
                      </a:r>
                      <a:endParaRPr lang="ru-RU" sz="14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«Аккордеон»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QToolBox</a:t>
                      </a:r>
                      <a:endParaRPr lang="en-US" sz="14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192226"/>
                  </a:ext>
                </a:extLst>
              </a:tr>
              <a:tr h="608599">
                <a:tc>
                  <a:txBody>
                    <a:bodyPr/>
                    <a:lstStyle/>
                    <a:p>
                      <a:pPr algn="ctr"/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QTabWidget</a:t>
                      </a:r>
                      <a:endParaRPr lang="ru-RU" sz="14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Зона с вкладками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 -&gt; QTabWidget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766721"/>
                  </a:ext>
                </a:extLst>
              </a:tr>
              <a:tr h="608599">
                <a:tc>
                  <a:txBody>
                    <a:bodyPr/>
                    <a:lstStyle/>
                    <a:p>
                      <a:pPr algn="ctr"/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QStackedWidget</a:t>
                      </a:r>
                      <a:endParaRPr lang="ru-RU" sz="14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Стек окон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 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QStackedWidget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637617"/>
                  </a:ext>
                </a:extLst>
              </a:tr>
              <a:tr h="608599">
                <a:tc>
                  <a:txBody>
                    <a:bodyPr/>
                    <a:lstStyle/>
                    <a:p>
                      <a:pPr algn="ctr"/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j-lt"/>
                          <a:ea typeface="+mn-ea"/>
                          <a:cs typeface="+mn-cs"/>
                        </a:rPr>
                        <a:t>QFrame</a:t>
                      </a:r>
                      <a:endParaRPr lang="ru-RU" sz="1400" b="0" u="none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Группировка виджетов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QWidget</a:t>
                      </a:r>
                      <a:r>
                        <a:rPr lang="ru-RU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-</a:t>
                      </a:r>
                      <a:r>
                        <a:rPr lang="en-US" sz="1400" u="non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&gt; QFrame</a:t>
                      </a:r>
                      <a:endParaRPr lang="ru-RU" sz="1400" u="non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883322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D653C-FDE5-44B6-B04C-084817A09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93" y="871943"/>
            <a:ext cx="1301352" cy="8022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1BA4E4-D41A-4081-B730-52C4C0B15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48" y="1812031"/>
            <a:ext cx="1750281" cy="11510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86C37E-008A-4065-8EEA-4DAAC972C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2298" b="6944"/>
          <a:stretch/>
        </p:blipFill>
        <p:spPr>
          <a:xfrm>
            <a:off x="406668" y="3100930"/>
            <a:ext cx="1349224" cy="53175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383F076-A847-4004-BCF6-5C40126E8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19" y="3709825"/>
            <a:ext cx="957921" cy="5488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BAE3DE-120E-4210-A1AA-5F9A8BBFF5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19" r="3619" b="6311"/>
          <a:stretch/>
        </p:blipFill>
        <p:spPr>
          <a:xfrm>
            <a:off x="597618" y="4369675"/>
            <a:ext cx="962622" cy="6076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16458B-9D9A-4233-81D1-13A7EBF197C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09" r="6250" b="16037"/>
          <a:stretch/>
        </p:blipFill>
        <p:spPr>
          <a:xfrm>
            <a:off x="406668" y="5064638"/>
            <a:ext cx="1354272" cy="53175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36B3DD-466E-4EC2-B5A1-778916BFF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83" y="5677345"/>
            <a:ext cx="952757" cy="51968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F4CD14E-C0F4-4BDC-BE00-04BE4F778C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290" y="6288373"/>
            <a:ext cx="952757" cy="5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154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2197</TotalTime>
  <Words>860</Words>
  <Application>Microsoft Office PowerPoint</Application>
  <PresentationFormat>Широкоэкранный</PresentationFormat>
  <Paragraphs>208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Roboto Black</vt:lpstr>
      <vt:lpstr>Roboto Light</vt:lpstr>
      <vt:lpstr>Roboto Medium</vt:lpstr>
      <vt:lpstr>Тема Office</vt:lpstr>
      <vt:lpstr>Тема 1.  Модули Qt для создания приложений с графическим интерфейсом.</vt:lpstr>
      <vt:lpstr>Учебные вопросы</vt:lpstr>
      <vt:lpstr>Источники</vt:lpstr>
      <vt:lpstr>Презентация PowerPoint</vt:lpstr>
      <vt:lpstr>Презентация PowerPoint</vt:lpstr>
      <vt:lpstr>Варианты добавления виджетов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Смысл концепции</vt:lpstr>
      <vt:lpstr>Виды моделей</vt:lpstr>
      <vt:lpstr>Презентация PowerPoint</vt:lpstr>
      <vt:lpstr>Презентация PowerPoint</vt:lpstr>
      <vt:lpstr>Классы основных модулей Qt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Модули Qt для создания приложений с графическим интерфейсом</dc:title>
  <dc:creator>vlad</dc:creator>
  <cp:lastModifiedBy>Владислав Алексеев</cp:lastModifiedBy>
  <cp:revision>136</cp:revision>
  <dcterms:created xsi:type="dcterms:W3CDTF">2021-02-13T13:15:15Z</dcterms:created>
  <dcterms:modified xsi:type="dcterms:W3CDTF">2021-11-30T08:16:54Z</dcterms:modified>
</cp:coreProperties>
</file>