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sldIdLst>
    <p:sldId id="256" r:id="rId2"/>
    <p:sldId id="264" r:id="rId3"/>
    <p:sldId id="284" r:id="rId4"/>
    <p:sldId id="28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87" r:id="rId14"/>
    <p:sldId id="258" r:id="rId15"/>
    <p:sldId id="267" r:id="rId16"/>
    <p:sldId id="269" r:id="rId17"/>
    <p:sldId id="270" r:id="rId18"/>
    <p:sldId id="271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tlinguist-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rask/Qt-Linguist/releases/download/20201205/linguist_5.15.2.zip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hyperlink" Target="https://doc.qt.io/qt-5/qtlinguist-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1744352" cy="2880000"/>
          </a:xfrm>
        </p:spPr>
        <p:txBody>
          <a:bodyPr anchor="ctr">
            <a:no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1. </a:t>
            </a:r>
            <a:b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Модули Qt для создания приложений с графическим интерфейсом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999"/>
            <a:ext cx="12192000" cy="1080000"/>
          </a:xfrm>
        </p:spPr>
        <p:txBody>
          <a:bodyPr anchor="ctr"/>
          <a:lstStyle/>
          <a:p>
            <a:r>
              <a:rPr lang="ru-RU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Лекция 3.</a:t>
            </a:r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 Локализация приложения</a:t>
            </a:r>
            <a:r>
              <a:rPr lang="ru-RU" b="0" i="0" dirty="0">
                <a:solidFill>
                  <a:srgbClr val="D5D5D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D712DB-F027-4DBE-B878-FAB00F86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15" y="3669631"/>
            <a:ext cx="4411362" cy="293796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1B533-51D8-42E1-BDBB-EFDAED3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Обеспечение поддержки языка и национальных стандартов.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DCB8B-A4A9-4206-9DD9-7F77570D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80001"/>
            <a:ext cx="11526253" cy="5441116"/>
          </a:xfrm>
        </p:spPr>
        <p:txBody>
          <a:bodyPr>
            <a:normAutofit/>
          </a:bodyPr>
          <a:lstStyle/>
          <a:p>
            <a:pPr algn="just"/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Соответствие товарным знакам целевой страны (документация к ПО, антимонопольное законодательство, законы о хранении персональных данных);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Адаптация приложения под шрифты целевой страны;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Соответствие стандартам целевой страны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Формат даты, времени, дробных и многозначных чисел, система мер и весов, форматы бумаги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74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53808-A920-47E7-82FE-01C961D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Перевод текстов в интерфейсе программы на целевой язык.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28CA4-3FB7-4078-BA47-D0267095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080000"/>
            <a:ext cx="11526253" cy="5429083"/>
          </a:xfrm>
        </p:spPr>
        <p:txBody>
          <a:bodyPr>
            <a:normAutofit/>
          </a:bodyPr>
          <a:lstStyle/>
          <a:p>
            <a:pPr algn="just"/>
            <a:endParaRPr lang="ru-RU" b="0" i="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В сложном ПО не все части приложения стоит переводить (название функций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Excel, MySQL,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ошибок вашего приложения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en-US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pPr algn="just"/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Кор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ректная расстановка (подгонка) элементов интерфейса в соответствии с особенностями языка целевой страны (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существуют языки с написанием </a:t>
            </a:r>
            <a:r>
              <a:rPr lang="ru-RU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справа налево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 (</a:t>
            </a:r>
            <a:r>
              <a:rPr lang="ru-RU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арабский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, </a:t>
            </a:r>
            <a:r>
              <a:rPr lang="ru-RU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иврит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) и сверху вниз (</a:t>
            </a:r>
            <a:r>
              <a:rPr lang="ru-RU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японский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Адаптация изображений, звуков для целевой страны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текст, возможная замена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4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BE430-3C91-4B07-8F9B-2F7BF905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Тонкая настройка под целевую страну.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4DDE5-E05A-4963-B167-D69155FD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080000"/>
            <a:ext cx="11514221" cy="5441115"/>
          </a:xfrm>
        </p:spPr>
        <p:txBody>
          <a:bodyPr>
            <a:normAutofit/>
          </a:bodyPr>
          <a:lstStyle/>
          <a:p>
            <a:pPr algn="just"/>
            <a:endParaRPr lang="ru-RU" b="0" i="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Работа со словоформами («найдено 4 файлов»)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Доп. стандарты, не влияющие на функциональность (формат даты/времени)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Взаимодействие с другим ПО (бухгалтерские программы разные для разных стран)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Учёт менталитета (цвета, юмор, пасхалки)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Перерисовка графики (дорожные знаки, розетки, флаги)</a:t>
            </a:r>
          </a:p>
        </p:txBody>
      </p:sp>
    </p:spTree>
    <p:extLst>
      <p:ext uri="{BB962C8B-B14F-4D97-AF65-F5344CB8AC3E}">
        <p14:creationId xmlns:p14="http://schemas.microsoft.com/office/powerpoint/2010/main" val="275804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AD42C1-E514-4B4B-A12D-62FB52BF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. 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Локализация в 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Pyside2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3DC50-630B-49E3-8CAF-B0839616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  <a:ea typeface="Roboto Black" panose="02000000000000000000" pitchFamily="2" charset="0"/>
              </a:rPr>
              <a:t>QTranslator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66335-3A87-4DAF-95B2-7C70C982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1" y="1079999"/>
            <a:ext cx="11427536" cy="5392989"/>
          </a:xfrm>
        </p:spPr>
        <p:txBody>
          <a:bodyPr/>
          <a:lstStyle/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Для перевода строк в приложении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PySide2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используется класс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QTranslator.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Из официальной документации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QtCore.Qtranslator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244"/>
                </a:solidFill>
                <a:latin typeface="Titillium Web"/>
              </a:rPr>
              <a:t>	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6C2C5-2A5C-45D3-B75F-1114D4675936}"/>
              </a:ext>
            </a:extLst>
          </p:cNvPr>
          <p:cNvSpPr txBox="1"/>
          <p:nvPr/>
        </p:nvSpPr>
        <p:spPr>
          <a:xfrm>
            <a:off x="661737" y="3116178"/>
            <a:ext cx="11129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“””</a:t>
            </a:r>
            <a:r>
              <a:rPr lang="ru-RU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Объект этого класса содержит набор переводов с исходного языка на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целевой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язык. QTranslator предоставляет функции для поиска переводов в файле перевода. Файлы перевода создаются с помощью </a:t>
            </a:r>
            <a:r>
              <a:rPr lang="ru-RU" b="0" i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 Linguist</a:t>
            </a:r>
            <a:r>
              <a:rPr lang="ru-RU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 .</a:t>
            </a:r>
          </a:p>
          <a:p>
            <a:pPr marL="0" indent="0" algn="just" fontAlgn="base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</a:t>
            </a:r>
            <a:r>
              <a:rPr lang="ru-RU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Чаще всего QTranslator используется для загрузки файла перевода и его установки с помощью</a:t>
            </a:r>
            <a:r>
              <a:rPr lang="en-US" b="0" i="1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QtCore.QCoreApplication.installTranslator()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“””</a:t>
            </a:r>
            <a:endParaRPr lang="ru-RU" b="0" i="0" dirty="0">
              <a:solidFill>
                <a:schemeClr val="accent6">
                  <a:lumMod val="7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306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453C-FFE1-41E2-8678-0E574F02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Инструменты локализации </a:t>
            </a:r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PySide2</a:t>
            </a:r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298F2-751A-43E0-8BFB-A8496633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80000"/>
            <a:ext cx="11381873" cy="5332832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PySide2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обеспечивает отличную поддержку для перевода приложений на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целевые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языки.</a:t>
            </a:r>
          </a:p>
          <a:p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«</a:t>
            </a:r>
            <a:r>
              <a:rPr lang="en-US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lupdate</a:t>
            </a:r>
            <a:r>
              <a:rPr lang="ru-RU" i="1" dirty="0">
                <a:latin typeface="Roboto Light" panose="02000000000000000000" pitchFamily="2" charset="0"/>
                <a:ea typeface="Roboto Light" panose="02000000000000000000" pitchFamily="2" charset="0"/>
              </a:rPr>
              <a:t>» -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используется </a:t>
            </a:r>
            <a:r>
              <a:rPr lang="ru-RU" b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для синхронизации исходного кода и переводов.</a:t>
            </a:r>
          </a:p>
          <a:p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«</a:t>
            </a:r>
            <a:r>
              <a:rPr lang="en-US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lrelease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» - используется </a:t>
            </a: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для создания файлов перевода в приложении.</a:t>
            </a:r>
          </a:p>
          <a:p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«</a:t>
            </a:r>
            <a:r>
              <a:rPr lang="en-US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 Linguist</a:t>
            </a:r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»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- инструмент для переводчиков используется для перевода слов/фраз в файлах созданных с помощью инструмента </a:t>
            </a:r>
            <a:r>
              <a:rPr lang="en-US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lupdate</a:t>
            </a:r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b="0" i="1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ru-RU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ru-RU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Более подробное описание инструментов в </a:t>
            </a:r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документации</a:t>
            </a:r>
            <a:r>
              <a:rPr lang="ru-RU" b="0" i="1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38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C3F3E-E6C6-4EB5-9590-E459F54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Использование инструментов локализации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86551-51F4-4AE4-91F6-EEE60C26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080000"/>
            <a:ext cx="11466095" cy="548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Создаём приложение.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602E-B070-4680-B9DE-C0C9EAFF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9" y="1604044"/>
            <a:ext cx="4631726" cy="34571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3189FF-86F7-4A8A-8490-0D044CB7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10" y="1565333"/>
            <a:ext cx="4591050" cy="61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09F18-F492-418C-822D-015F475E3866}"/>
              </a:ext>
            </a:extLst>
          </p:cNvPr>
          <p:cNvSpPr txBox="1"/>
          <p:nvPr/>
        </p:nvSpPr>
        <p:spPr>
          <a:xfrm>
            <a:off x="5711510" y="1080000"/>
            <a:ext cx="610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Создаём объект класса </a:t>
            </a:r>
            <a:r>
              <a:rPr lang="en-US" sz="2400" dirty="0"/>
              <a:t>QTranslator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AB2F7F-3FD8-4661-9358-1B295D398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10" y="2963078"/>
            <a:ext cx="6219825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D26A3F-1E60-46FE-95A8-397946C8673E}"/>
              </a:ext>
            </a:extLst>
          </p:cNvPr>
          <p:cNvSpPr txBox="1"/>
          <p:nvPr/>
        </p:nvSpPr>
        <p:spPr>
          <a:xfrm>
            <a:off x="5711510" y="2410773"/>
            <a:ext cx="597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Добавляем текст через «конструктор»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07DA6-1213-41D6-A1F1-3BDF57432D10}"/>
              </a:ext>
            </a:extLst>
          </p:cNvPr>
          <p:cNvSpPr txBox="1"/>
          <p:nvPr/>
        </p:nvSpPr>
        <p:spPr>
          <a:xfrm>
            <a:off x="5711510" y="3539945"/>
            <a:ext cx="474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Создаём </a:t>
            </a:r>
            <a:r>
              <a:rPr lang="en-US" sz="2400" dirty="0"/>
              <a:t>.ts</a:t>
            </a:r>
            <a:r>
              <a:rPr lang="ru-RU" sz="2400" dirty="0"/>
              <a:t>-файл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37EB209-2E93-4C42-AAF5-D2906F47D7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8" r="376"/>
          <a:stretch/>
        </p:blipFill>
        <p:spPr>
          <a:xfrm>
            <a:off x="5711510" y="4113895"/>
            <a:ext cx="4896969" cy="2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E6830-9ED3-47E7-A36A-B8A623A5AB69}"/>
              </a:ext>
            </a:extLst>
          </p:cNvPr>
          <p:cNvSpPr txBox="1"/>
          <p:nvPr/>
        </p:nvSpPr>
        <p:spPr>
          <a:xfrm>
            <a:off x="376245" y="340704"/>
            <a:ext cx="447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 Редактируем файл </a:t>
            </a:r>
            <a:r>
              <a:rPr lang="en-US" sz="2400" dirty="0"/>
              <a:t>.ts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DC9724-DC22-4F70-BF03-B772DAC4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5" y="1616092"/>
            <a:ext cx="5560530" cy="4899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47A80-2ED2-4140-BBE7-C72A84D8CF7D}"/>
              </a:ext>
            </a:extLst>
          </p:cNvPr>
          <p:cNvSpPr txBox="1"/>
          <p:nvPr/>
        </p:nvSpPr>
        <p:spPr>
          <a:xfrm>
            <a:off x="376245" y="978398"/>
            <a:ext cx="345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  <a:r>
              <a:rPr lang="en-US" sz="2400" dirty="0"/>
              <a:t>.1</a:t>
            </a:r>
            <a:r>
              <a:rPr lang="ru-RU" sz="2400" dirty="0"/>
              <a:t>. Через </a:t>
            </a:r>
            <a:r>
              <a:rPr lang="en-US" sz="2400" dirty="0"/>
              <a:t>QtLinguist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8046-C42A-41AB-8813-EB60428AD4A7}"/>
              </a:ext>
            </a:extLst>
          </p:cNvPr>
          <p:cNvSpPr txBox="1"/>
          <p:nvPr/>
        </p:nvSpPr>
        <p:spPr>
          <a:xfrm>
            <a:off x="6868836" y="978398"/>
            <a:ext cx="465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  <a:r>
              <a:rPr lang="en-US" sz="2400" dirty="0"/>
              <a:t>.2</a:t>
            </a:r>
            <a:r>
              <a:rPr lang="ru-RU" sz="2400" dirty="0"/>
              <a:t>. Вручную (структура </a:t>
            </a:r>
            <a:r>
              <a:rPr lang="en-US" sz="2400" dirty="0"/>
              <a:t>xml)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EBAED8-259B-4365-85AD-69036C86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36" y="1615005"/>
            <a:ext cx="4399106" cy="49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7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265DF-4270-4573-B8AA-D6BAC5DD35C1}"/>
              </a:ext>
            </a:extLst>
          </p:cNvPr>
          <p:cNvSpPr txBox="1"/>
          <p:nvPr/>
        </p:nvSpPr>
        <p:spPr>
          <a:xfrm>
            <a:off x="379875" y="344516"/>
            <a:ext cx="474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ru-RU" sz="2400" dirty="0"/>
              <a:t>. Конвертируем </a:t>
            </a:r>
            <a:r>
              <a:rPr lang="en-US" sz="2400" dirty="0"/>
              <a:t>.ts </a:t>
            </a:r>
            <a:r>
              <a:rPr lang="ru-RU" sz="2400" dirty="0"/>
              <a:t>в </a:t>
            </a:r>
            <a:r>
              <a:rPr lang="en-US" sz="2400" dirty="0"/>
              <a:t>.qm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E37A7B-8177-4781-A742-793056F5A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7"/>
          <a:stretch/>
        </p:blipFill>
        <p:spPr>
          <a:xfrm>
            <a:off x="374987" y="1556323"/>
            <a:ext cx="4164454" cy="380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50FB-5B68-4755-9B97-D15892E6F75E}"/>
              </a:ext>
            </a:extLst>
          </p:cNvPr>
          <p:cNvSpPr txBox="1"/>
          <p:nvPr/>
        </p:nvSpPr>
        <p:spPr>
          <a:xfrm>
            <a:off x="374987" y="941530"/>
            <a:ext cx="335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</a:t>
            </a:r>
            <a:r>
              <a:rPr lang="ru-RU" sz="2400" dirty="0"/>
              <a:t>. Через терминал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90419-DA95-47B1-8A1F-A71890838AAD}"/>
              </a:ext>
            </a:extLst>
          </p:cNvPr>
          <p:cNvSpPr txBox="1"/>
          <p:nvPr/>
        </p:nvSpPr>
        <p:spPr>
          <a:xfrm>
            <a:off x="5745162" y="941529"/>
            <a:ext cx="338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</a:t>
            </a:r>
            <a:r>
              <a:rPr lang="ru-RU" sz="2400" dirty="0"/>
              <a:t>2. Через </a:t>
            </a:r>
            <a:r>
              <a:rPr lang="en-US" sz="2400" dirty="0"/>
              <a:t>QtLinguist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78421-56F0-407D-8FBD-CAF878CFCF14}"/>
              </a:ext>
            </a:extLst>
          </p:cNvPr>
          <p:cNvSpPr txBox="1"/>
          <p:nvPr/>
        </p:nvSpPr>
        <p:spPr>
          <a:xfrm>
            <a:off x="5745162" y="1561801"/>
            <a:ext cx="427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«Файл» -</a:t>
            </a:r>
            <a:r>
              <a:rPr lang="en-US" dirty="0"/>
              <a:t>&gt; </a:t>
            </a:r>
            <a:r>
              <a:rPr lang="ru-RU" dirty="0"/>
              <a:t>«Скомпилировать как…»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FBF93-FEA1-4DED-8BF2-410EE82CC2D6}"/>
              </a:ext>
            </a:extLst>
          </p:cNvPr>
          <p:cNvSpPr txBox="1"/>
          <p:nvPr/>
        </p:nvSpPr>
        <p:spPr>
          <a:xfrm>
            <a:off x="379875" y="2186085"/>
            <a:ext cx="550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7. Загружаем файл </a:t>
            </a:r>
            <a:r>
              <a:rPr lang="en-US" sz="2400" dirty="0"/>
              <a:t>.qm </a:t>
            </a:r>
            <a:r>
              <a:rPr lang="ru-RU" sz="2400" dirty="0"/>
              <a:t>в программе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8A36B9-EA01-4B3D-8B56-B852B41D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87" y="2783099"/>
            <a:ext cx="4017234" cy="5330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52690D-4F7B-4612-913F-8744E0AC8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7" y="4107383"/>
            <a:ext cx="9250063" cy="369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D7E27B-3BD2-4699-B0FC-8002A7A6A2CD}"/>
              </a:ext>
            </a:extLst>
          </p:cNvPr>
          <p:cNvSpPr txBox="1"/>
          <p:nvPr/>
        </p:nvSpPr>
        <p:spPr>
          <a:xfrm>
            <a:off x="374987" y="3480924"/>
            <a:ext cx="474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8. Устанавливаем</a:t>
            </a:r>
            <a:r>
              <a:rPr lang="en-US" sz="2400" dirty="0"/>
              <a:t> </a:t>
            </a:r>
            <a:r>
              <a:rPr lang="ru-RU" sz="2400" dirty="0"/>
              <a:t>локализацию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B97744B-1D5B-40B0-BB93-0E4DB2A21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86" y="5267967"/>
            <a:ext cx="8767203" cy="10125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62AD5-541F-42DC-A3E6-E1320E9E9A32}"/>
              </a:ext>
            </a:extLst>
          </p:cNvPr>
          <p:cNvSpPr txBox="1"/>
          <p:nvPr/>
        </p:nvSpPr>
        <p:spPr>
          <a:xfrm>
            <a:off x="374987" y="4641508"/>
            <a:ext cx="91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9. Переопределяем</a:t>
            </a:r>
            <a:r>
              <a:rPr lang="en-US" sz="2400" dirty="0"/>
              <a:t> </a:t>
            </a:r>
            <a:r>
              <a:rPr lang="ru-RU" sz="2400" dirty="0"/>
              <a:t>метод </a:t>
            </a:r>
            <a:r>
              <a:rPr lang="en-US" sz="2400" dirty="0" err="1"/>
              <a:t>changeEvent</a:t>
            </a:r>
            <a:r>
              <a:rPr lang="en-US" sz="2400" dirty="0"/>
              <a:t> </a:t>
            </a:r>
            <a:r>
              <a:rPr lang="ru-RU" sz="2400" dirty="0"/>
              <a:t>для обновления окна</a:t>
            </a:r>
          </a:p>
        </p:txBody>
      </p:sp>
    </p:spTree>
    <p:extLst>
      <p:ext uri="{BB962C8B-B14F-4D97-AF65-F5344CB8AC3E}">
        <p14:creationId xmlns:p14="http://schemas.microsoft.com/office/powerpoint/2010/main" val="149986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0DF6C-6752-4558-9693-139C7641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EA1A1-B206-4738-B40D-689DA195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" y="1080000"/>
            <a:ext cx="11393905" cy="5405021"/>
          </a:xfrm>
        </p:spPr>
        <p:txBody>
          <a:bodyPr>
            <a:normAutofit/>
          </a:bodyPr>
          <a:lstStyle/>
          <a:p>
            <a:pPr algn="just"/>
            <a:endParaRPr lang="ru-RU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endParaRPr lang="ru-RU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Л</a:t>
            </a:r>
            <a:r>
              <a:rPr lang="ru-RU" sz="24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окализация — это сложная и всеобъемлющая операция.</a:t>
            </a:r>
            <a:endParaRPr lang="en-US" sz="2400" b="0" i="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just"/>
            <a:r>
              <a:rPr lang="ru-RU" sz="24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Уже при </a:t>
            </a:r>
            <a:r>
              <a:rPr lang="ru-RU" sz="2400" b="0" i="0" u="none" strike="noStrike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разработке ПО</a:t>
            </a:r>
            <a:r>
              <a:rPr lang="ru-RU" sz="24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 соображения будущей интернационализации должны учитываться самым серьёзным образом. Мы привыкли видеть программное обеспечение, русифицированное по первому-второму уровню; сложного ПО с исчерпывающей русификацией практически не существует. </a:t>
            </a:r>
          </a:p>
          <a:p>
            <a:pPr algn="just"/>
            <a:r>
              <a:rPr lang="ru-RU" sz="24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Примером глубокой локализации может служить операционная система, где локализация нередко включает и национально-ориентированные пиктограммы.</a:t>
            </a:r>
            <a:endParaRPr lang="ru-RU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6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860E-61D4-4206-B49A-DA939DE8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ea typeface="Roboto Medium" panose="02000000000000000000" pitchFamily="2" charset="0"/>
              </a:rPr>
              <a:t>Учебные вопросы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D03251A-A970-490F-8488-46F6757D9C9A}"/>
              </a:ext>
            </a:extLst>
          </p:cNvPr>
          <p:cNvSpPr txBox="1">
            <a:spLocks/>
          </p:cNvSpPr>
          <p:nvPr/>
        </p:nvSpPr>
        <p:spPr>
          <a:xfrm>
            <a:off x="1141411" y="2249487"/>
            <a:ext cx="10950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3" action="ppaction://hlinksldjump"/>
              </a:rPr>
              <a:t>Понятие локализации</a:t>
            </a:r>
            <a:endParaRPr lang="ru-RU" sz="3200" dirty="0"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5" action="ppaction://hlinksldjump"/>
              </a:rPr>
              <a:t>Локализация в </a:t>
            </a:r>
            <a:r>
              <a:rPr lang="en-US" sz="3200" dirty="0">
                <a:hlinkClick r:id="rId5" action="ppaction://hlinksldjump"/>
              </a:rPr>
              <a:t>Qt (PySide2)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57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https://doc.qt.io/qtforpython</a:t>
            </a:r>
            <a:endParaRPr lang="ru-RU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/>
        </p:nvGraphicFramePr>
        <p:xfrm>
          <a:off x="1057014" y="3569515"/>
          <a:ext cx="9991989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8000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27751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506238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IDE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VSC</a:t>
                      </a:r>
                      <a:r>
                        <a:rPr lang="ru-RU" sz="1800" dirty="0">
                          <a:latin typeface="+mj-lt"/>
                        </a:rPr>
                        <a:t> </a:t>
                      </a:r>
                      <a:r>
                        <a:rPr lang="ru-RU" sz="1400" dirty="0">
                          <a:latin typeface="+mj-lt"/>
                        </a:rPr>
                        <a:t>(рекомендовано)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1. </a:t>
            </a:r>
            <a:r>
              <a:rPr lang="ru-RU" sz="4400" dirty="0">
                <a:latin typeface="+mj-lt"/>
              </a:rPr>
              <a:t>Понятие локализации</a:t>
            </a:r>
            <a:r>
              <a:rPr lang="en-US" sz="4400" dirty="0">
                <a:latin typeface="+mj-lt"/>
              </a:rPr>
              <a:t>.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0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BBCCE-DEE6-43FC-959D-07A03FF0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  <a:ea typeface="Roboto Black" panose="02000000000000000000" pitchFamily="2" charset="0"/>
              </a:rPr>
              <a:t>Понятие локализации</a:t>
            </a:r>
            <a:endParaRPr lang="ru-RU" sz="2800" b="1" dirty="0">
              <a:latin typeface="+mn-lt"/>
              <a:ea typeface="Roboto Black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EB944-F2DE-4127-89C7-28EF25E8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515979"/>
            <a:ext cx="11429999" cy="5017168"/>
          </a:xfrm>
          <a:ln>
            <a:noFill/>
          </a:ln>
        </p:spPr>
        <p:txBody>
          <a:bodyPr/>
          <a:lstStyle/>
          <a:p>
            <a:pPr algn="just"/>
            <a:r>
              <a:rPr lang="ru-RU" b="1" dirty="0">
                <a:effectLst/>
                <a:latin typeface="+mj-lt"/>
                <a:ea typeface="Roboto Light" panose="02000000000000000000" pitchFamily="2" charset="0"/>
              </a:rPr>
              <a:t>Локализация программного обеспечения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— процесс адаптации программного обеспечения к культуре какой-либо страны. 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 практике написания программного обеспечения (далее - ПО) -  перевод пользовательского интерфейса, документации и сопутствующих файлов программного обеспечения с одного языка на другой.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Пример: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2725B79-6EA8-4DF4-8F63-A6D956D94DC4}"/>
              </a:ext>
            </a:extLst>
          </p:cNvPr>
          <p:cNvSpPr/>
          <p:nvPr/>
        </p:nvSpPr>
        <p:spPr>
          <a:xfrm>
            <a:off x="5576987" y="5421375"/>
            <a:ext cx="748856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A94833-2724-4017-B26F-73B82705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44" y="5155573"/>
            <a:ext cx="3743847" cy="7906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2196A0-AE29-4C8B-9D5D-896E11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40" y="5155573"/>
            <a:ext cx="3762900" cy="8002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50E08D-5EF7-4CBD-A751-CF244D4E4300}"/>
              </a:ext>
            </a:extLst>
          </p:cNvPr>
          <p:cNvSpPr/>
          <p:nvPr/>
        </p:nvSpPr>
        <p:spPr>
          <a:xfrm>
            <a:off x="1455821" y="4908884"/>
            <a:ext cx="8951495" cy="133550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1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7AAFD-212B-4237-B5F9-A40B4056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Локализация в широком смысле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D9A90-4305-4BDE-8ED6-23C96592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7" y="1386199"/>
            <a:ext cx="11249526" cy="185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1.</a:t>
            </a:r>
            <a:r>
              <a:rPr lang="ru-RU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 Изучение целевой аудитории</a:t>
            </a:r>
          </a:p>
          <a:p>
            <a:pPr marL="0" indent="0">
              <a:buNone/>
            </a:pPr>
            <a:r>
              <a:rPr lang="ru-RU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2. </a:t>
            </a:r>
            <a:r>
              <a:rPr lang="ru-RU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Изучение культурных и религиозных особенностей</a:t>
            </a:r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3.</a:t>
            </a:r>
            <a:r>
              <a:rPr lang="ru-RU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 Локализация приложения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6BD1C6-3F80-4C11-8242-AE2CD733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" y="3618746"/>
            <a:ext cx="3822032" cy="296750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DCA394-B71A-43AB-8668-805CEB214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766" y="3653830"/>
            <a:ext cx="3226468" cy="296750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244AA0-8DF4-45D1-87C8-B0A01D5A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7" b="6292"/>
          <a:stretch/>
        </p:blipFill>
        <p:spPr bwMode="auto">
          <a:xfrm>
            <a:off x="8089233" y="3618746"/>
            <a:ext cx="3822032" cy="300258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5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A955C-26E8-48CC-BBC8-9D45E4AF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Изучение целевой аудитории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C1CF1-EA00-4E0C-AF1F-01F6F0FC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" y="1347537"/>
            <a:ext cx="11526253" cy="518561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Стоимость различных платных функций для разных стран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 регионов может варьироваться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 некоторых странах платную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функцию придётся сделать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бесплатной, допустим и обратный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процесс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Бывают ситуации, когда цены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могут варьироваться даже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от платформ, на которых </a:t>
            </a:r>
            <a:b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исполняется ваше приложение.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42D377-2637-4497-8EC2-E87D3A97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62" y="2394284"/>
            <a:ext cx="5330702" cy="41388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3DAD8-CDAD-42FE-A170-797B499D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Изучение культурных и религиозных особенностей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930A6-062E-4868-928E-A97B795B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6" y="1080000"/>
            <a:ext cx="11510208" cy="546572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В Иране очень негативно относятся к собакам, по религиозным соображениям и их количество в этой стране очень мало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В Мексике не принято дарить жёлтые розы, т.к. они символизируют смерть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r>
              <a:rPr lang="ru-RU" sz="2400" dirty="0">
                <a:latin typeface="Lucida Console" panose="020B0609040504020204" pitchFamily="49" charset="0"/>
              </a:rPr>
              <a:t> </a:t>
            </a:r>
          </a:p>
          <a:p>
            <a:r>
              <a:rPr lang="ru-RU" sz="2400" dirty="0"/>
              <a:t>В США, например: «ноль», образованный </a:t>
            </a:r>
            <a:br>
              <a:rPr lang="ru-RU" sz="2400" dirty="0"/>
            </a:br>
            <a:r>
              <a:rPr lang="ru-RU" sz="2400" dirty="0"/>
              <a:t>большим и указательным пальцем, говорит: </a:t>
            </a:r>
            <a:br>
              <a:rPr lang="ru-RU" sz="2400" dirty="0"/>
            </a:br>
            <a:r>
              <a:rPr lang="ru-RU" sz="2400" dirty="0"/>
              <a:t>«все нормально», «все о’кей». В Японии этот </a:t>
            </a:r>
            <a:br>
              <a:rPr lang="ru-RU" sz="2400" dirty="0"/>
            </a:br>
            <a:r>
              <a:rPr lang="ru-RU" sz="2400" dirty="0"/>
              <a:t>же жест означает просто «деньги», во </a:t>
            </a:r>
            <a:br>
              <a:rPr lang="ru-RU" sz="2400" dirty="0"/>
            </a:br>
            <a:r>
              <a:rPr lang="ru-RU" sz="2400" dirty="0"/>
              <a:t>Франции — ноль. В Португалии и некоторых </a:t>
            </a:r>
            <a:br>
              <a:rPr lang="ru-RU" sz="2400" dirty="0"/>
            </a:br>
            <a:r>
              <a:rPr lang="ru-RU" sz="2400" dirty="0"/>
              <a:t>других странах он вообще воспринимается </a:t>
            </a:r>
            <a:br>
              <a:rPr lang="ru-RU" sz="2400" dirty="0"/>
            </a:br>
            <a:r>
              <a:rPr lang="ru-RU" sz="2400" dirty="0"/>
              <a:t>как неприличный.</a:t>
            </a:r>
          </a:p>
          <a:p>
            <a:r>
              <a:rPr lang="ru-RU" sz="2400" b="0" i="0" dirty="0">
                <a:effectLst/>
              </a:rPr>
              <a:t>Многие индусы — строгие вегетарианцы,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некоторые не едят яйца или рыбу,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предпочитают только фрукты и овощи.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Основные продукты питания индийцев — рис,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зерновые каши, горох, йогурт, молоко, яйца,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овощи и фрукты, разнообразные пряности и </a:t>
            </a:r>
            <a:br>
              <a:rPr lang="ru-RU" sz="2400" b="0" i="0" dirty="0">
                <a:effectLst/>
              </a:rPr>
            </a:br>
            <a:r>
              <a:rPr lang="ru-RU" sz="2400" b="0" i="0" dirty="0">
                <a:effectLst/>
              </a:rPr>
              <a:t>приправы.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35203D-25A3-440D-BCFF-6B2F9D98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84" y="2332517"/>
            <a:ext cx="4656220" cy="42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D205E-FDBE-48D4-AE07-916224FF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Локализация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2C93D-789C-44F1-A647-7DC9FA76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4" y="1079999"/>
            <a:ext cx="11630531" cy="5441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u="sng" dirty="0">
                <a:latin typeface="Roboto Light" panose="02000000000000000000" pitchFamily="2" charset="0"/>
                <a:ea typeface="Roboto Light" panose="02000000000000000000" pitchFamily="2" charset="0"/>
              </a:rPr>
              <a:t>Основные шаги при локализации приложения:</a:t>
            </a:r>
          </a:p>
          <a:p>
            <a:pPr marL="0" indent="0">
              <a:buNone/>
            </a:pPr>
            <a:endParaRPr lang="ru-RU" sz="2800" b="0" i="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ru-RU" sz="2800" b="0" i="0" dirty="0"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sz="2800" b="0" i="0" dirty="0">
                <a:effectLst/>
                <a:latin typeface="+mj-lt"/>
                <a:ea typeface="Roboto Light" panose="02000000000000000000" pitchFamily="2" charset="0"/>
              </a:rPr>
              <a:t>1.</a:t>
            </a: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Обеспечение поддержки языка и </a:t>
            </a:r>
            <a:b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национальных стандартов.</a:t>
            </a:r>
          </a:p>
          <a:p>
            <a:pPr marL="0" indent="0">
              <a:buNone/>
            </a:pPr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2.</a:t>
            </a:r>
            <a:r>
              <a:rPr lang="ru-RU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Перевод текстов в интерфейсе </a:t>
            </a:r>
            <a:b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программы на целевой язык.</a:t>
            </a:r>
            <a:endParaRPr lang="ru-RU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3.</a:t>
            </a:r>
            <a:r>
              <a:rPr lang="ru-RU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Тонкая настройка под целевую</a:t>
            </a:r>
            <a:b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28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страну.</a:t>
            </a:r>
            <a:endParaRPr lang="ru-RU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7084EAD-1939-465E-8165-AD6B6C7D5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7" b="6292"/>
          <a:stretch/>
        </p:blipFill>
        <p:spPr bwMode="auto">
          <a:xfrm>
            <a:off x="6359938" y="2159999"/>
            <a:ext cx="5551327" cy="436111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0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924</Words>
  <Application>Microsoft Office PowerPoint</Application>
  <PresentationFormat>Широкоэкранный</PresentationFormat>
  <Paragraphs>103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Lucida Console</vt:lpstr>
      <vt:lpstr>Roboto Black</vt:lpstr>
      <vt:lpstr>Roboto Light</vt:lpstr>
      <vt:lpstr>Roboto Medium</vt:lpstr>
      <vt:lpstr>Titillium Web</vt:lpstr>
      <vt:lpstr>Тема Office</vt:lpstr>
      <vt:lpstr>Тема 1.  Модули Qt для создания приложений с графическим интерфейсом.</vt:lpstr>
      <vt:lpstr>Учебные вопросы</vt:lpstr>
      <vt:lpstr>Источники</vt:lpstr>
      <vt:lpstr>Презентация PowerPoint</vt:lpstr>
      <vt:lpstr>Понятие локализации</vt:lpstr>
      <vt:lpstr>Локализация в широком смысле</vt:lpstr>
      <vt:lpstr>Изучение целевой аудитории</vt:lpstr>
      <vt:lpstr>Изучение культурных и религиозных особенностей</vt:lpstr>
      <vt:lpstr>Локализация приложения</vt:lpstr>
      <vt:lpstr>Обеспечение поддержки языка и национальных стандартов.</vt:lpstr>
      <vt:lpstr>Перевод текстов в интерфейсе программы на целевой язык.</vt:lpstr>
      <vt:lpstr>Тонкая настройка под целевую страну.</vt:lpstr>
      <vt:lpstr>2. Локализация в Pyside2</vt:lpstr>
      <vt:lpstr>QTranslator</vt:lpstr>
      <vt:lpstr>Инструменты локализации PySide2 приложения</vt:lpstr>
      <vt:lpstr>Использование инструментов локализации</vt:lpstr>
      <vt:lpstr>Презентация PowerPoint</vt:lpstr>
      <vt:lpstr>Презентация PowerPoint</vt:lpstr>
      <vt:lpstr>Итоги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48</cp:revision>
  <dcterms:created xsi:type="dcterms:W3CDTF">2021-02-13T13:15:15Z</dcterms:created>
  <dcterms:modified xsi:type="dcterms:W3CDTF">2021-11-30T09:14:03Z</dcterms:modified>
</cp:coreProperties>
</file>