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58" r:id="rId1"/>
  </p:sldMasterIdLst>
  <p:sldIdLst>
    <p:sldId id="256" r:id="rId2"/>
    <p:sldId id="264" r:id="rId3"/>
    <p:sldId id="284" r:id="rId4"/>
    <p:sldId id="286" r:id="rId5"/>
    <p:sldId id="257" r:id="rId6"/>
    <p:sldId id="259" r:id="rId7"/>
    <p:sldId id="289" r:id="rId8"/>
    <p:sldId id="291" r:id="rId9"/>
    <p:sldId id="288" r:id="rId10"/>
    <p:sldId id="292" r:id="rId11"/>
    <p:sldId id="293" r:id="rId12"/>
    <p:sldId id="294" r:id="rId13"/>
    <p:sldId id="295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lad" initials="v" lastIdx="1" clrIdx="0">
    <p:extLst>
      <p:ext uri="{19B8F6BF-5375-455C-9EA6-DF929625EA0E}">
        <p15:presenceInfo xmlns:p15="http://schemas.microsoft.com/office/powerpoint/2012/main" userId="vla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F86BA1-B472-4BB1-8824-19A658B3E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A487B78-9C43-4698-94EE-F4C9B350B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392C3F-AFD0-422B-BD91-2DC3FA39F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12/6/2021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9633F5-8B8A-4995-8064-269201D6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F46FD0-2CC6-44CE-A860-34849CCCD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60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1EFC8A-B0F7-471B-B495-1EEE9CF1E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E3E6E26-2C2C-4E0A-9455-B6E1C6CD3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82C737-CF30-44D6-B77E-74B5C6B1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12/6/2021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0475E3-8C8B-4B25-8252-37CAFF4A9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C4AC6F-9BC2-46DC-89AB-532F36E1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159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5220CBA-A1F2-4EE7-8A48-24EC0C06C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BE16E3D-97BD-47C9-A340-BB456D74D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0CA9C5-65CE-4F77-8D09-2E852927C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12/6/2021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60746E-CF58-47AC-9DF8-FD5CA2218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2E90AB-779C-4A28-BEED-8F05A943E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017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6FDF5B-3D8F-41AA-A256-85FDD6CC3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E3883B-449A-44DC-A202-6A97AB0CD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5FAE0E-3389-40A1-8D13-15ECC9793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12/6/2021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504C13-7C37-4FE3-B8E5-53DDAA8C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CABFD1-C8C6-4D76-988B-8EA946B57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59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5C4C09-55BA-4AB5-8CA3-1E1E11CD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20A0BB-C53F-407C-987A-82FF033ED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554CD1-9A1F-45DB-964F-082159291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12/6/2021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8B4760-CF24-42C1-8108-EFD0B6356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80EB30-1B2A-4EAD-A8ED-CD7DDCBE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05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C21DF9-A8CC-43F9-A1BB-86F31109B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349FA2-787D-4C1D-9E2F-31D3BBF2E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EAEEE86-55DF-48A4-A7A8-9E7CA90C2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8FD2B7-E550-499B-B353-4E3C7F11B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12/6/2021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DB3240-DEE3-478C-90DC-B2146709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02ED25-535A-4CD7-9C4D-8822E733B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664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9FADCB-ABB0-4B0B-BCE0-A2286FE39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0E5EE5-3FD5-4592-9985-32180A0DD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B52EF7E-F843-4560-8901-84E19C407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07C22BE-A481-4BC2-9121-A1F66A6570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62D4256-500B-4C69-9523-AF45C53AD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BD3AD9F-AC69-4D85-AFD9-E2D1CCB1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12/6/2021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0254F0F-9D51-4982-B8E6-6F2035644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A33AD22-87B4-4B4C-BAF0-0ECA01A81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92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B57B01-F3D3-441F-B925-EBAF4CFEC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75EC79F-30AA-41DA-ABA2-01C2CBB24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12/6/2021</a:t>
            </a:fld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43E79D4-3BB9-4EE6-A2A1-CB3407A01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2C25EC6-75AB-4C90-A49B-0932636B6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00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959D418-6333-4A50-9500-C471DE28F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12/6/2021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BA50CB-F9DB-4AD4-BBC7-8F41F7254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5441CD1-8FD7-4650-8B46-E658FE102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0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B93FCD-97D7-4893-AF49-A3EFCAF17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7D5B68-1C7E-4642-800F-26F9B2437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79FC55-5997-456A-9F0E-4BB4306CD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1B065D-AB45-4222-90A1-FD4541CE8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12/6/2021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82AA16-40A3-4CF3-A27F-EA011ACF3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A9D3001-393E-40E8-B031-1FBE8B27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628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05CA87-4188-425F-A393-A8AED194D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F2CDA8F-17F2-48F5-803C-B95DCFA0D7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67A3F5E-5A9A-4CA2-8906-0811FE3F9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8AC511-E8CE-4539-A0CD-C9C8C55B0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12/6/2021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09C7C09-5494-4B1E-82BA-08F741875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BE3CB8-30E9-4D9F-B8B3-707920960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257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2681A-D85C-4E0A-9DBE-6FC274BCB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9D26AD-1177-4BB8-83AA-CB0864C15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7AC15E-C52B-43FA-94BF-3DF66CFDA4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12/6/2021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14E98F-83F8-40F5-9EB0-05956CC06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CE31F7-CE77-4FCC-BCC5-0159EBCB1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14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9" r:id="rId1"/>
    <p:sldLayoutId id="2147484160" r:id="rId2"/>
    <p:sldLayoutId id="2147484161" r:id="rId3"/>
    <p:sldLayoutId id="2147484162" r:id="rId4"/>
    <p:sldLayoutId id="2147484163" r:id="rId5"/>
    <p:sldLayoutId id="2147484164" r:id="rId6"/>
    <p:sldLayoutId id="2147484165" r:id="rId7"/>
    <p:sldLayoutId id="2147484166" r:id="rId8"/>
    <p:sldLayoutId id="2147484167" r:id="rId9"/>
    <p:sldLayoutId id="2147484168" r:id="rId10"/>
    <p:sldLayoutId id="21474841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slide" Target="slide11.xml"/><Relationship Id="rId5" Type="http://schemas.openxmlformats.org/officeDocument/2006/relationships/slide" Target="slide7.xml"/><Relationship Id="rId4" Type="http://schemas.openxmlformats.org/officeDocument/2006/relationships/slide" Target="slide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download" TargetMode="External"/><Relationship Id="rId2" Type="http://schemas.openxmlformats.org/officeDocument/2006/relationships/hyperlink" Target="https://doc.qt.io/qtforpyth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.qt.io/qtforpython/" TargetMode="External"/><Relationship Id="rId5" Type="http://schemas.openxmlformats.org/officeDocument/2006/relationships/hyperlink" Target="https://git-scm.com/" TargetMode="External"/><Relationship Id="rId4" Type="http://schemas.openxmlformats.org/officeDocument/2006/relationships/hyperlink" Target="https://docs.python.org/3/library/venv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ABF4B-5C15-4AA2-A4D6-413FB17D0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11744352" cy="2880000"/>
          </a:xfrm>
        </p:spPr>
        <p:txBody>
          <a:bodyPr anchor="ctr">
            <a:noAutofit/>
          </a:bodyPr>
          <a:lstStyle/>
          <a:p>
            <a:r>
              <a:rPr lang="ru-RU" sz="4400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Calibri" panose="020F0502020204030204" pitchFamily="34" charset="0"/>
              </a:rPr>
              <a:t>Тема </a:t>
            </a:r>
            <a:r>
              <a:rPr lang="ru-RU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Calibri" panose="020F0502020204030204" pitchFamily="34" charset="0"/>
              </a:rPr>
              <a:t>2.</a:t>
            </a:r>
            <a:r>
              <a:rPr lang="ru-RU" sz="4400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Calibri" panose="020F0502020204030204" pitchFamily="34" charset="0"/>
              </a:rPr>
              <a:t> </a:t>
            </a:r>
            <a:br>
              <a:rPr lang="ru-RU" sz="4400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Calibri" panose="020F0502020204030204" pitchFamily="34" charset="0"/>
              </a:rPr>
            </a:br>
            <a:r>
              <a:rPr lang="ru-RU" sz="44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Calibri" panose="020F0502020204030204" pitchFamily="34" charset="0"/>
              </a:rPr>
              <a:t>Событийн</a:t>
            </a:r>
            <a:r>
              <a:rPr lang="ru-RU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Calibri" panose="020F0502020204030204" pitchFamily="34" charset="0"/>
              </a:rPr>
              <a:t>о-ориентированное программирование</a:t>
            </a:r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Calibri" panose="020F0502020204030204" pitchFamily="34" charset="0"/>
              </a:rPr>
              <a:t>.</a:t>
            </a:r>
            <a:endParaRPr lang="ru-RU" sz="4400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AF0ADFD-682B-4E1E-8C48-6414082D7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879999"/>
            <a:ext cx="12192000" cy="1080000"/>
          </a:xfrm>
        </p:spPr>
        <p:txBody>
          <a:bodyPr anchor="ctr"/>
          <a:lstStyle/>
          <a:p>
            <a:r>
              <a:rPr lang="ru-RU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Лекция.</a:t>
            </a:r>
            <a:r>
              <a:rPr lang="ru-RU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 Обработка событий средствами </a:t>
            </a:r>
            <a:r>
              <a:rPr lang="en-US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Qt.</a:t>
            </a:r>
            <a:r>
              <a:rPr lang="ru-RU" b="0" i="0" dirty="0">
                <a:solidFill>
                  <a:srgbClr val="D5D5D5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F38A349-2E4E-4102-925D-46FBD0966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4689" y="3180054"/>
            <a:ext cx="3386038" cy="352994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73148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EEF17E7-B06B-441C-92E2-9B60EA73ED8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+mn-lt"/>
                <a:ea typeface="Roboto Medium" panose="02000000000000000000" pitchFamily="2" charset="0"/>
              </a:rPr>
              <a:t>Переопределение</a:t>
            </a:r>
            <a:r>
              <a:rPr lang="en-US" sz="2800" b="1" dirty="0">
                <a:latin typeface="+mn-lt"/>
                <a:ea typeface="Roboto Medium" panose="02000000000000000000" pitchFamily="2" charset="0"/>
              </a:rPr>
              <a:t> </a:t>
            </a:r>
            <a:r>
              <a:rPr lang="ru-RU" sz="2800" b="1" dirty="0">
                <a:latin typeface="+mn-lt"/>
                <a:ea typeface="Roboto Medium" panose="02000000000000000000" pitchFamily="2" charset="0"/>
              </a:rPr>
              <a:t>метода </a:t>
            </a:r>
            <a:r>
              <a:rPr lang="en-US" sz="2800" b="1" dirty="0">
                <a:latin typeface="+mn-lt"/>
                <a:ea typeface="Roboto Medium" panose="02000000000000000000" pitchFamily="2" charset="0"/>
              </a:rPr>
              <a:t>event() </a:t>
            </a:r>
            <a:r>
              <a:rPr lang="ru-RU" sz="2800" b="1" dirty="0">
                <a:latin typeface="+mn-lt"/>
                <a:ea typeface="Roboto Medium" panose="02000000000000000000" pitchFamily="2" charset="0"/>
              </a:rPr>
              <a:t> (продолжение)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3C87457-0356-4ABE-B36C-E2E29C325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942" y="2833531"/>
            <a:ext cx="7576116" cy="37202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659E51-91EF-4058-8ABB-A1E7BD8770E9}"/>
              </a:ext>
            </a:extLst>
          </p:cNvPr>
          <p:cNvSpPr txBox="1"/>
          <p:nvPr/>
        </p:nvSpPr>
        <p:spPr>
          <a:xfrm>
            <a:off x="553453" y="1566324"/>
            <a:ext cx="110088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/>
              <a:t>Правильный вариант</a:t>
            </a:r>
            <a:r>
              <a:rPr lang="ru-RU" sz="2400" dirty="0"/>
              <a:t>, если хотим переопределить не только метод </a:t>
            </a:r>
            <a:r>
              <a:rPr lang="en-US" sz="2400" dirty="0"/>
              <a:t>event(), </a:t>
            </a:r>
            <a:r>
              <a:rPr lang="ru-RU" sz="2400" dirty="0"/>
              <a:t>но и задать дополнительное поведение, переопределив метод другого конкретного события.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EBF715-EFAF-4BF6-8D83-90CDEDBFDD0A}"/>
              </a:ext>
            </a:extLst>
          </p:cNvPr>
          <p:cNvSpPr txBox="1"/>
          <p:nvPr/>
        </p:nvSpPr>
        <p:spPr>
          <a:xfrm>
            <a:off x="6942221" y="3007895"/>
            <a:ext cx="2815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Какой будет результат выполнения данного фрагмента кода?</a:t>
            </a:r>
          </a:p>
        </p:txBody>
      </p:sp>
    </p:spTree>
    <p:extLst>
      <p:ext uri="{BB962C8B-B14F-4D97-AF65-F5344CB8AC3E}">
        <p14:creationId xmlns:p14="http://schemas.microsoft.com/office/powerpoint/2010/main" val="638833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1236264E-1416-478F-A763-34FBFD0D685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4400" dirty="0">
                <a:latin typeface="+mj-lt"/>
              </a:rPr>
              <a:t>3</a:t>
            </a:r>
            <a:r>
              <a:rPr lang="en-US" sz="4400" dirty="0">
                <a:latin typeface="+mj-lt"/>
              </a:rPr>
              <a:t>. </a:t>
            </a:r>
            <a:r>
              <a:rPr lang="ru-RU" sz="4400" dirty="0">
                <a:latin typeface="+mj-lt"/>
              </a:rPr>
              <a:t>Фильтр событий</a:t>
            </a:r>
          </a:p>
        </p:txBody>
      </p:sp>
    </p:spTree>
    <p:extLst>
      <p:ext uri="{BB962C8B-B14F-4D97-AF65-F5344CB8AC3E}">
        <p14:creationId xmlns:p14="http://schemas.microsoft.com/office/powerpoint/2010/main" val="17235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99A308D-16C4-44B8-8296-B5BB9069112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+mn-lt"/>
                <a:ea typeface="Roboto Medium" panose="02000000000000000000" pitchFamily="2" charset="0"/>
              </a:rPr>
              <a:t>Метод </a:t>
            </a:r>
            <a:r>
              <a:rPr lang="en-US" sz="2800" b="1" dirty="0">
                <a:latin typeface="+mn-lt"/>
                <a:ea typeface="Roboto Medium" panose="02000000000000000000" pitchFamily="2" charset="0"/>
              </a:rPr>
              <a:t>eventFilter()</a:t>
            </a:r>
            <a:endParaRPr lang="ru-RU" sz="2800" b="1" dirty="0">
              <a:latin typeface="+mn-lt"/>
              <a:ea typeface="Roboto Medium" panose="02000000000000000000" pitchFamily="2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61352877-6DEA-47EE-8891-B9D4E69B7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81100"/>
            <a:ext cx="11429999" cy="4743450"/>
          </a:xfrm>
          <a:ln>
            <a:noFill/>
          </a:ln>
        </p:spPr>
        <p:txBody>
          <a:bodyPr/>
          <a:lstStyle/>
          <a:p>
            <a:pPr algn="just"/>
            <a:r>
              <a:rPr lang="ru-RU" dirty="0">
                <a:latin typeface="Roboto Light" panose="02000000000000000000" pitchFamily="2" charset="0"/>
                <a:ea typeface="Roboto Light" panose="02000000000000000000" pitchFamily="2" charset="0"/>
              </a:rPr>
              <a:t>Данный метод предоставляет возможность одного экземпляра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QObject</a:t>
            </a:r>
            <a:r>
              <a:rPr lang="ru-RU" dirty="0">
                <a:latin typeface="Roboto Light" panose="02000000000000000000" pitchFamily="2" charset="0"/>
                <a:ea typeface="Roboto Light" panose="02000000000000000000" pitchFamily="2" charset="0"/>
              </a:rPr>
              <a:t> отслеживать события, предназначенные для другого экземпляра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QObject </a:t>
            </a:r>
            <a:r>
              <a:rPr lang="ru-RU" dirty="0">
                <a:latin typeface="Roboto Light" panose="02000000000000000000" pitchFamily="2" charset="0"/>
                <a:ea typeface="Roboto Light" panose="02000000000000000000" pitchFamily="2" charset="0"/>
              </a:rPr>
              <a:t>до того как последний получит их.</a:t>
            </a:r>
          </a:p>
          <a:p>
            <a:pPr algn="just"/>
            <a:r>
              <a:rPr lang="ru-RU" dirty="0">
                <a:latin typeface="Roboto Light" panose="02000000000000000000" pitchFamily="2" charset="0"/>
                <a:ea typeface="Roboto Light" panose="02000000000000000000" pitchFamily="2" charset="0"/>
              </a:rPr>
              <a:t>Так же позволяет определять нестандартное поведение для конкретного экземпляра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QObject </a:t>
            </a:r>
            <a:r>
              <a:rPr lang="ru-RU" dirty="0">
                <a:latin typeface="Roboto Light" panose="02000000000000000000" pitchFamily="2" charset="0"/>
                <a:ea typeface="Roboto Light" panose="02000000000000000000" pitchFamily="2" charset="0"/>
              </a:rPr>
              <a:t>путем отбора необходимых событий и экземпляров.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 algn="just">
              <a:buNone/>
            </a:pPr>
            <a:r>
              <a:rPr lang="ru-RU" dirty="0">
                <a:latin typeface="Roboto Light" panose="02000000000000000000" pitchFamily="2" charset="0"/>
                <a:ea typeface="Roboto Light" panose="02000000000000000000" pitchFamily="2" charset="0"/>
              </a:rPr>
              <a:t>  Пример: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 algn="just">
              <a:buNone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 algn="just">
              <a:buNone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 algn="just">
              <a:buNone/>
            </a:pPr>
            <a:endParaRPr lang="ru-RU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6C8893-D278-49CB-8A10-96B1CDCD1A65}"/>
              </a:ext>
            </a:extLst>
          </p:cNvPr>
          <p:cNvSpPr txBox="1"/>
          <p:nvPr/>
        </p:nvSpPr>
        <p:spPr>
          <a:xfrm>
            <a:off x="3352797" y="5380484"/>
            <a:ext cx="474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Чем </a:t>
            </a:r>
            <a:r>
              <a:rPr lang="en-US" dirty="0"/>
              <a:t>eventFilter() </a:t>
            </a:r>
            <a:r>
              <a:rPr lang="ru-RU" dirty="0"/>
              <a:t>отличается от </a:t>
            </a:r>
            <a:r>
              <a:rPr lang="en-US" dirty="0"/>
              <a:t>event()?</a:t>
            </a:r>
            <a:endParaRPr lang="ru-RU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A2E8A506-9EC1-4CCA-A1F3-C47CA6ABC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653" y="4336409"/>
            <a:ext cx="8929688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510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4BB01B-7AB7-47A6-A835-BC671458022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+mn-lt"/>
                <a:ea typeface="Roboto Medium" panose="02000000000000000000" pitchFamily="2" charset="0"/>
              </a:rPr>
              <a:t>Установка фильтра событий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5B7D3664-5A5E-46FF-88C8-49F7C1B31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81100"/>
            <a:ext cx="11429999" cy="3267075"/>
          </a:xfrm>
          <a:ln>
            <a:noFill/>
          </a:ln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Регистрируем</a:t>
            </a: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ru-RU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фильтр событий, вызовом метода </a:t>
            </a: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installEventFilter() </a:t>
            </a:r>
            <a:r>
              <a:rPr lang="ru-RU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у того объекта, которому предназначены события:</a:t>
            </a: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1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ru-RU" sz="10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Создаём обработчик перехваченных событий </a:t>
            </a: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eventFilter():</a:t>
            </a:r>
            <a:endParaRPr lang="ru-RU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8CDC973-982E-4B70-882E-F644CEF12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2009774"/>
            <a:ext cx="4128407" cy="3524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A7DAA70-3FA7-4697-8693-E1E690B3E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835829"/>
            <a:ext cx="9144001" cy="18553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DA6AC4F-D4A0-40BC-BB02-044522756F0D}"/>
              </a:ext>
            </a:extLst>
          </p:cNvPr>
          <p:cNvSpPr txBox="1"/>
          <p:nvPr/>
        </p:nvSpPr>
        <p:spPr>
          <a:xfrm>
            <a:off x="247650" y="4960306"/>
            <a:ext cx="1163002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b="0" i="0" dirty="0">
                <a:solidFill>
                  <a:srgbClr val="000000"/>
                </a:solidFill>
                <a:effectLst/>
              </a:rPr>
              <a:t>Примечание: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algn="just"/>
            <a:r>
              <a:rPr lang="ru-RU" b="0" i="0" dirty="0">
                <a:solidFill>
                  <a:srgbClr val="000000"/>
                </a:solidFill>
                <a:effectLst/>
              </a:rPr>
              <a:t>Если событие не было обработано по пути к объекту назначения, или самим объектом, то процесс обработки события повторяется, но на этот раз объектом назначения становится виджет-владелец. Так продолжается до тех пор, пока событие не будет обработано, либо пока событие не достигнет виджет самого верхнего уровня. </a:t>
            </a:r>
            <a:r>
              <a:rPr lang="ru-RU" dirty="0">
                <a:solidFill>
                  <a:srgbClr val="000000"/>
                </a:solidFill>
              </a:rPr>
              <a:t>(Пример: событие наведения мыши или активации фокуса ввода)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2983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B68F72A-6A91-4C7D-8283-92EFF0732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latin typeface="+mj-lt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091871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85860E-61D4-4206-B49A-DA939DE86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40000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ru-RU" dirty="0">
                <a:ea typeface="Roboto Medium" panose="02000000000000000000" pitchFamily="2" charset="0"/>
              </a:rPr>
              <a:t>Учебные вопросы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FD03251A-A970-490F-8488-46F6757D9C9A}"/>
              </a:ext>
            </a:extLst>
          </p:cNvPr>
          <p:cNvSpPr txBox="1">
            <a:spLocks/>
          </p:cNvSpPr>
          <p:nvPr/>
        </p:nvSpPr>
        <p:spPr>
          <a:xfrm>
            <a:off x="1141411" y="2249487"/>
            <a:ext cx="10950325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ru-RU" sz="3200" dirty="0">
                <a:hlinkClick r:id="rId3" action="ppaction://hlinksldjump"/>
              </a:rPr>
              <a:t>Классы событий</a:t>
            </a:r>
            <a:endParaRPr lang="ru-RU" sz="3200" dirty="0">
              <a:hlinkClick r:id="rId4" action="ppaction://hlinksldjump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3200" dirty="0">
                <a:hlinkClick r:id="rId5" action="ppaction://hlinksldjump"/>
              </a:rPr>
              <a:t>Перехват событий</a:t>
            </a:r>
            <a:endParaRPr lang="ru-RU" sz="3200" dirty="0"/>
          </a:p>
          <a:p>
            <a:pPr marL="457200" indent="-457200">
              <a:buFont typeface="+mj-lt"/>
              <a:buAutoNum type="arabicPeriod"/>
            </a:pPr>
            <a:r>
              <a:rPr lang="ru-RU" sz="3200">
                <a:hlinkClick r:id="rId6" action="ppaction://hlinksldjump"/>
              </a:rPr>
              <a:t>Фильтр событий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05572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4EEA0D-1E4D-4AA6-9038-9C43C6E80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440000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ru-RU" dirty="0"/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269811-2BBA-40BA-A1BB-A0E30DB7C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Официальная документация</a:t>
            </a:r>
            <a:r>
              <a:rPr lang="ru-RU" dirty="0">
                <a:ln w="0"/>
              </a:rPr>
              <a:t>: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https://doc.qt.io/qtforpython</a:t>
            </a:r>
            <a:endParaRPr lang="ru-RU" dirty="0">
              <a:ln>
                <a:solidFill>
                  <a:srgbClr val="00B050"/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algn="just"/>
            <a:r>
              <a:rPr lang="ru-RU" dirty="0"/>
              <a:t>Прохоренок Н. А., Дронов В. А. Python 3 и PyQt 5. Разработка приложений</a:t>
            </a:r>
            <a:r>
              <a:rPr lang="en-US" dirty="0"/>
              <a:t>. 2019 </a:t>
            </a:r>
            <a:r>
              <a:rPr lang="ru-RU" dirty="0"/>
              <a:t>г. 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83CC4DC3-B2CB-483C-B39C-03911667745A}"/>
              </a:ext>
            </a:extLst>
          </p:cNvPr>
          <p:cNvGraphicFramePr>
            <a:graphicFrameLocks/>
          </p:cNvGraphicFramePr>
          <p:nvPr/>
        </p:nvGraphicFramePr>
        <p:xfrm>
          <a:off x="1057014" y="3569515"/>
          <a:ext cx="9991989" cy="273551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658000">
                  <a:extLst>
                    <a:ext uri="{9D8B030D-6E8A-4147-A177-3AD203B41FA5}">
                      <a16:colId xmlns:a16="http://schemas.microsoft.com/office/drawing/2014/main" val="112067079"/>
                    </a:ext>
                  </a:extLst>
                </a:gridCol>
                <a:gridCol w="1827751">
                  <a:extLst>
                    <a:ext uri="{9D8B030D-6E8A-4147-A177-3AD203B41FA5}">
                      <a16:colId xmlns:a16="http://schemas.microsoft.com/office/drawing/2014/main" val="2974078845"/>
                    </a:ext>
                  </a:extLst>
                </a:gridCol>
                <a:gridCol w="6506238">
                  <a:extLst>
                    <a:ext uri="{9D8B030D-6E8A-4147-A177-3AD203B41FA5}">
                      <a16:colId xmlns:a16="http://schemas.microsoft.com/office/drawing/2014/main" val="1092860638"/>
                    </a:ext>
                  </a:extLst>
                </a:gridCol>
              </a:tblGrid>
              <a:tr h="53909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Используемые в курсе инструменты для разработки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11474"/>
                  </a:ext>
                </a:extLst>
              </a:tr>
              <a:tr h="5390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IDE</a:t>
                      </a:r>
                      <a:endParaRPr lang="ru-RU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PyCharm CE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3"/>
                        </a:rPr>
                        <a:t>https://www.jetbrains.com/pycharm/download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2393864"/>
                  </a:ext>
                </a:extLst>
              </a:tr>
              <a:tr h="5390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+mj-lt"/>
                        </a:rPr>
                        <a:t>Окружение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Virtualenv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hlinkClick r:id="rId4"/>
                        </a:rPr>
                        <a:t>https://docs.python.org/3/library/venv.html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323569"/>
                  </a:ext>
                </a:extLst>
              </a:tr>
              <a:tr h="5390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VSC</a:t>
                      </a:r>
                      <a:r>
                        <a:rPr lang="ru-RU" sz="1800" dirty="0">
                          <a:latin typeface="+mj-lt"/>
                        </a:rPr>
                        <a:t> </a:t>
                      </a:r>
                      <a:r>
                        <a:rPr lang="ru-RU" sz="1400" dirty="0">
                          <a:latin typeface="+mj-lt"/>
                        </a:rPr>
                        <a:t>(рекомендовано)</a:t>
                      </a:r>
                      <a:endParaRPr lang="ru-RU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GIT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5"/>
                        </a:rPr>
                        <a:t>https://git-scm.com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2485562"/>
                  </a:ext>
                </a:extLst>
              </a:tr>
              <a:tr h="539098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+mj-lt"/>
                        </a:rPr>
                        <a:t>Фреймворк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PySide2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6"/>
                        </a:rPr>
                        <a:t>https://doc.qt.io/qtforpython/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6948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168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27C76B8-C395-4235-966F-4A7E6386F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1. </a:t>
            </a:r>
            <a:r>
              <a:rPr lang="ru-RU" sz="4400" dirty="0">
                <a:latin typeface="+mj-lt"/>
              </a:rPr>
              <a:t>Классы событий</a:t>
            </a:r>
          </a:p>
        </p:txBody>
      </p:sp>
    </p:spTree>
    <p:extLst>
      <p:ext uri="{BB962C8B-B14F-4D97-AF65-F5344CB8AC3E}">
        <p14:creationId xmlns:p14="http://schemas.microsoft.com/office/powerpoint/2010/main" val="736407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0CA54E0-403A-4C13-9C27-81753C083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41" y="1789864"/>
            <a:ext cx="2343150" cy="381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FBBCCE-DEE6-43FC-959D-07A03FF02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20000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+mn-lt"/>
                <a:ea typeface="Roboto Black" panose="02000000000000000000" pitchFamily="2" charset="0"/>
              </a:rPr>
              <a:t>Основной цикл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6EB944-F2DE-4127-89C7-28EF25E86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979" y="1708483"/>
            <a:ext cx="11429999" cy="4788567"/>
          </a:xfrm>
          <a:ln>
            <a:noFill/>
          </a:ln>
        </p:spPr>
        <p:txBody>
          <a:bodyPr/>
          <a:lstStyle/>
          <a:p>
            <a:r>
              <a:rPr lang="ru-RU" dirty="0">
                <a:latin typeface="Roboto Light" panose="02000000000000000000" pitchFamily="2" charset="0"/>
                <a:ea typeface="Roboto Light" panose="02000000000000000000" pitchFamily="2" charset="0"/>
              </a:rPr>
              <a:t>                            данная конструкция запускает основной цикл приложения и в процессе выполнения извлекает системные события собственного окна из очереди событий.</a:t>
            </a:r>
          </a:p>
          <a:p>
            <a:r>
              <a:rPr lang="ru-RU" dirty="0">
                <a:latin typeface="Roboto Light" panose="02000000000000000000" pitchFamily="2" charset="0"/>
                <a:ea typeface="Roboto Light" panose="02000000000000000000" pitchFamily="2" charset="0"/>
              </a:rPr>
              <a:t>События как правило поступают автоматически при их вызове. Однако существуют методы для их отправки вручную (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postEvent() </a:t>
            </a:r>
            <a:r>
              <a:rPr lang="ru-RU" dirty="0">
                <a:latin typeface="Roboto Light" panose="02000000000000000000" pitchFamily="2" charset="0"/>
                <a:ea typeface="Roboto Light" panose="02000000000000000000" pitchFamily="2" charset="0"/>
              </a:rPr>
              <a:t>и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sendEvent())</a:t>
            </a:r>
          </a:p>
          <a:p>
            <a:r>
              <a:rPr lang="ru-RU" dirty="0">
                <a:latin typeface="Roboto Light" panose="02000000000000000000" pitchFamily="2" charset="0"/>
                <a:ea typeface="Roboto Light" panose="02000000000000000000" pitchFamily="2" charset="0"/>
              </a:rPr>
              <a:t>Получает события стандартный метод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event</a:t>
            </a:r>
            <a:r>
              <a:rPr lang="ru-RU" dirty="0">
                <a:latin typeface="Roboto Light" panose="02000000000000000000" pitchFamily="2" charset="0"/>
                <a:ea typeface="Roboto Light" panose="02000000000000000000" pitchFamily="2" charset="0"/>
              </a:rPr>
              <a:t>(). Для перехвата событий метод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event()</a:t>
            </a:r>
            <a:r>
              <a:rPr lang="ru-RU" dirty="0">
                <a:latin typeface="Roboto Light" panose="02000000000000000000" pitchFamily="2" charset="0"/>
                <a:ea typeface="Roboto Light" panose="02000000000000000000" pitchFamily="2" charset="0"/>
              </a:rPr>
              <a:t> может быть переопределён.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endParaRPr lang="ru-RU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717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E7AAFD-212B-4237-B5F9-A40B40561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0000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+mn-lt"/>
                <a:ea typeface="Roboto Medium" panose="02000000000000000000" pitchFamily="2" charset="0"/>
              </a:rPr>
              <a:t>Классы </a:t>
            </a:r>
            <a:r>
              <a:rPr lang="en-US" sz="2800" b="1" dirty="0">
                <a:latin typeface="+mn-lt"/>
                <a:ea typeface="Roboto Medium" panose="02000000000000000000" pitchFamily="2" charset="0"/>
              </a:rPr>
              <a:t>QEvent</a:t>
            </a:r>
            <a:endParaRPr lang="ru-RU" sz="2800" b="1" dirty="0">
              <a:latin typeface="+mn-lt"/>
              <a:ea typeface="Roboto Medium" panose="02000000000000000000" pitchFamily="2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8908C10-C255-438D-BE00-F9A77A150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509" y="771030"/>
            <a:ext cx="9838743" cy="4399935"/>
          </a:xfrm>
          <a:prstGeom prst="rect">
            <a:avLst/>
          </a:prstGeom>
        </p:spPr>
      </p:pic>
      <p:sp>
        <p:nvSpPr>
          <p:cNvPr id="22" name="Объект 21">
            <a:extLst>
              <a:ext uri="{FF2B5EF4-FFF2-40B4-BE49-F238E27FC236}">
                <a16:creationId xmlns:a16="http://schemas.microsoft.com/office/drawing/2014/main" id="{19EA7CBE-AC71-4FD9-98A8-16F8CC5EB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281" y="5317958"/>
            <a:ext cx="11811108" cy="1450365"/>
          </a:xfrm>
        </p:spPr>
        <p:txBody>
          <a:bodyPr>
            <a:normAutofit/>
          </a:bodyPr>
          <a:lstStyle/>
          <a:p>
            <a:r>
              <a:rPr lang="ru-RU" sz="1400" dirty="0"/>
              <a:t>Список всех классов </a:t>
            </a:r>
            <a:r>
              <a:rPr lang="en-US" sz="1400" dirty="0"/>
              <a:t>QEvent:</a:t>
            </a:r>
            <a:endParaRPr lang="ru-RU" sz="1400" dirty="0"/>
          </a:p>
          <a:p>
            <a:pPr marL="0" indent="0" algn="just">
              <a:buNone/>
            </a:pPr>
            <a:r>
              <a:rPr lang="en-US" sz="1400" dirty="0"/>
              <a:t>QActionEvent, QChildEvent, QCloseEvent, QDragLeaveEvent, </a:t>
            </a:r>
            <a:r>
              <a:rPr lang="en-US" sz="1400" dirty="0" err="1"/>
              <a:t>QDropEvent</a:t>
            </a:r>
            <a:r>
              <a:rPr lang="en-US" sz="1400" dirty="0"/>
              <a:t>, </a:t>
            </a:r>
            <a:r>
              <a:rPr lang="en-US" sz="1400" dirty="0" err="1"/>
              <a:t>QDynamicPropertyChangeEvent</a:t>
            </a:r>
            <a:r>
              <a:rPr lang="en-US" sz="1400" dirty="0"/>
              <a:t>, </a:t>
            </a:r>
            <a:r>
              <a:rPr lang="en-US" sz="1400" dirty="0" err="1"/>
              <a:t>QEnterEvent</a:t>
            </a:r>
            <a:r>
              <a:rPr lang="en-US" sz="1400" dirty="0"/>
              <a:t>, </a:t>
            </a:r>
            <a:r>
              <a:rPr lang="en-US" sz="1400" dirty="0" err="1"/>
              <a:t>QExposeEvent</a:t>
            </a:r>
            <a:r>
              <a:rPr lang="en-US" sz="1400" dirty="0"/>
              <a:t>, QFileOpenEvent, </a:t>
            </a:r>
            <a:r>
              <a:rPr lang="en-US" sz="1400" dirty="0" err="1"/>
              <a:t>QFocusEvent</a:t>
            </a:r>
            <a:r>
              <a:rPr lang="en-US" sz="1400" dirty="0"/>
              <a:t>, </a:t>
            </a:r>
            <a:r>
              <a:rPr lang="en-US" sz="1400" dirty="0" err="1"/>
              <a:t>QGestureEvent</a:t>
            </a:r>
            <a:r>
              <a:rPr lang="en-US" sz="1400" dirty="0"/>
              <a:t>, </a:t>
            </a:r>
            <a:r>
              <a:rPr lang="en-US" sz="1400" dirty="0" err="1"/>
              <a:t>QGraphicsSceneEvent</a:t>
            </a:r>
            <a:r>
              <a:rPr lang="en-US" sz="1400" dirty="0"/>
              <a:t>, </a:t>
            </a:r>
            <a:r>
              <a:rPr lang="en-US" sz="1400" dirty="0" err="1"/>
              <a:t>QHelpEvent</a:t>
            </a:r>
            <a:r>
              <a:rPr lang="en-US" sz="1400" dirty="0"/>
              <a:t>, </a:t>
            </a:r>
            <a:r>
              <a:rPr lang="en-US" sz="1400" dirty="0" err="1"/>
              <a:t>QHideEvent</a:t>
            </a:r>
            <a:r>
              <a:rPr lang="en-US" sz="1400" dirty="0"/>
              <a:t>, </a:t>
            </a:r>
            <a:r>
              <a:rPr lang="en-US" sz="1400" dirty="0" err="1"/>
              <a:t>QIconDragEvent</a:t>
            </a:r>
            <a:r>
              <a:rPr lang="en-US" sz="1400" dirty="0"/>
              <a:t>, </a:t>
            </a:r>
            <a:r>
              <a:rPr lang="en-US" sz="1400" dirty="0" err="1"/>
              <a:t>QInputEvent</a:t>
            </a:r>
            <a:r>
              <a:rPr lang="en-US" sz="1400" dirty="0"/>
              <a:t>, </a:t>
            </a:r>
            <a:r>
              <a:rPr lang="en-US" sz="1400" dirty="0" err="1"/>
              <a:t>QInputMethodEvent</a:t>
            </a:r>
            <a:r>
              <a:rPr lang="en-US" sz="1400" dirty="0"/>
              <a:t>, </a:t>
            </a:r>
            <a:r>
              <a:rPr lang="en-US" sz="1400" dirty="0" err="1"/>
              <a:t>QInputMethodQueryEvent</a:t>
            </a:r>
            <a:r>
              <a:rPr lang="en-US" sz="1400" dirty="0"/>
              <a:t>, </a:t>
            </a:r>
            <a:r>
              <a:rPr lang="en-US" sz="1400" dirty="0" err="1"/>
              <a:t>QMoveEvent</a:t>
            </a:r>
            <a:r>
              <a:rPr lang="en-US" sz="1400" dirty="0"/>
              <a:t>, </a:t>
            </a:r>
            <a:r>
              <a:rPr lang="en-US" sz="1400" dirty="0" err="1"/>
              <a:t>QPaintEvent</a:t>
            </a:r>
            <a:r>
              <a:rPr lang="en-US" sz="1400" dirty="0"/>
              <a:t>, </a:t>
            </a:r>
            <a:r>
              <a:rPr lang="en-US" sz="1400" dirty="0" err="1"/>
              <a:t>QPlatformSurfaceEvent</a:t>
            </a:r>
            <a:r>
              <a:rPr lang="en-US" sz="1400" dirty="0"/>
              <a:t>, </a:t>
            </a:r>
            <a:r>
              <a:rPr lang="en-US" sz="1400" dirty="0" err="1"/>
              <a:t>QResizeEvent</a:t>
            </a:r>
            <a:r>
              <a:rPr lang="en-US" sz="1400" dirty="0"/>
              <a:t>, </a:t>
            </a:r>
            <a:r>
              <a:rPr lang="en-US" sz="1400" dirty="0" err="1"/>
              <a:t>QScrollEvent</a:t>
            </a:r>
            <a:r>
              <a:rPr lang="en-US" sz="1400" dirty="0"/>
              <a:t>, </a:t>
            </a:r>
            <a:r>
              <a:rPr lang="en-US" sz="1400" dirty="0" err="1"/>
              <a:t>QScrollPrepareEvent</a:t>
            </a:r>
            <a:r>
              <a:rPr lang="en-US" sz="1400" dirty="0"/>
              <a:t>, </a:t>
            </a:r>
            <a:r>
              <a:rPr lang="en-US" sz="1400" dirty="0" err="1"/>
              <a:t>QShortcutEvent</a:t>
            </a:r>
            <a:r>
              <a:rPr lang="en-US" sz="1400" dirty="0"/>
              <a:t>, </a:t>
            </a:r>
            <a:r>
              <a:rPr lang="en-US" sz="1400" dirty="0" err="1"/>
              <a:t>QShowEvent</a:t>
            </a:r>
            <a:r>
              <a:rPr lang="en-US" sz="1400" dirty="0"/>
              <a:t>, </a:t>
            </a:r>
            <a:r>
              <a:rPr lang="en-US" sz="1400" dirty="0" err="1"/>
              <a:t>QStateMachine</a:t>
            </a:r>
            <a:r>
              <a:rPr lang="en-US" sz="1400" dirty="0"/>
              <a:t>:: </a:t>
            </a:r>
            <a:r>
              <a:rPr lang="en-US" sz="1400" dirty="0" err="1"/>
              <a:t>SignalEvent</a:t>
            </a:r>
            <a:r>
              <a:rPr lang="en-US" sz="1400" dirty="0"/>
              <a:t>, </a:t>
            </a:r>
            <a:r>
              <a:rPr lang="en-US" sz="1400" dirty="0" err="1"/>
              <a:t>QStateMachine</a:t>
            </a:r>
            <a:r>
              <a:rPr lang="en-US" sz="1400" dirty="0"/>
              <a:t>:: </a:t>
            </a:r>
            <a:r>
              <a:rPr lang="en-US" sz="1400" dirty="0" err="1"/>
              <a:t>WrappedEvent</a:t>
            </a:r>
            <a:r>
              <a:rPr lang="en-US" sz="1400" dirty="0"/>
              <a:t>, </a:t>
            </a:r>
            <a:r>
              <a:rPr lang="en-US" sz="1400" dirty="0" err="1"/>
              <a:t>QStatusTipEvent</a:t>
            </a:r>
            <a:r>
              <a:rPr lang="en-US" sz="1400" dirty="0"/>
              <a:t>, </a:t>
            </a:r>
            <a:r>
              <a:rPr lang="en-US" sz="1400" dirty="0" err="1"/>
              <a:t>QTimerEvent</a:t>
            </a:r>
            <a:r>
              <a:rPr lang="en-US" sz="1400" dirty="0"/>
              <a:t>, </a:t>
            </a:r>
            <a:r>
              <a:rPr lang="en-US" sz="1400" dirty="0" err="1"/>
              <a:t>QWhatsThisClickedEvent</a:t>
            </a:r>
            <a:r>
              <a:rPr lang="en-US" sz="1400" dirty="0"/>
              <a:t>, </a:t>
            </a:r>
            <a:r>
              <a:rPr lang="en-US" sz="1400" dirty="0" err="1"/>
              <a:t>QWhatsThisClickedEvent</a:t>
            </a:r>
            <a:r>
              <a:rPr lang="en-US" sz="1400" dirty="0"/>
              <a:t> </a:t>
            </a:r>
            <a:r>
              <a:rPr lang="ru-RU" sz="1400" dirty="0"/>
              <a:t>и </a:t>
            </a:r>
            <a:r>
              <a:rPr lang="en-US" sz="1400" dirty="0" err="1"/>
              <a:t>QWhatsThisClickedEvent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0970509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27C76B8-C395-4235-966F-4A7E6386F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sz="4400" dirty="0">
                <a:latin typeface="+mj-lt"/>
              </a:rPr>
              <a:t>2</a:t>
            </a:r>
            <a:r>
              <a:rPr lang="en-US" sz="4400" dirty="0">
                <a:latin typeface="+mj-lt"/>
              </a:rPr>
              <a:t>. </a:t>
            </a:r>
            <a:r>
              <a:rPr lang="ru-RU" sz="4400" dirty="0">
                <a:latin typeface="+mj-lt"/>
              </a:rPr>
              <a:t>Перехват событий</a:t>
            </a:r>
          </a:p>
        </p:txBody>
      </p:sp>
    </p:spTree>
    <p:extLst>
      <p:ext uri="{BB962C8B-B14F-4D97-AF65-F5344CB8AC3E}">
        <p14:creationId xmlns:p14="http://schemas.microsoft.com/office/powerpoint/2010/main" val="3742130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44BE048-792D-4E36-ACD0-9A4265C56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0000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+mn-lt"/>
                <a:ea typeface="Roboto Medium" panose="02000000000000000000" pitchFamily="2" charset="0"/>
              </a:rPr>
              <a:t>Методы</a:t>
            </a:r>
            <a:r>
              <a:rPr lang="en-US" sz="2800" b="1" dirty="0">
                <a:latin typeface="+mn-lt"/>
                <a:ea typeface="Roboto Medium" panose="02000000000000000000" pitchFamily="2" charset="0"/>
              </a:rPr>
              <a:t> </a:t>
            </a:r>
            <a:r>
              <a:rPr lang="ru-RU" sz="2800" b="1" dirty="0">
                <a:latin typeface="+mn-lt"/>
                <a:ea typeface="Roboto Medium" panose="02000000000000000000" pitchFamily="2" charset="0"/>
              </a:rPr>
              <a:t>класса </a:t>
            </a:r>
            <a:r>
              <a:rPr lang="en-US" sz="2800" b="1" dirty="0">
                <a:latin typeface="+mn-lt"/>
                <a:ea typeface="Roboto Medium" panose="02000000000000000000" pitchFamily="2" charset="0"/>
              </a:rPr>
              <a:t>QEvent</a:t>
            </a:r>
            <a:endParaRPr lang="ru-RU" sz="2800" b="1" dirty="0">
              <a:latin typeface="+mn-lt"/>
              <a:ea typeface="Roboto Medium" panose="02000000000000000000" pitchFamily="2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FBA4CE05-A5E1-43DA-9070-121257E4C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979" y="1708483"/>
            <a:ext cx="11429999" cy="4788567"/>
          </a:xfrm>
          <a:ln>
            <a:noFill/>
          </a:ln>
        </p:spPr>
        <p:txBody>
          <a:bodyPr/>
          <a:lstStyle/>
          <a:p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accept()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– </a:t>
            </a:r>
            <a:r>
              <a:rPr lang="ru-RU" dirty="0">
                <a:latin typeface="Roboto Light" panose="02000000000000000000" pitchFamily="2" charset="0"/>
                <a:ea typeface="Roboto Light" panose="02000000000000000000" pitchFamily="2" charset="0"/>
              </a:rPr>
              <a:t>разрешает дальнейшую обработку события;</a:t>
            </a:r>
          </a:p>
          <a:p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ignore()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– </a:t>
            </a:r>
            <a:r>
              <a:rPr lang="ru-RU" dirty="0">
                <a:latin typeface="Roboto Light" panose="02000000000000000000" pitchFamily="2" charset="0"/>
                <a:ea typeface="Roboto Light" panose="02000000000000000000" pitchFamily="2" charset="0"/>
              </a:rPr>
              <a:t>запрещает дальнейшую обработку события;</a:t>
            </a:r>
          </a:p>
          <a:p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setAccepted(bool)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– </a:t>
            </a:r>
            <a:r>
              <a:rPr lang="ru-RU" dirty="0">
                <a:latin typeface="Roboto Light" panose="02000000000000000000" pitchFamily="2" charset="0"/>
                <a:ea typeface="Roboto Light" panose="02000000000000000000" pitchFamily="2" charset="0"/>
              </a:rPr>
              <a:t>разрешает дальнейшую обработку;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isAccepted()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– </a:t>
            </a:r>
            <a:r>
              <a:rPr lang="ru-RU" dirty="0">
                <a:latin typeface="Roboto Light" panose="02000000000000000000" pitchFamily="2" charset="0"/>
                <a:ea typeface="Roboto Light" panose="02000000000000000000" pitchFamily="2" charset="0"/>
              </a:rPr>
              <a:t>возвращает состояние события;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spontaneous()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– </a:t>
            </a:r>
            <a:r>
              <a:rPr lang="ru-RU" dirty="0">
                <a:latin typeface="Roboto Light" panose="02000000000000000000" pitchFamily="2" charset="0"/>
                <a:ea typeface="Roboto Light" panose="02000000000000000000" pitchFamily="2" charset="0"/>
              </a:rPr>
              <a:t>возвращает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True,</a:t>
            </a:r>
            <a:r>
              <a:rPr lang="ru-RU" dirty="0">
                <a:latin typeface="Roboto Light" panose="02000000000000000000" pitchFamily="2" charset="0"/>
                <a:ea typeface="Roboto Light" panose="02000000000000000000" pitchFamily="2" charset="0"/>
              </a:rPr>
              <a:t> если событие сгенерировано системой,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False, </a:t>
            </a:r>
            <a:r>
              <a:rPr lang="ru-RU" dirty="0">
                <a:latin typeface="Roboto Light" panose="02000000000000000000" pitchFamily="2" charset="0"/>
                <a:ea typeface="Roboto Light" panose="02000000000000000000" pitchFamily="2" charset="0"/>
              </a:rPr>
              <a:t>если внутри программы;</a:t>
            </a:r>
          </a:p>
          <a:p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type</a:t>
            </a:r>
            <a:r>
              <a:rPr lang="ru-RU" dirty="0">
                <a:latin typeface="Roboto Black" panose="02000000000000000000" pitchFamily="2" charset="0"/>
                <a:ea typeface="Roboto Black" panose="02000000000000000000" pitchFamily="2" charset="0"/>
              </a:rPr>
              <a:t>()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– </a:t>
            </a:r>
            <a:r>
              <a:rPr lang="ru-RU" dirty="0">
                <a:latin typeface="Roboto Light" panose="02000000000000000000" pitchFamily="2" charset="0"/>
                <a:ea typeface="Roboto Light" panose="02000000000000000000" pitchFamily="2" charset="0"/>
              </a:rPr>
              <a:t>возвращает тип события;</a:t>
            </a:r>
          </a:p>
          <a:p>
            <a:endParaRPr lang="ru-RU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endParaRPr lang="ru-RU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138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12D1FF3-6C88-4A83-AF6C-E552EA6CD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0000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+mn-lt"/>
                <a:ea typeface="Roboto Medium" panose="02000000000000000000" pitchFamily="2" charset="0"/>
              </a:rPr>
              <a:t>Переопределение</a:t>
            </a:r>
            <a:r>
              <a:rPr lang="en-US" sz="2800" b="1" dirty="0">
                <a:latin typeface="+mn-lt"/>
                <a:ea typeface="Roboto Medium" panose="02000000000000000000" pitchFamily="2" charset="0"/>
              </a:rPr>
              <a:t> </a:t>
            </a:r>
            <a:r>
              <a:rPr lang="ru-RU" sz="2800" b="1" dirty="0">
                <a:latin typeface="+mn-lt"/>
                <a:ea typeface="Roboto Medium" panose="02000000000000000000" pitchFamily="2" charset="0"/>
              </a:rPr>
              <a:t>метода </a:t>
            </a:r>
            <a:r>
              <a:rPr lang="en-US" sz="2800" b="1" dirty="0">
                <a:latin typeface="+mn-lt"/>
                <a:ea typeface="Roboto Medium" panose="02000000000000000000" pitchFamily="2" charset="0"/>
              </a:rPr>
              <a:t>event()</a:t>
            </a:r>
            <a:endParaRPr lang="ru-RU" sz="2800" b="1" dirty="0">
              <a:latin typeface="+mn-lt"/>
              <a:ea typeface="Roboto Medium" panose="02000000000000000000" pitchFamily="2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199652F-B93B-4CFF-ACB4-62A472131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75" y="994317"/>
            <a:ext cx="4481059" cy="59907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91350BC-FAC0-4568-B938-086654DF6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903" y="2336423"/>
            <a:ext cx="3429000" cy="3438525"/>
          </a:xfrm>
          <a:prstGeom prst="rect">
            <a:avLst/>
          </a:prstGeom>
        </p:spPr>
      </p:pic>
      <p:sp>
        <p:nvSpPr>
          <p:cNvPr id="9" name="Стрелка: вниз 8">
            <a:extLst>
              <a:ext uri="{FF2B5EF4-FFF2-40B4-BE49-F238E27FC236}">
                <a16:creationId xmlns:a16="http://schemas.microsoft.com/office/drawing/2014/main" id="{28FCAE83-24FC-4AC3-9C6C-87917B4D7869}"/>
              </a:ext>
            </a:extLst>
          </p:cNvPr>
          <p:cNvSpPr/>
          <p:nvPr/>
        </p:nvSpPr>
        <p:spPr>
          <a:xfrm>
            <a:off x="2548835" y="1665370"/>
            <a:ext cx="433137" cy="599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99838C-4DDD-43E9-A45E-0B51D3BBFBB5}"/>
              </a:ext>
            </a:extLst>
          </p:cNvPr>
          <p:cNvSpPr txBox="1"/>
          <p:nvPr/>
        </p:nvSpPr>
        <p:spPr>
          <a:xfrm>
            <a:off x="235321" y="5858510"/>
            <a:ext cx="487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События при запуске простого приложения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F076BC-2B4E-4EE3-8201-D33E73E80534}"/>
              </a:ext>
            </a:extLst>
          </p:cNvPr>
          <p:cNvSpPr txBox="1"/>
          <p:nvPr/>
        </p:nvSpPr>
        <p:spPr>
          <a:xfrm>
            <a:off x="5859379" y="970253"/>
            <a:ext cx="52335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/>
              <a:t>Примечание:</a:t>
            </a:r>
          </a:p>
          <a:p>
            <a:pPr algn="just"/>
            <a:r>
              <a:rPr lang="ru-RU" dirty="0"/>
              <a:t>Метод </a:t>
            </a:r>
            <a:r>
              <a:rPr lang="en-US" dirty="0"/>
              <a:t>event() </a:t>
            </a:r>
            <a:r>
              <a:rPr lang="ru-RU" dirty="0"/>
              <a:t>является более приоритетным при перехвате событий.</a:t>
            </a:r>
          </a:p>
          <a:p>
            <a:pPr algn="just"/>
            <a:r>
              <a:rPr lang="ru-RU" b="1" dirty="0"/>
              <a:t>Пример:</a:t>
            </a:r>
          </a:p>
          <a:p>
            <a:pPr algn="just"/>
            <a:r>
              <a:rPr lang="ru-RU" dirty="0"/>
              <a:t>В случае переопределения метода </a:t>
            </a:r>
            <a:r>
              <a:rPr lang="en-US" dirty="0"/>
              <a:t>event()</a:t>
            </a:r>
            <a:r>
              <a:rPr lang="ru-RU" dirty="0"/>
              <a:t> и </a:t>
            </a:r>
            <a:r>
              <a:rPr lang="en-US" dirty="0" err="1"/>
              <a:t>closeEvent</a:t>
            </a:r>
            <a:r>
              <a:rPr lang="en-US" dirty="0"/>
              <a:t>()</a:t>
            </a:r>
            <a:r>
              <a:rPr lang="ru-RU" dirty="0"/>
              <a:t> в коде приложения, метод </a:t>
            </a:r>
            <a:r>
              <a:rPr lang="en-US" dirty="0" err="1"/>
              <a:t>closeEvent</a:t>
            </a:r>
            <a:r>
              <a:rPr lang="en-US" dirty="0"/>
              <a:t>() </a:t>
            </a:r>
            <a:r>
              <a:rPr lang="ru-RU" dirty="0"/>
              <a:t>срабатывать не будет, а событие будет перехвачено методом </a:t>
            </a:r>
            <a:r>
              <a:rPr lang="en-US" dirty="0"/>
              <a:t>event()</a:t>
            </a:r>
          </a:p>
          <a:p>
            <a:pPr algn="just"/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0446C7F-63B4-4FA5-B1F8-B4A7F4423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112" y="3555577"/>
            <a:ext cx="4877985" cy="1132866"/>
          </a:xfrm>
          <a:prstGeom prst="rect">
            <a:avLst/>
          </a:prstGeom>
        </p:spPr>
      </p:pic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74A6510F-0A42-4CF1-8422-069D9521864D}"/>
              </a:ext>
            </a:extLst>
          </p:cNvPr>
          <p:cNvCxnSpPr>
            <a:cxnSpLocks/>
          </p:cNvCxnSpPr>
          <p:nvPr/>
        </p:nvCxnSpPr>
        <p:spPr>
          <a:xfrm>
            <a:off x="5897113" y="3555575"/>
            <a:ext cx="3080084" cy="47604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71964580-58CC-42E4-9BB2-F79A3DF241C5}"/>
              </a:ext>
            </a:extLst>
          </p:cNvPr>
          <p:cNvCxnSpPr>
            <a:cxnSpLocks/>
          </p:cNvCxnSpPr>
          <p:nvPr/>
        </p:nvCxnSpPr>
        <p:spPr>
          <a:xfrm flipV="1">
            <a:off x="5897113" y="3555575"/>
            <a:ext cx="3080084" cy="47604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E1B9EEA-0363-4A4B-9F9E-B0C66B9FB5CE}"/>
              </a:ext>
            </a:extLst>
          </p:cNvPr>
          <p:cNvSpPr txBox="1"/>
          <p:nvPr/>
        </p:nvSpPr>
        <p:spPr>
          <a:xfrm>
            <a:off x="8332688" y="3625660"/>
            <a:ext cx="2442410" cy="36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вызываться не будет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2A2F387A-9AFB-4435-892E-3200A7A9C3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7112" y="5187724"/>
            <a:ext cx="4877985" cy="104011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D221CA2-2D74-4EB6-B6AB-818BD0686B55}"/>
              </a:ext>
            </a:extLst>
          </p:cNvPr>
          <p:cNvSpPr txBox="1"/>
          <p:nvPr/>
        </p:nvSpPr>
        <p:spPr>
          <a:xfrm>
            <a:off x="5897113" y="4753417"/>
            <a:ext cx="243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*выход из ситуации:</a:t>
            </a:r>
          </a:p>
        </p:txBody>
      </p:sp>
    </p:spTree>
    <p:extLst>
      <p:ext uri="{BB962C8B-B14F-4D97-AF65-F5344CB8AC3E}">
        <p14:creationId xmlns:p14="http://schemas.microsoft.com/office/powerpoint/2010/main" val="17594301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Roboto Black"/>
        <a:ea typeface=""/>
        <a:cs typeface=""/>
      </a:majorFont>
      <a:minorFont>
        <a:latin typeface="Roboto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1459</TotalTime>
  <Words>567</Words>
  <Application>Microsoft Office PowerPoint</Application>
  <PresentationFormat>Широкоэкранный</PresentationFormat>
  <Paragraphs>64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Roboto Black</vt:lpstr>
      <vt:lpstr>Roboto Light</vt:lpstr>
      <vt:lpstr>Roboto Medium</vt:lpstr>
      <vt:lpstr>Тема Office</vt:lpstr>
      <vt:lpstr>Тема 2.  Событийно-ориентированное программирование.</vt:lpstr>
      <vt:lpstr>Учебные вопросы</vt:lpstr>
      <vt:lpstr>Источники</vt:lpstr>
      <vt:lpstr>Презентация PowerPoint</vt:lpstr>
      <vt:lpstr>Основной цикл приложения</vt:lpstr>
      <vt:lpstr>Классы QEvent</vt:lpstr>
      <vt:lpstr>Презентация PowerPoint</vt:lpstr>
      <vt:lpstr>Методы класса QEvent</vt:lpstr>
      <vt:lpstr>Переопределение метода event()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1. Модули Qt для создания приложений с графическим интерфейсом</dc:title>
  <dc:creator>vlad</dc:creator>
  <cp:lastModifiedBy>Владислав Алексеев</cp:lastModifiedBy>
  <cp:revision>74</cp:revision>
  <dcterms:created xsi:type="dcterms:W3CDTF">2021-02-13T13:15:15Z</dcterms:created>
  <dcterms:modified xsi:type="dcterms:W3CDTF">2021-12-06T16:15:30Z</dcterms:modified>
</cp:coreProperties>
</file>