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8" r:id="rId1"/>
  </p:sldMasterIdLst>
  <p:notesMasterIdLst>
    <p:notesMasterId r:id="rId19"/>
  </p:notesMasterIdLst>
  <p:sldIdLst>
    <p:sldId id="256" r:id="rId2"/>
    <p:sldId id="264" r:id="rId3"/>
    <p:sldId id="284" r:id="rId4"/>
    <p:sldId id="286" r:id="rId5"/>
    <p:sldId id="257" r:id="rId6"/>
    <p:sldId id="298" r:id="rId7"/>
    <p:sldId id="299" r:id="rId8"/>
    <p:sldId id="302" r:id="rId9"/>
    <p:sldId id="301" r:id="rId10"/>
    <p:sldId id="300" r:id="rId11"/>
    <p:sldId id="303" r:id="rId12"/>
    <p:sldId id="304" r:id="rId13"/>
    <p:sldId id="305" r:id="rId14"/>
    <p:sldId id="306" r:id="rId15"/>
    <p:sldId id="307" r:id="rId16"/>
    <p:sldId id="30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" initials="v" lastIdx="1" clrIdx="0">
    <p:extLst>
      <p:ext uri="{19B8F6BF-5375-455C-9EA6-DF929625EA0E}">
        <p15:presenceInfo xmlns:p15="http://schemas.microsoft.com/office/powerpoint/2012/main" userId="vl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F595-9EAD-40B9-8E87-21245C390581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1DCE-9A5C-44B6-9424-D897E87B7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8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6BA1-B472-4BB1-8824-19A658B3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87B78-9C43-4698-94EE-F4C9B350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92C3F-AFD0-422B-BD91-2DC3FA3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633F5-8B8A-4995-8064-269201D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46FD0-2CC6-44CE-A860-34849CC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FC8A-B0F7-471B-B495-1EEE9CF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E6E26-2C2C-4E0A-9455-B6E1C6C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2C737-CF30-44D6-B77E-74B5C6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5E3-8C8B-4B25-8252-37CAFF4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4AC6F-9BC2-46DC-89AB-532F36E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0CBA-A1F2-4EE7-8A48-24EC0C06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16E3D-97BD-47C9-A340-BB456D7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A9C5-65CE-4F77-8D09-2E85292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746E-CF58-47AC-9DF8-FD5CA22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E90AB-779C-4A28-BEED-8F05A94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F5B-3D8F-41AA-A256-85FDD6C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883B-449A-44DC-A202-6A97AB0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FAE0E-3389-40A1-8D13-15ECC97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04C13-7C37-4FE3-B8E5-53DDAA8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ABFD1-C8C6-4D76-988B-8EA946B5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4C09-55BA-4AB5-8CA3-1E1E11C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0A0BB-C53F-407C-987A-82FF033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54CD1-9A1F-45DB-964F-0821592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B4760-CF24-42C1-8108-EFD0B63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0EB30-1B2A-4EAD-A8ED-CD7DDCB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1DF9-A8CC-43F9-A1BB-86F311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9FA2-787D-4C1D-9E2F-31D3BBF2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EEE86-55DF-48A4-A7A8-9E7CA90C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FD2B7-E550-499B-B353-4E3C7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B3240-DEE3-478C-90DC-B214670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2ED25-535A-4CD7-9C4D-8822E73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FADCB-ABB0-4B0B-BCE0-A2286FE3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E5EE5-3FD5-4592-9985-32180A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2EF7E-F843-4560-8901-84E19C40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C22BE-A481-4BC2-9121-A1F66A65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2D4256-500B-4C69-9523-AF45C53A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AD9F-AC69-4D85-AFD9-E2D1CC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54F0F-9D51-4982-B8E6-6F20356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3AD22-87B4-4B4C-BAF0-0ECA01A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7B01-F3D3-441F-B925-EBAF4CF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EC79F-30AA-41DA-ABA2-01C2CBB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E79D4-3BB9-4EE6-A2A1-CB3407A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C25EC6-75AB-4C90-A49B-0932636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0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59D418-6333-4A50-9500-C471DE2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A50CB-F9DB-4AD4-BBC7-8F41F7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41CD1-8FD7-4650-8B46-E658FE1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FCD-97D7-4893-AF49-A3EFCAF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D5B68-1C7E-4642-800F-26F9B24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9FC55-5997-456A-9F0E-4BB4306C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065D-AB45-4222-90A1-FD4541C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AA16-40A3-4CF3-A27F-EA011AC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D3001-393E-40E8-B031-1FBE8B27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CA87-4188-425F-A393-A8AED19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CDA8F-17F2-48F5-803C-B95DCFA0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A3F5E-5A9A-4CA2-8906-0811FE3F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C511-E8CE-4539-A0CD-C9C8C55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C7C09-5494-4B1E-82BA-08F7418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3CB8-30E9-4D9F-B8B3-7079209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681A-D85C-4E0A-9DBE-6FC274B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26AD-1177-4BB8-83AA-CB0864C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C15E-C52B-43FA-94BF-3DF66CFD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E98F-83F8-40F5-9EB0-05956CC0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31F7-CE77-4FCC-BCC5-0159EBCB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doc.qt.io/qtfor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python.org/3/library/venv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5/qwidg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1744352" cy="2880000"/>
          </a:xfrm>
        </p:spPr>
        <p:txBody>
          <a:bodyPr anchor="ctr">
            <a:noAutofit/>
          </a:bodyPr>
          <a:lstStyle/>
          <a:p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Тема </a:t>
            </a:r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2.</a:t>
            </a:r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b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ru-RU" sz="4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Событийн</a:t>
            </a:r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о-ориентированное программирование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.</a:t>
            </a:r>
            <a:endParaRPr lang="ru-RU" sz="4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79999"/>
            <a:ext cx="12192000" cy="1080000"/>
          </a:xfrm>
        </p:spPr>
        <p:txBody>
          <a:bodyPr anchor="ctr"/>
          <a:lstStyle/>
          <a:p>
            <a:r>
              <a:rPr lang="ru-RU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Лекция.</a:t>
            </a:r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 Взаимодействие элементов управления посредством </a:t>
            </a:r>
          </a:p>
          <a:p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сигналов/слотов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8A349-2E4E-4102-925D-46FBD096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734" y="3525541"/>
            <a:ext cx="2887618" cy="301034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31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8FC0DB-E0E3-43C4-AC3F-32C4BCCE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Понятие многопоточного программирования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D26B523-FD81-45AE-AC53-26B6D722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</a:rPr>
              <a:t>При запуске слота, основной цикл приложения блокируется. </a:t>
            </a:r>
            <a:r>
              <a:rPr lang="ru-RU" dirty="0">
                <a:solidFill>
                  <a:srgbClr val="222222"/>
                </a:solidFill>
              </a:rPr>
              <a:t>Если операция выполняется быстро, то пользователь не замечает блокирования </a:t>
            </a:r>
            <a:r>
              <a:rPr lang="en-US" dirty="0">
                <a:solidFill>
                  <a:srgbClr val="222222"/>
                </a:solidFill>
              </a:rPr>
              <a:t>GUI, </a:t>
            </a:r>
            <a:r>
              <a:rPr lang="ru-RU" dirty="0">
                <a:solidFill>
                  <a:srgbClr val="222222"/>
                </a:solidFill>
              </a:rPr>
              <a:t>однако, если операция подразумевает работу с данными или подсчёты, которые занимают время, приложение будет «зависшим» всё время выполнения расчётов.</a:t>
            </a:r>
            <a:endParaRPr lang="en-US" dirty="0">
              <a:solidFill>
                <a:srgbClr val="222222"/>
              </a:solidFill>
            </a:endParaRPr>
          </a:p>
          <a:p>
            <a:endParaRPr lang="ru-RU" dirty="0">
              <a:solidFill>
                <a:srgbClr val="222222"/>
              </a:solidFill>
            </a:endParaRPr>
          </a:p>
          <a:p>
            <a:r>
              <a:rPr lang="ru-RU" sz="3200" b="1" dirty="0">
                <a:solidFill>
                  <a:srgbClr val="222222"/>
                </a:solidFill>
              </a:rPr>
              <a:t>Решение:</a:t>
            </a:r>
          </a:p>
          <a:p>
            <a:pPr lvl="1"/>
            <a:r>
              <a:rPr lang="ru-RU" sz="3200" dirty="0">
                <a:solidFill>
                  <a:srgbClr val="222222"/>
                </a:solidFill>
              </a:rPr>
              <a:t>Использование метода </a:t>
            </a:r>
            <a:r>
              <a:rPr lang="en-US" sz="3200" dirty="0" err="1">
                <a:solidFill>
                  <a:srgbClr val="222222"/>
                </a:solidFill>
              </a:rPr>
              <a:t>processEvent</a:t>
            </a:r>
            <a:r>
              <a:rPr lang="en-US" sz="3200" dirty="0">
                <a:solidFill>
                  <a:srgbClr val="222222"/>
                </a:solidFill>
              </a:rPr>
              <a:t>()</a:t>
            </a:r>
          </a:p>
          <a:p>
            <a:pPr lvl="1"/>
            <a:r>
              <a:rPr lang="ru-RU" sz="3200" dirty="0">
                <a:solidFill>
                  <a:srgbClr val="222222"/>
                </a:solidFill>
              </a:rPr>
              <a:t>Использование потоков </a:t>
            </a:r>
            <a:r>
              <a:rPr lang="en-US" sz="3200" dirty="0">
                <a:solidFill>
                  <a:srgbClr val="222222"/>
                </a:solidFill>
              </a:rPr>
              <a:t>QThread()</a:t>
            </a:r>
            <a:endParaRPr lang="ru-RU" sz="3200" dirty="0">
              <a:solidFill>
                <a:srgbClr val="22222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64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01D7D56-25B7-4DE7-9ED2-A2DC2C3D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Использование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processEvent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()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4B6EFAA-D5B9-45CF-8C12-9BC00949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pPr algn="just"/>
            <a:r>
              <a:rPr lang="ru-RU" dirty="0"/>
              <a:t>В значимые моменты выполнения кода, есть возможность вызвать стандартный метод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processEvent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(), </a:t>
            </a:r>
            <a:r>
              <a:rPr lang="ru-RU" dirty="0">
                <a:ea typeface="Roboto Black" panose="02000000000000000000" pitchFamily="2" charset="0"/>
              </a:rPr>
              <a:t>во время выполнения этой конструкции основной поток снова перехватывает управление, давая возможность обновить </a:t>
            </a:r>
            <a:r>
              <a:rPr lang="en-US" dirty="0">
                <a:ea typeface="Roboto Black" panose="02000000000000000000" pitchFamily="2" charset="0"/>
              </a:rPr>
              <a:t>GUI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FEA4A7-EACF-4EFA-B3E2-13E41E8E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6" y="3429000"/>
            <a:ext cx="6591725" cy="223028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AD39C-A9E6-4D9D-9764-7B09FD3E1E52}"/>
              </a:ext>
            </a:extLst>
          </p:cNvPr>
          <p:cNvSpPr/>
          <p:nvPr/>
        </p:nvSpPr>
        <p:spPr>
          <a:xfrm>
            <a:off x="2082018" y="5190978"/>
            <a:ext cx="5036234" cy="351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11CB1C7-096C-4F56-8E23-284568BFEF94}"/>
              </a:ext>
            </a:extLst>
          </p:cNvPr>
          <p:cNvCxnSpPr>
            <a:endCxn id="8" idx="3"/>
          </p:cNvCxnSpPr>
          <p:nvPr/>
        </p:nvCxnSpPr>
        <p:spPr>
          <a:xfrm flipH="1">
            <a:off x="7118252" y="4192172"/>
            <a:ext cx="1153551" cy="11746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7597DB-AA54-4268-AC21-36ADAB5D3D2C}"/>
              </a:ext>
            </a:extLst>
          </p:cNvPr>
          <p:cNvSpPr txBox="1"/>
          <p:nvPr/>
        </p:nvSpPr>
        <p:spPr>
          <a:xfrm>
            <a:off x="8271803" y="3429000"/>
            <a:ext cx="223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Как отработает данный слот, если закомментировать указанную строку?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2C0EA-F51F-412F-9A14-D251350A0C2C}"/>
              </a:ext>
            </a:extLst>
          </p:cNvPr>
          <p:cNvSpPr txBox="1"/>
          <p:nvPr/>
        </p:nvSpPr>
        <p:spPr>
          <a:xfrm>
            <a:off x="8271802" y="4919118"/>
            <a:ext cx="251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какое поведение будет если запустить приложение </a:t>
            </a:r>
            <a:br>
              <a:rPr lang="ru-RU" dirty="0"/>
            </a:br>
            <a:r>
              <a:rPr lang="ru-RU" dirty="0"/>
              <a:t>с указанной строкой?</a:t>
            </a:r>
          </a:p>
        </p:txBody>
      </p:sp>
    </p:spTree>
    <p:extLst>
      <p:ext uri="{BB962C8B-B14F-4D97-AF65-F5344CB8AC3E}">
        <p14:creationId xmlns:p14="http://schemas.microsoft.com/office/powerpoint/2010/main" val="23772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F0BB0A-4463-404D-BE05-6CC19323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Использование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ru-RU" sz="2800" b="1" dirty="0">
                <a:latin typeface="+mn-lt"/>
                <a:ea typeface="Roboto Black" panose="02000000000000000000" pitchFamily="2" charset="0"/>
              </a:rPr>
              <a:t>класса 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QThread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44EDAE-0344-4538-88A3-68236382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pPr algn="just"/>
            <a:r>
              <a:rPr lang="ru-RU" dirty="0"/>
              <a:t>Для долгих операций, целесообразно использовать класс </a:t>
            </a:r>
            <a:r>
              <a:rPr lang="en-US" dirty="0"/>
              <a:t>QThread.</a:t>
            </a:r>
          </a:p>
          <a:p>
            <a:pPr algn="just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82271-1E0F-459D-BA1C-7D72C2B8A9B2}"/>
              </a:ext>
            </a:extLst>
          </p:cNvPr>
          <p:cNvSpPr txBox="1"/>
          <p:nvPr/>
        </p:nvSpPr>
        <p:spPr>
          <a:xfrm>
            <a:off x="7639778" y="2892092"/>
            <a:ext cx="3037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Блокирует ли </a:t>
            </a:r>
            <a:r>
              <a:rPr lang="en-US" sz="2800" dirty="0"/>
              <a:t>GIL </a:t>
            </a:r>
            <a:r>
              <a:rPr lang="ru-RU" sz="2800" dirty="0"/>
              <a:t>потоки </a:t>
            </a:r>
            <a:r>
              <a:rPr lang="en-US" sz="2800" dirty="0"/>
              <a:t>QThread </a:t>
            </a:r>
            <a:r>
              <a:rPr lang="ru-RU" sz="2800" dirty="0"/>
              <a:t>написанные на </a:t>
            </a:r>
            <a:r>
              <a:rPr lang="en-US" sz="2800" dirty="0"/>
              <a:t>C++?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CA1AE1-57B6-4187-B026-5EB2B679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" y="1738536"/>
            <a:ext cx="5642610" cy="26373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9F0F93-DA04-46BD-B1CC-D67793EB1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4829592"/>
            <a:ext cx="5664975" cy="727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5432C-A439-49DB-8934-07760676BE9C}"/>
              </a:ext>
            </a:extLst>
          </p:cNvPr>
          <p:cNvSpPr txBox="1"/>
          <p:nvPr/>
        </p:nvSpPr>
        <p:spPr>
          <a:xfrm>
            <a:off x="453389" y="5699873"/>
            <a:ext cx="566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данном случае блокировки </a:t>
            </a:r>
            <a:r>
              <a:rPr lang="en-US" sz="2400" dirty="0"/>
              <a:t>GUI</a:t>
            </a:r>
            <a:endParaRPr lang="ru-RU" sz="2400" dirty="0"/>
          </a:p>
          <a:p>
            <a:pPr algn="just"/>
            <a:r>
              <a:rPr lang="ru-RU" sz="2400" dirty="0"/>
              <a:t>происходить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38124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E55C4CE-4A21-4C1F-B81E-0534A20A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Передача данных в 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QThread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42F1A9B-9A12-434D-B834-EB9A62D6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pPr algn="just"/>
            <a:r>
              <a:rPr lang="ru-RU" dirty="0"/>
              <a:t>Передача данных в метод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ru-RU" dirty="0"/>
              <a:t>() при инициализации класса, унаследованного от </a:t>
            </a:r>
            <a:r>
              <a:rPr lang="en-US" dirty="0"/>
              <a:t>QThread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Создание методов-сеттеров в классе, который унаследован от </a:t>
            </a:r>
            <a:r>
              <a:rPr lang="en-US" dirty="0"/>
              <a:t>QThread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74B0A-8ABA-4F71-BFCB-4C5590C1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3" y="2047215"/>
            <a:ext cx="5129197" cy="15119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FA291E-3635-4E49-9A0F-E9911570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0" y="2047215"/>
            <a:ext cx="4765545" cy="3393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9D98B4-5EF0-4FC8-880C-FAADC3AD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48" y="4948445"/>
            <a:ext cx="6363775" cy="151191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D9A6D9B-AA1D-416F-9E28-A69D480B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817" y="4948443"/>
            <a:ext cx="4705228" cy="9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3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A40FBC-1553-4777-9AD3-CE31AF82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378634"/>
            <a:ext cx="11437034" cy="5106572"/>
          </a:xfrm>
        </p:spPr>
        <p:txBody>
          <a:bodyPr/>
          <a:lstStyle/>
          <a:p>
            <a:r>
              <a:rPr lang="ru-RU" dirty="0"/>
              <a:t>Сигналы потока: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Завершение потока</a:t>
            </a:r>
            <a:r>
              <a:rPr lang="en-US" dirty="0"/>
              <a:t>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1E0045-8D3C-4B63-B7ED-5AB44928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Управление 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QThread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A5720-3829-4FDB-9DFC-2C62F928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2" y="1981271"/>
            <a:ext cx="8558633" cy="8744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AC7F63-D730-4158-93BF-9ED9EE68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2" y="3458377"/>
            <a:ext cx="3310595" cy="2554368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BBA936-F661-47CD-AFD6-D310BF41B322}"/>
              </a:ext>
            </a:extLst>
          </p:cNvPr>
          <p:cNvCxnSpPr/>
          <p:nvPr/>
        </p:nvCxnSpPr>
        <p:spPr>
          <a:xfrm>
            <a:off x="1730325" y="4164037"/>
            <a:ext cx="858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28B4B8-8F7C-4964-B16D-EAE2B7293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05" y="3930161"/>
            <a:ext cx="6997711" cy="1480624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1765588-08A4-4CA4-B1BE-0E8761463AC7}"/>
              </a:ext>
            </a:extLst>
          </p:cNvPr>
          <p:cNvCxnSpPr>
            <a:cxnSpLocks/>
          </p:cNvCxnSpPr>
          <p:nvPr/>
        </p:nvCxnSpPr>
        <p:spPr>
          <a:xfrm>
            <a:off x="3587262" y="4054132"/>
            <a:ext cx="1885070" cy="11087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6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3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Генерация сигналов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78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CDF79BD1-0890-4512-9F7C-88F8A97E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r>
              <a:rPr lang="ru-RU" dirty="0"/>
              <a:t>Для передачи данных между потоками, необходимо создать сигнал.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 необходимом месте вызвать </a:t>
            </a:r>
            <a:r>
              <a:rPr lang="en-US" dirty="0"/>
              <a:t>emit() </a:t>
            </a:r>
            <a:r>
              <a:rPr lang="ru-RU" dirty="0"/>
              <a:t>и отправить нужные данные: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224260-525A-45E1-B809-325D921F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Создание сигнала и метод 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emit()</a:t>
            </a:r>
            <a:r>
              <a:rPr lang="ru-RU" sz="2800" b="1" dirty="0">
                <a:latin typeface="+mn-lt"/>
                <a:ea typeface="Roboto Black" panose="02000000000000000000" pitchFamily="2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31CB3-1662-4221-A495-3B527978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1" y="1966985"/>
            <a:ext cx="5097920" cy="916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E8022C-3FBD-4903-A3A2-B104EFD5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91" y="3566769"/>
            <a:ext cx="4723667" cy="22704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D046D5-9C86-4244-B5DF-1CCDB4B17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06" y="4870947"/>
            <a:ext cx="6287239" cy="966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6B403-9737-4359-9122-6548B0D48B0C}"/>
              </a:ext>
            </a:extLst>
          </p:cNvPr>
          <p:cNvSpPr txBox="1"/>
          <p:nvPr/>
        </p:nvSpPr>
        <p:spPr>
          <a:xfrm>
            <a:off x="5690094" y="3847512"/>
            <a:ext cx="5858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Обработать поступивший сигнал в основном потоке</a:t>
            </a:r>
          </a:p>
        </p:txBody>
      </p:sp>
    </p:spTree>
    <p:extLst>
      <p:ext uri="{BB962C8B-B14F-4D97-AF65-F5344CB8AC3E}">
        <p14:creationId xmlns:p14="http://schemas.microsoft.com/office/powerpoint/2010/main" val="374317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68F72A-6A91-4C7D-8283-92EFF073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918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5860E-61D4-4206-B49A-DA939DE8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>
                <a:ea typeface="Roboto Medium" panose="02000000000000000000" pitchFamily="2" charset="0"/>
              </a:rPr>
              <a:t>Учебные вопросы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D03251A-A970-490F-8488-46F6757D9C9A}"/>
              </a:ext>
            </a:extLst>
          </p:cNvPr>
          <p:cNvSpPr txBox="1">
            <a:spLocks/>
          </p:cNvSpPr>
          <p:nvPr/>
        </p:nvSpPr>
        <p:spPr>
          <a:xfrm>
            <a:off x="1141411" y="2249487"/>
            <a:ext cx="10950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" action="ppaction://noaction"/>
              </a:rPr>
              <a:t>Понятие сигналов и слотов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" action="ppaction://noaction"/>
              </a:rPr>
              <a:t>Потоки </a:t>
            </a:r>
            <a:r>
              <a:rPr lang="en-US" sz="3200" dirty="0">
                <a:hlinkClick r:id="" action="ppaction://noaction"/>
              </a:rPr>
              <a:t>QThread</a:t>
            </a:r>
            <a:endParaRPr lang="ru-RU" sz="3200" dirty="0">
              <a:hlinkClick r:id="" action="ppaction://noaction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" action="ppaction://noaction"/>
              </a:rPr>
              <a:t>Генерация сигналов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57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EA0D-1E4D-4AA6-9038-9C43C6E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69811-2BBA-40BA-A1BB-A0E30DB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Официальная документация</a:t>
            </a:r>
            <a:r>
              <a:rPr lang="ru-RU" dirty="0">
                <a:ln w="0"/>
              </a:rPr>
              <a:t>: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https://doc.qt.io/qtforpython</a:t>
            </a:r>
            <a:endParaRPr lang="ru-RU" dirty="0">
              <a:ln>
                <a:solidFill>
                  <a:srgbClr val="00B050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ru-RU" dirty="0"/>
              <a:t>Прохоренок Н. А., Дронов В. А. Python 3 и PyQt 5. Разработка приложений</a:t>
            </a:r>
            <a:r>
              <a:rPr lang="en-US" dirty="0"/>
              <a:t>. 2019 </a:t>
            </a:r>
            <a:r>
              <a:rPr lang="ru-RU" dirty="0"/>
              <a:t>г.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3CC4DC3-B2CB-483C-B39C-03911667745A}"/>
              </a:ext>
            </a:extLst>
          </p:cNvPr>
          <p:cNvGraphicFramePr>
            <a:graphicFrameLocks/>
          </p:cNvGraphicFramePr>
          <p:nvPr/>
        </p:nvGraphicFramePr>
        <p:xfrm>
          <a:off x="1057014" y="3569515"/>
          <a:ext cx="9991989" cy="27355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8000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1827751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  <a:gridCol w="6506238">
                  <a:extLst>
                    <a:ext uri="{9D8B030D-6E8A-4147-A177-3AD203B41FA5}">
                      <a16:colId xmlns:a16="http://schemas.microsoft.com/office/drawing/2014/main" val="1092860638"/>
                    </a:ext>
                  </a:extLst>
                </a:gridCol>
              </a:tblGrid>
              <a:tr h="5390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Используемые в курсе инструменты для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IDE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 CE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https://www.jetbrains.com/pycharm/download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Окружение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Virtualenv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https://docs.python.org/3/library/venv.html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VSC</a:t>
                      </a:r>
                      <a:r>
                        <a:rPr lang="ru-RU" sz="1800" dirty="0">
                          <a:latin typeface="+mj-lt"/>
                        </a:rPr>
                        <a:t> </a:t>
                      </a:r>
                      <a:r>
                        <a:rPr lang="ru-RU" sz="1400" dirty="0">
                          <a:latin typeface="+mj-lt"/>
                        </a:rPr>
                        <a:t>(рекомендовано)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GIT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Фреймворк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PySide2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https://doc.qt.io/qtforpython/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4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1. </a:t>
            </a:r>
            <a:r>
              <a:rPr lang="ru-RU" sz="4400" dirty="0">
                <a:latin typeface="+mj-lt"/>
              </a:rPr>
              <a:t>Понятие сигналов и слотов</a:t>
            </a:r>
          </a:p>
          <a:p>
            <a:pPr marL="0" indent="0" algn="ctr">
              <a:buNone/>
            </a:pP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40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BBCCE-DEE6-43FC-959D-07A03FF0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Понятие событийно-ориентированного программирование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BC98546-913F-4309-A942-95A49286EB8B}"/>
              </a:ext>
            </a:extLst>
          </p:cNvPr>
          <p:cNvSpPr/>
          <p:nvPr/>
        </p:nvSpPr>
        <p:spPr>
          <a:xfrm rot="16200000">
            <a:off x="1643804" y="3226136"/>
            <a:ext cx="286247" cy="356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Объект 11" descr="Программист">
            <a:extLst>
              <a:ext uri="{FF2B5EF4-FFF2-40B4-BE49-F238E27FC236}">
                <a16:creationId xmlns:a16="http://schemas.microsoft.com/office/drawing/2014/main" id="{39544B59-0608-4465-B008-04DAD8A42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4657" y="2504352"/>
            <a:ext cx="1800000" cy="1800000"/>
          </a:xfrm>
        </p:spPr>
      </p:pic>
      <p:pic>
        <p:nvPicPr>
          <p:cNvPr id="14" name="Рисунок 13" descr="Веб-дизайн">
            <a:extLst>
              <a:ext uri="{FF2B5EF4-FFF2-40B4-BE49-F238E27FC236}">
                <a16:creationId xmlns:a16="http://schemas.microsoft.com/office/drawing/2014/main" id="{121EAB53-5FCB-4F0A-B2B5-6A08EA6D5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6630" y="2647475"/>
            <a:ext cx="1800000" cy="1800000"/>
          </a:xfrm>
          <a:prstGeom prst="rect">
            <a:avLst/>
          </a:prstGeom>
        </p:spPr>
      </p:pic>
      <p:pic>
        <p:nvPicPr>
          <p:cNvPr id="19" name="Рисунок 18" descr="Лампочка и шестеренка">
            <a:extLst>
              <a:ext uri="{FF2B5EF4-FFF2-40B4-BE49-F238E27FC236}">
                <a16:creationId xmlns:a16="http://schemas.microsoft.com/office/drawing/2014/main" id="{9BE8694E-8E57-40FA-BA6E-5369121575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6190" y="2504351"/>
            <a:ext cx="1800000" cy="1800000"/>
          </a:xfrm>
          <a:prstGeom prst="rect">
            <a:avLst/>
          </a:prstGeom>
        </p:spPr>
      </p:pic>
      <p:pic>
        <p:nvPicPr>
          <p:cNvPr id="22" name="Рисунок 21" descr="Измерительный прибор">
            <a:extLst>
              <a:ext uri="{FF2B5EF4-FFF2-40B4-BE49-F238E27FC236}">
                <a16:creationId xmlns:a16="http://schemas.microsoft.com/office/drawing/2014/main" id="{E6233FD2-0156-4243-8132-E5CD95DDFA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8988" y="2504351"/>
            <a:ext cx="1800000" cy="1800000"/>
          </a:xfrm>
          <a:prstGeom prst="rect">
            <a:avLst/>
          </a:prstGeom>
        </p:spPr>
      </p:pic>
      <p:pic>
        <p:nvPicPr>
          <p:cNvPr id="24" name="Рисунок 23" descr="Wi-Fi">
            <a:extLst>
              <a:ext uri="{FF2B5EF4-FFF2-40B4-BE49-F238E27FC236}">
                <a16:creationId xmlns:a16="http://schemas.microsoft.com/office/drawing/2014/main" id="{F01ACF87-AEE2-479E-8F7E-869EBA5404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48800" y="2522949"/>
            <a:ext cx="1800000" cy="1800000"/>
          </a:xfrm>
          <a:prstGeom prst="rect">
            <a:avLst/>
          </a:prstGeom>
        </p:spPr>
      </p:pic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C92B546E-2E46-44EB-8829-FEA3B4CB146A}"/>
              </a:ext>
            </a:extLst>
          </p:cNvPr>
          <p:cNvSpPr/>
          <p:nvPr/>
        </p:nvSpPr>
        <p:spPr>
          <a:xfrm rot="16200000">
            <a:off x="3701626" y="3250784"/>
            <a:ext cx="286247" cy="356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низ 28">
            <a:extLst>
              <a:ext uri="{FF2B5EF4-FFF2-40B4-BE49-F238E27FC236}">
                <a16:creationId xmlns:a16="http://schemas.microsoft.com/office/drawing/2014/main" id="{587D163B-B23F-4C3E-A38A-B73881BB0676}"/>
              </a:ext>
            </a:extLst>
          </p:cNvPr>
          <p:cNvSpPr/>
          <p:nvPr/>
        </p:nvSpPr>
        <p:spPr>
          <a:xfrm rot="16200000">
            <a:off x="5757269" y="3250783"/>
            <a:ext cx="286247" cy="356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A28D5D99-F493-4F52-83A2-D2039B769BC3}"/>
              </a:ext>
            </a:extLst>
          </p:cNvPr>
          <p:cNvSpPr/>
          <p:nvPr/>
        </p:nvSpPr>
        <p:spPr>
          <a:xfrm rot="16200000">
            <a:off x="9735747" y="3251182"/>
            <a:ext cx="286247" cy="356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0060C-E910-405F-B7F6-202CEF12D6FD}"/>
              </a:ext>
            </a:extLst>
          </p:cNvPr>
          <p:cNvSpPr txBox="1"/>
          <p:nvPr/>
        </p:nvSpPr>
        <p:spPr>
          <a:xfrm>
            <a:off x="8511" y="431062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Пользователь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DC96D-7BB0-4A5E-BD8A-F28B313C6369}"/>
              </a:ext>
            </a:extLst>
          </p:cNvPr>
          <p:cNvSpPr txBox="1"/>
          <p:nvPr/>
        </p:nvSpPr>
        <p:spPr>
          <a:xfrm>
            <a:off x="1936189" y="4322949"/>
            <a:ext cx="17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Программа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C4FE4-3B27-4115-B914-6E9E3A9FACBD}"/>
              </a:ext>
            </a:extLst>
          </p:cNvPr>
          <p:cNvSpPr txBox="1"/>
          <p:nvPr/>
        </p:nvSpPr>
        <p:spPr>
          <a:xfrm>
            <a:off x="3973769" y="4184449"/>
            <a:ext cx="177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Событие (ивент)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C09677-2C37-4571-B5FB-3DF109E4137D}"/>
              </a:ext>
            </a:extLst>
          </p:cNvPr>
          <p:cNvSpPr txBox="1"/>
          <p:nvPr/>
        </p:nvSpPr>
        <p:spPr>
          <a:xfrm>
            <a:off x="8105733" y="4304351"/>
            <a:ext cx="17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Сигнал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E7DF4D-BFF5-4F1A-93E4-0EC2208C44B7}"/>
              </a:ext>
            </a:extLst>
          </p:cNvPr>
          <p:cNvSpPr txBox="1"/>
          <p:nvPr/>
        </p:nvSpPr>
        <p:spPr>
          <a:xfrm>
            <a:off x="10265370" y="4304351"/>
            <a:ext cx="17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Слот</a:t>
            </a:r>
          </a:p>
        </p:txBody>
      </p:sp>
      <p:pic>
        <p:nvPicPr>
          <p:cNvPr id="42" name="Рисунок 41" descr="Процессор">
            <a:extLst>
              <a:ext uri="{FF2B5EF4-FFF2-40B4-BE49-F238E27FC236}">
                <a16:creationId xmlns:a16="http://schemas.microsoft.com/office/drawing/2014/main" id="{C9BEE782-AA76-4268-8E4B-EB466B0556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91907" y="2529398"/>
            <a:ext cx="1800000" cy="1800000"/>
          </a:xfrm>
          <a:prstGeom prst="rect">
            <a:avLst/>
          </a:prstGeom>
        </p:spPr>
      </p:pic>
      <p:sp>
        <p:nvSpPr>
          <p:cNvPr id="43" name="Стрелка: вниз 42">
            <a:extLst>
              <a:ext uri="{FF2B5EF4-FFF2-40B4-BE49-F238E27FC236}">
                <a16:creationId xmlns:a16="http://schemas.microsoft.com/office/drawing/2014/main" id="{74B1AA04-F892-4FF1-B5C9-4E06DFFE0876}"/>
              </a:ext>
            </a:extLst>
          </p:cNvPr>
          <p:cNvSpPr/>
          <p:nvPr/>
        </p:nvSpPr>
        <p:spPr>
          <a:xfrm rot="16200000">
            <a:off x="7974355" y="3244817"/>
            <a:ext cx="286247" cy="356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0C1877-27DE-4FC7-9432-15F028C23B79}"/>
              </a:ext>
            </a:extLst>
          </p:cNvPr>
          <p:cNvSpPr txBox="1"/>
          <p:nvPr/>
        </p:nvSpPr>
        <p:spPr>
          <a:xfrm>
            <a:off x="6105338" y="4304351"/>
            <a:ext cx="17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05271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  <p:bldP spid="36" grpId="0"/>
      <p:bldP spid="37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8FA1-2E17-42DD-865D-ED03F4A4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pPr algn="just"/>
            <a:r>
              <a:rPr lang="ru-RU" dirty="0"/>
              <a:t>Для генерации сигнала необходимо: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Указать одноименное событие (</a:t>
            </a:r>
            <a:r>
              <a:rPr lang="en-US" dirty="0"/>
              <a:t>clicked, triggered, textChanged)</a:t>
            </a:r>
            <a:r>
              <a:rPr lang="ru-RU" dirty="0"/>
              <a:t> для необходимого виджета;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Назначить сигналу обработчик</a:t>
            </a:r>
            <a:r>
              <a:rPr lang="en-US" dirty="0"/>
              <a:t> (</a:t>
            </a:r>
            <a:r>
              <a:rPr lang="ru-RU" dirty="0"/>
              <a:t>слот) с помощью метода </a:t>
            </a:r>
            <a:r>
              <a:rPr lang="en-US" dirty="0"/>
              <a:t>connect()</a:t>
            </a:r>
          </a:p>
          <a:p>
            <a:pPr algn="just"/>
            <a:r>
              <a:rPr lang="ru-RU" dirty="0"/>
              <a:t>Пример: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E23A11-9B7A-42AB-AB31-55427FC1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Назначение обработчиков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51F034-0A6B-4A28-AEB4-68DC5A80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2" y="4266780"/>
            <a:ext cx="11293596" cy="15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CB06B58-6A60-45F0-A87F-F06CC96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Назначение обработчиков (продолжение)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0C3B5D9-5FF7-4D75-813A-495E5343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r>
              <a:rPr lang="ru-RU" dirty="0"/>
              <a:t>Обработчиком можно назначить: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Ссылку на функцию</a:t>
            </a:r>
            <a:r>
              <a:rPr lang="en-US" dirty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Метод класса</a:t>
            </a:r>
            <a:r>
              <a:rPr lang="en-US" dirty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Экземпляр класса, в котором определен метод </a:t>
            </a:r>
            <a:r>
              <a:rPr lang="en-US" dirty="0"/>
              <a:t>__call__();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Анонимную функцию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Ссылку на слот класса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Данные в обработчик можно передать: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Через метод </a:t>
            </a:r>
            <a:r>
              <a:rPr lang="en-US" dirty="0"/>
              <a:t>__call__;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Через анонимную функцию;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Через метод </a:t>
            </a:r>
            <a:r>
              <a:rPr lang="en-US" dirty="0"/>
              <a:t>partial() </a:t>
            </a:r>
            <a:r>
              <a:rPr lang="ru-RU" dirty="0"/>
              <a:t>из библиотеки </a:t>
            </a:r>
            <a:r>
              <a:rPr lang="en-US" dirty="0"/>
              <a:t>functools()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098F6-06B5-4C9E-AAE8-7C10344EBE42}"/>
              </a:ext>
            </a:extLst>
          </p:cNvPr>
          <p:cNvSpPr txBox="1"/>
          <p:nvPr/>
        </p:nvSpPr>
        <p:spPr>
          <a:xfrm>
            <a:off x="328654" y="6119960"/>
            <a:ext cx="1003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Виды сигналов можно изучит для каждого элемента в </a:t>
            </a:r>
            <a:r>
              <a:rPr lang="ru-RU" sz="2000" dirty="0">
                <a:hlinkClick r:id="rId2"/>
              </a:rPr>
              <a:t>оф. документации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810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AD7C2E-5C8E-4458-A1C4-7C3470F0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Система слотов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CE0F5A7-E6B3-45A4-9C26-2BDE1AB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79998"/>
            <a:ext cx="11529391" cy="5440071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</a:rPr>
              <a:t>Слот вызывается когда вырабатывается сигнал, с которым он связан. </a:t>
            </a:r>
          </a:p>
          <a:p>
            <a:pPr algn="just"/>
            <a:r>
              <a:rPr lang="ru-RU" b="0" i="0" dirty="0">
                <a:solidFill>
                  <a:srgbClr val="222222"/>
                </a:solidFill>
                <a:effectLst/>
              </a:rPr>
              <a:t>Слот это обычная функция в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python 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и может вызываться обычным способом; единственная его особенность, что с ним можно соединять сигналы.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algn="just"/>
            <a:r>
              <a:rPr lang="ru-RU" dirty="0">
                <a:solidFill>
                  <a:srgbClr val="222222"/>
                </a:solidFill>
              </a:rPr>
              <a:t>*Для того, чтобы функцию сделать слотом, необходимо указать для этой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ru-RU" dirty="0">
                <a:solidFill>
                  <a:srgbClr val="222222"/>
                </a:solidFill>
              </a:rPr>
              <a:t>функции декоратор </a:t>
            </a:r>
            <a:r>
              <a:rPr lang="en-US" dirty="0">
                <a:solidFill>
                  <a:srgbClr val="222222"/>
                </a:solidFill>
              </a:rPr>
              <a:t>@Slot</a:t>
            </a:r>
            <a:r>
              <a:rPr lang="ru-RU" dirty="0">
                <a:solidFill>
                  <a:srgbClr val="222222"/>
                </a:solidFill>
              </a:rPr>
              <a:t>. 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17BB4-CB4A-4520-8588-2168D5D613F3}"/>
              </a:ext>
            </a:extLst>
          </p:cNvPr>
          <p:cNvSpPr txBox="1"/>
          <p:nvPr/>
        </p:nvSpPr>
        <p:spPr>
          <a:xfrm>
            <a:off x="328654" y="5873738"/>
            <a:ext cx="11529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*Примечание: данное действие не обязательно, но желательно, т.к. функция на которую ссылается сигнал, автоматически является слотом, однако при указании декоратора  вызов слота будет выполняться быстрее чем метода</a:t>
            </a:r>
          </a:p>
        </p:txBody>
      </p:sp>
    </p:spTree>
    <p:extLst>
      <p:ext uri="{BB962C8B-B14F-4D97-AF65-F5344CB8AC3E}">
        <p14:creationId xmlns:p14="http://schemas.microsoft.com/office/powerpoint/2010/main" val="414708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2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Потоки </a:t>
            </a:r>
            <a:r>
              <a:rPr lang="en-US" sz="4400" dirty="0">
                <a:latin typeface="+mj-lt"/>
              </a:rPr>
              <a:t>QThread</a:t>
            </a:r>
          </a:p>
        </p:txBody>
      </p:sp>
    </p:spTree>
    <p:extLst>
      <p:ext uri="{BB962C8B-B14F-4D97-AF65-F5344CB8AC3E}">
        <p14:creationId xmlns:p14="http://schemas.microsoft.com/office/powerpoint/2010/main" val="196204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553</Words>
  <Application>Microsoft Office PowerPoint</Application>
  <PresentationFormat>Широкоэкранный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Roboto Black</vt:lpstr>
      <vt:lpstr>Roboto Light</vt:lpstr>
      <vt:lpstr>Roboto Medium</vt:lpstr>
      <vt:lpstr>Тема Office</vt:lpstr>
      <vt:lpstr>Тема 2.  Событийно-ориентированное программирование.</vt:lpstr>
      <vt:lpstr>Учебные вопросы</vt:lpstr>
      <vt:lpstr>Источники</vt:lpstr>
      <vt:lpstr>Презентация PowerPoint</vt:lpstr>
      <vt:lpstr>Понятие событийно-ориентированного программирование</vt:lpstr>
      <vt:lpstr>Назначение обработчиков</vt:lpstr>
      <vt:lpstr>Назначение обработчиков (продолжение)</vt:lpstr>
      <vt:lpstr>Система слотов</vt:lpstr>
      <vt:lpstr>Презентация PowerPoint</vt:lpstr>
      <vt:lpstr>Понятие многопоточного программирования</vt:lpstr>
      <vt:lpstr>Использование processEvent()</vt:lpstr>
      <vt:lpstr>Использование класса QThread</vt:lpstr>
      <vt:lpstr>Передача данных в QThread</vt:lpstr>
      <vt:lpstr>Управление QThread</vt:lpstr>
      <vt:lpstr>Презентация PowerPoint</vt:lpstr>
      <vt:lpstr>Создание сигнала и метод emit().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Модули Qt для создания приложений с графическим интерфейсом</dc:title>
  <dc:creator>vlad</dc:creator>
  <cp:lastModifiedBy>Владислав Алексеев</cp:lastModifiedBy>
  <cp:revision>92</cp:revision>
  <dcterms:created xsi:type="dcterms:W3CDTF">2021-02-13T13:15:15Z</dcterms:created>
  <dcterms:modified xsi:type="dcterms:W3CDTF">2021-12-06T16:33:44Z</dcterms:modified>
</cp:coreProperties>
</file>