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28" autoAdjust="0"/>
  </p:normalViewPr>
  <p:slideViewPr>
    <p:cSldViewPr snapToGrid="0">
      <p:cViewPr varScale="1">
        <p:scale>
          <a:sx n="97" d="100"/>
          <a:sy n="97" d="100"/>
        </p:scale>
        <p:origin x="156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Потенційні</a:t>
            </a:r>
            <a:r>
              <a:rPr lang="ru-RU" dirty="0"/>
              <a:t> і </a:t>
            </a:r>
            <a:r>
              <a:rPr lang="ru-RU" dirty="0" err="1"/>
              <a:t>дійсні</a:t>
            </a:r>
            <a:r>
              <a:rPr lang="ru-RU" dirty="0"/>
              <a:t> </a:t>
            </a:r>
            <a:r>
              <a:rPr lang="ru-RU" dirty="0" err="1"/>
              <a:t>клієнти</a:t>
            </a:r>
            <a:r>
              <a:rPr lang="ru-RU" dirty="0"/>
              <a:t> банку</a:t>
            </a:r>
          </a:p>
        </c:rich>
      </c:tx>
      <c:layout>
        <c:manualLayout>
          <c:xMode val="edge"/>
          <c:yMode val="edge"/>
          <c:x val="0.1237700068422538"/>
          <c:y val="1.2046375700847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2066624223121332"/>
          <c:y val="2.9282799063088394E-2"/>
          <c:w val="0.79264692363226175"/>
          <c:h val="0.814556638043086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Немає рахунку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17</c:v>
                </c:pt>
                <c:pt idx="3">
                  <c:v>25</c:v>
                </c:pt>
                <c:pt idx="4">
                  <c:v>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6F-4B9F-8715-2F6B499F8F4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Є рахунок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Лист1!$C$2:$C$6</c:f>
              <c:numCache>
                <c:formatCode>General</c:formatCode>
                <c:ptCount val="5"/>
                <c:pt idx="0">
                  <c:v>17</c:v>
                </c:pt>
                <c:pt idx="1">
                  <c:v>21</c:v>
                </c:pt>
                <c:pt idx="2">
                  <c:v>23</c:v>
                </c:pt>
                <c:pt idx="3">
                  <c:v>24</c:v>
                </c:pt>
                <c:pt idx="4">
                  <c:v>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A6F-4B9F-8715-2F6B499F8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827887"/>
        <c:axId val="937222207"/>
      </c:scatterChart>
      <c:valAx>
        <c:axId val="1209827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час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[$-419]d\ 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937222207"/>
        <c:crosses val="autoZero"/>
        <c:crossBetween val="midCat"/>
      </c:valAx>
      <c:valAx>
        <c:axId val="9372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dirty="0"/>
                  <a:t>К-ть</a:t>
                </a:r>
                <a:r>
                  <a:rPr lang="uk-UA" baseline="0" dirty="0"/>
                  <a:t> </a:t>
                </a:r>
                <a:r>
                  <a:rPr lang="uk-UA" baseline="0" dirty="0" err="1"/>
                  <a:t>авторизацій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2098278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Види консультації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4C-47A0-B23C-8B1A04B8C7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44C-47A0-B23C-8B1A04B8C7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4C-47A0-B23C-8B1A04B8C72B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4C-47A0-B23C-8B1A04B8C72B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4C-47A0-B23C-8B1A04B8C72B}"/>
                </c:ext>
              </c:extLst>
            </c:dLbl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4C-47A0-B23C-8B1A04B8C7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Валютний радник</c:v>
                </c:pt>
                <c:pt idx="1">
                  <c:v>Юридичний радник</c:v>
                </c:pt>
                <c:pt idx="2">
                  <c:v>Бухгалтерський радник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C-47A0-B23C-8B1A04B8C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Відслідковування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товару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сервісами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Оплата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замовлення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.dima0311a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ru-RU" sz="32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Бот для </a:t>
            </a:r>
            <a:r>
              <a:rPr lang="ru-RU" sz="32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зв’язку</a:t>
            </a:r>
            <a:r>
              <a:rPr lang="ru-RU" sz="32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з банком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730" y="14843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44061"/>
                </a:solidFill>
              </a:rPr>
              <a:t>Агафонов Д. С. </a:t>
            </a:r>
            <a:r>
              <a:rPr lang="ru-RU" b="1">
                <a:solidFill>
                  <a:srgbClr val="244061"/>
                </a:solidFill>
              </a:rPr>
              <a:t>КМ-71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Я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/>
              <a:t>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консультації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відвідування</a:t>
            </a:r>
            <a:r>
              <a:rPr lang="ru-RU" dirty="0"/>
              <a:t> </a:t>
            </a:r>
            <a:r>
              <a:rPr lang="ru-RU" dirty="0" err="1"/>
              <a:t>відділення</a:t>
            </a:r>
            <a:r>
              <a:rPr lang="ru-RU" dirty="0"/>
              <a:t> банку та </a:t>
            </a:r>
            <a:r>
              <a:rPr lang="ru-RU" dirty="0" err="1"/>
              <a:t>комунікація</a:t>
            </a:r>
            <a:r>
              <a:rPr lang="ru-RU" dirty="0"/>
              <a:t> з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спеціалістами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>
                <a:solidFill>
                  <a:srgbClr val="C00000"/>
                </a:solidFill>
              </a:rPr>
              <a:t>Витрачається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багато</a:t>
            </a:r>
            <a:r>
              <a:rPr lang="ru-RU" i="1" dirty="0">
                <a:solidFill>
                  <a:srgbClr val="C00000"/>
                </a:solidFill>
              </a:rPr>
              <a:t> часу на </a:t>
            </a:r>
            <a:r>
              <a:rPr lang="ru-RU" i="1" dirty="0" err="1">
                <a:solidFill>
                  <a:srgbClr val="C00000"/>
                </a:solidFill>
              </a:rPr>
              <a:t>обслуговування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клієнтів</a:t>
            </a:r>
            <a:r>
              <a:rPr lang="ru-RU" i="1" dirty="0">
                <a:solidFill>
                  <a:srgbClr val="C00000"/>
                </a:solidFill>
              </a:rPr>
              <a:t> з </a:t>
            </a:r>
            <a:r>
              <a:rPr lang="ru-RU" i="1" dirty="0" err="1">
                <a:solidFill>
                  <a:srgbClr val="C00000"/>
                </a:solidFill>
              </a:rPr>
              <a:t>невпорядкованим</a:t>
            </a:r>
            <a:r>
              <a:rPr lang="ru-RU" i="1" dirty="0">
                <a:solidFill>
                  <a:srgbClr val="C00000"/>
                </a:solidFill>
              </a:rPr>
              <a:t> списком </a:t>
            </a:r>
            <a:r>
              <a:rPr lang="ru-RU" i="1" dirty="0" err="1">
                <a:solidFill>
                  <a:srgbClr val="C00000"/>
                </a:solidFill>
              </a:rPr>
              <a:t>питань</a:t>
            </a:r>
            <a:endParaRPr lang="ru-RU" i="1" dirty="0">
              <a:solidFill>
                <a:srgbClr val="C000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Черги у </a:t>
            </a:r>
            <a:r>
              <a:rPr lang="ru-RU" sz="1400" b="0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відділеннях</a:t>
            </a: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банку для </a:t>
            </a:r>
            <a:r>
              <a:rPr lang="ru-RU" sz="1400" b="0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консультації</a:t>
            </a:r>
            <a:endParaRPr lang="ru-RU"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>
                <a:solidFill>
                  <a:srgbClr val="C00000"/>
                </a:solidFill>
              </a:rPr>
              <a:t>Залучення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великої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кількості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співробітників</a:t>
            </a:r>
            <a:r>
              <a:rPr lang="ru-RU" i="1" dirty="0">
                <a:solidFill>
                  <a:srgbClr val="C00000"/>
                </a:solidFill>
              </a:rPr>
              <a:t> для </a:t>
            </a:r>
            <a:r>
              <a:rPr lang="ru-RU" i="1" dirty="0" err="1">
                <a:solidFill>
                  <a:srgbClr val="C00000"/>
                </a:solidFill>
              </a:rPr>
              <a:t>роботи</a:t>
            </a:r>
            <a:r>
              <a:rPr lang="ru-RU" i="1" dirty="0">
                <a:solidFill>
                  <a:srgbClr val="C00000"/>
                </a:solidFill>
              </a:rPr>
              <a:t> з </a:t>
            </a:r>
            <a:r>
              <a:rPr lang="ru-RU" i="1" dirty="0" err="1">
                <a:solidFill>
                  <a:srgbClr val="C00000"/>
                </a:solidFill>
              </a:rPr>
              <a:t>клієнтами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 err="1">
                <a:solidFill>
                  <a:srgbClr val="00B050"/>
                </a:solidFill>
              </a:rPr>
              <a:t>К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бота, за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користувач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обрати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потрібного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йому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фахівця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задати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йому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i="1" dirty="0">
                <a:solidFill>
                  <a:srgbClr val="00B050"/>
                </a:solidFill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Таким чином,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вини</a:t>
            </a:r>
            <a:r>
              <a:rPr lang="ru-RU" i="1" dirty="0" err="1">
                <a:solidFill>
                  <a:srgbClr val="00B050"/>
                </a:solidFill>
              </a:rPr>
              <a:t>кає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можливість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зекономити</a:t>
            </a:r>
            <a:r>
              <a:rPr lang="ru-RU" i="1" dirty="0">
                <a:solidFill>
                  <a:srgbClr val="00B050"/>
                </a:solidFill>
              </a:rPr>
              <a:t> час як </a:t>
            </a:r>
            <a:r>
              <a:rPr lang="ru-RU" i="1" dirty="0" err="1">
                <a:solidFill>
                  <a:srgbClr val="00B050"/>
                </a:solidFill>
              </a:rPr>
              <a:t>клієнта</a:t>
            </a:r>
            <a:r>
              <a:rPr lang="ru-RU" i="1" dirty="0">
                <a:solidFill>
                  <a:srgbClr val="00B050"/>
                </a:solidFill>
              </a:rPr>
              <a:t>, так і </a:t>
            </a:r>
            <a:r>
              <a:rPr lang="ru-RU" i="1" dirty="0" err="1">
                <a:solidFill>
                  <a:srgbClr val="00B050"/>
                </a:solidFill>
              </a:rPr>
              <a:t>працівника</a:t>
            </a:r>
            <a:r>
              <a:rPr lang="ru-RU" i="1" dirty="0">
                <a:solidFill>
                  <a:srgbClr val="00B050"/>
                </a:solidFill>
              </a:rPr>
              <a:t> банку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Картинки по запросу &quot;очередь в банке&quot;">
            <a:extLst>
              <a:ext uri="{FF2B5EF4-FFF2-40B4-BE49-F238E27FC236}">
                <a16:creationId xmlns:a16="http://schemas.microsoft.com/office/drawing/2014/main" id="{3E97BC3D-277C-4BB6-8187-67A308D58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" y="4297253"/>
            <a:ext cx="3149615" cy="20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много офисной работы&quot;">
            <a:extLst>
              <a:ext uri="{FF2B5EF4-FFF2-40B4-BE49-F238E27FC236}">
                <a16:creationId xmlns:a16="http://schemas.microsoft.com/office/drawing/2014/main" id="{496C1C31-C835-48DE-AE21-926F8FA39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41" y="4534875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офисной работы&quot;">
            <a:extLst>
              <a:ext uri="{FF2B5EF4-FFF2-40B4-BE49-F238E27FC236}">
                <a16:creationId xmlns:a16="http://schemas.microsoft.com/office/drawing/2014/main" id="{2C863E89-71C2-4811-8870-BF1D7F06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86" y="4405126"/>
            <a:ext cx="2787763" cy="18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753035" cy="113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 в створенні засобу зручного зв’язку між клієнтами (юридичними особами) з питаннями та фахівцями банку.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uk-UA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1"/>
            <a:ext cx="8418058" cy="26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Авторизація користувачів за кодом ЄДРПОУ (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Єдиний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державний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реєстр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підприємств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організацій</a:t>
            </a: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uk-UA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) для виявлення потенційних клієнтів банку.</a:t>
            </a:r>
          </a:p>
          <a:p>
            <a:pPr marL="342900" lvl="0" indent="-342900"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Надання можливості клієнт</a:t>
            </a:r>
            <a:r>
              <a:rPr lang="uk-UA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у направити список питань, документи для корекції, замовлення консультації</a:t>
            </a:r>
            <a:r>
              <a:rPr lang="ru-RU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компетентному</a:t>
            </a:r>
            <a:r>
              <a:rPr lang="uk-UA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співробітнику банку і отримати швидку відповідь.</a:t>
            </a:r>
            <a:endParaRPr sz="18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236CC41-51B6-46F2-B836-6301CD434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17110"/>
              </p:ext>
            </p:extLst>
          </p:nvPr>
        </p:nvGraphicFramePr>
        <p:xfrm>
          <a:off x="-144270" y="1238105"/>
          <a:ext cx="9432540" cy="50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10481026" imgH="5598624" progId="Visio.Drawing.15">
                  <p:embed/>
                </p:oleObj>
              </mc:Choice>
              <mc:Fallback>
                <p:oleObj name="Visio" r:id="rId4" imgW="10481026" imgH="559862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4270" y="1238105"/>
                        <a:ext cx="9432540" cy="5035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3952009" y="4703618"/>
            <a:ext cx="1239982" cy="724437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2CBFD7-1E00-43B0-B266-A801402F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F9D29-3038-4E4E-A790-D59D2D1623ED}"/>
              </a:ext>
            </a:extLst>
          </p:cNvPr>
          <p:cNvSpPr txBox="1"/>
          <p:nvPr/>
        </p:nvSpPr>
        <p:spPr>
          <a:xfrm>
            <a:off x="307975" y="1250614"/>
            <a:ext cx="1362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1</a:t>
            </a:r>
            <a:endParaRPr lang="LID4096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16C305-6759-4C4D-A34A-B4D36069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1558391"/>
            <a:ext cx="5557192" cy="152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D451F-2C87-4840-9D1F-3A1711433A20}"/>
              </a:ext>
            </a:extLst>
          </p:cNvPr>
          <p:cNvSpPr txBox="1"/>
          <p:nvPr/>
        </p:nvSpPr>
        <p:spPr>
          <a:xfrm>
            <a:off x="307975" y="3016115"/>
            <a:ext cx="11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2</a:t>
            </a:r>
            <a:endParaRPr lang="LID4096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35582-4FB0-4707-BBF7-EED98BF73C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0" b="4878"/>
          <a:stretch/>
        </p:blipFill>
        <p:spPr>
          <a:xfrm>
            <a:off x="379917" y="3284159"/>
            <a:ext cx="5818867" cy="1313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EF0BC-3BE9-46C6-89E5-E752FCAC72A6}"/>
              </a:ext>
            </a:extLst>
          </p:cNvPr>
          <p:cNvSpPr txBox="1"/>
          <p:nvPr/>
        </p:nvSpPr>
        <p:spPr>
          <a:xfrm>
            <a:off x="307975" y="4781616"/>
            <a:ext cx="121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3</a:t>
            </a:r>
            <a:endParaRPr lang="LID4096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C3C78F-1CC1-4B29-9226-01B12CAF20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043"/>
          <a:stretch/>
        </p:blipFill>
        <p:spPr>
          <a:xfrm>
            <a:off x="307975" y="5106482"/>
            <a:ext cx="5557192" cy="17515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E13E97E-1490-4BFA-86AC-D1DAA0137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084014"/>
              </p:ext>
            </p:extLst>
          </p:nvPr>
        </p:nvGraphicFramePr>
        <p:xfrm>
          <a:off x="155575" y="1354347"/>
          <a:ext cx="4666591" cy="321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EB97ADAB-2ABD-4FF7-94E4-90C187134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897548"/>
              </p:ext>
            </p:extLst>
          </p:nvPr>
        </p:nvGraphicFramePr>
        <p:xfrm>
          <a:off x="4456682" y="3240088"/>
          <a:ext cx="453174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BAC492-85FA-48BF-804A-863537C60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0" y="1227336"/>
            <a:ext cx="4798057" cy="21264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7F11F0-76E9-4F9B-AD39-0CEDD3B8E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9223"/>
            <a:ext cx="4902376" cy="223525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B9DC0D7-A1C0-4C75-80BE-6D819391B7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345943" y="3080178"/>
            <a:ext cx="4798057" cy="2126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930349" y="1595810"/>
            <a:ext cx="7283301" cy="132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5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</a:t>
            </a:r>
            <a:r>
              <a:rPr lang="ru-RU" sz="5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5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увагу</a:t>
            </a:r>
            <a:r>
              <a:rPr lang="ru-RU" sz="5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5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a.dima0311a</a:t>
            </a:r>
            <a:r>
              <a:rPr lang="ru-RU" sz="2400" b="0" i="0" u="sng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sz="2400" b="0" i="0" u="sng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outlook</a:t>
            </a:r>
            <a:r>
              <a:rPr lang="ru-RU" sz="2400" b="0" i="0" u="sng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sz="24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+380</a:t>
            </a:r>
            <a:r>
              <a:rPr lang="en-US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958343008</a:t>
            </a:r>
            <a:endParaRPr sz="24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1031</Words>
  <Application>Microsoft Office PowerPoint</Application>
  <PresentationFormat>Экран (4:3)</PresentationFormat>
  <Paragraphs>104</Paragraphs>
  <Slides>8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1_Тема Office</vt:lpstr>
      <vt:lpstr>Тема Office</vt:lpstr>
      <vt:lpstr>Visio</vt:lpstr>
      <vt:lpstr>Бот для зв’язку з банком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зв’язку з банком</dc:title>
  <cp:lastModifiedBy>Dmitry Agafonov</cp:lastModifiedBy>
  <cp:revision>19</cp:revision>
  <dcterms:modified xsi:type="dcterms:W3CDTF">2020-03-03T00:49:09Z</dcterms:modified>
</cp:coreProperties>
</file>