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F2CAE3-4E66-45F7-A752-ADE69675D2C5}">
  <a:tblStyle styleId="{95F2CAE3-4E66-45F7-A752-ADE69675D2C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9662f73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a9662f731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9662f7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a9662f731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662f731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a9662f731d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662f73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a9662f731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Кредитний скоринг клієнтів банку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058526" y="4644776"/>
            <a:ext cx="3609474" cy="1986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Команда 2 : Лисий Павло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Ліхачев Артемій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Агафонов Дмитро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Нікітіна Марина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Відповідальність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 команді</a:t>
            </a:r>
            <a:r>
              <a:rPr lang="ru-RU"/>
              <a:t> </a:t>
            </a:r>
            <a:endParaRPr/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5524500" y="5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{95F2CAE3-4E66-45F7-A752-ADE69675D2C5}</a:tableStyleId>
              </a:tblPr>
              <a:tblGrid>
                <a:gridCol w="2238375"/>
                <a:gridCol w="847725"/>
                <a:gridCol w="866775"/>
                <a:gridCol w="847725"/>
                <a:gridCol w="1219200"/>
              </a:tblGrid>
              <a:tr h="31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Nikitina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Likhachov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Lysyi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Agafonov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Preprocessing dataset &amp; EDA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I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RA</a:t>
                      </a:r>
                      <a:endParaRPr b="1"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Model development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I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RA</a:t>
                      </a:r>
                      <a:endParaRPr b="1"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Bulding analytics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I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RA</a:t>
                      </a:r>
                      <a:endParaRPr b="1"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Security through obscurity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RA</a:t>
                      </a:r>
                      <a:endParaRPr b="1"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I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DB development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RA</a:t>
                      </a:r>
                      <a:endParaRPr b="1"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CI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CI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CI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DB deploy&amp;migration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RA</a:t>
                      </a:r>
                      <a:endParaRPr b="1"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I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I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WEB development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CI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RA</a:t>
                      </a:r>
                      <a:endParaRPr b="1"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Multithreading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CI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RA</a:t>
                      </a:r>
                      <a:endParaRPr b="1"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CI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Integration with web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I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RA</a:t>
                      </a:r>
                      <a:endParaRPr b="1"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Heroku deployment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RA</a:t>
                      </a:r>
                      <a:endParaRPr b="1"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I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I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Testing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RA</a:t>
                      </a:r>
                      <a:endParaRPr b="1"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Collecting requirements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RA</a:t>
                      </a:r>
                      <a:endParaRPr b="1"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Processing Requirements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RA</a:t>
                      </a:r>
                      <a:endParaRPr b="1"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R</a:t>
                      </a:r>
                      <a:endParaRPr/>
                    </a:p>
                  </a:txBody>
                  <a:tcPr marT="25400" marB="2540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2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38150" y="23177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Дякуємо за увагу!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Що таке кредитний скоринг?)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Кредитний скоринг (від англ. </a:t>
            </a:r>
            <a:r>
              <a:rPr i="1" lang="ru-RU">
                <a:latin typeface="Calibri"/>
                <a:ea typeface="Calibri"/>
                <a:cs typeface="Calibri"/>
                <a:sym typeface="Calibri"/>
              </a:rPr>
              <a:t>score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 — бал) — метод класифікації позичальників на групи для оцінки їх кредитоспроможності та рівня кредитного ризику на основі кредитної історії та соціально-демографічних характеристик. Маючи базу даних поганих і гарних кредитів, фінустанова за допомогою статистичних інструментів може виявити фактори, що впливають на здатність і бажання клієнта повернути борг.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Де використовувати? 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В Україні 77 банків !!!!!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468" y="2580950"/>
            <a:ext cx="9041400" cy="3529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Як це працюватиме?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Основні типи класифікаторів: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Метод k-найближчих сусідів (K-найближчих сусідів)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Метод опорних векторів (машини опорних векторів)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Класифікатор дерева рішень (Decision Tree Classifier) ​​/ Випадковий ліс (Random Forests)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Наївний байесовский метод (наївний байесовский метод)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Лінійний дискримінантний аналіз (лінійний дискримінантний аналіз)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Логістична регресія (логістична регресія)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Та інші….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Де брати дані? 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Знайти в інтернеті!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Н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а</a:t>
            </a:r>
            <a:r>
              <a:rPr lang="ru-RU"/>
              <a:t>ш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датасет: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910747" y="29774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{95F2CAE3-4E66-45F7-A752-ADE69675D2C5}</a:tableStyleId>
              </a:tblPr>
              <a:tblGrid>
                <a:gridCol w="3824450"/>
                <a:gridCol w="3824450"/>
              </a:tblGrid>
              <a:tr h="1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50" u="none" cap="none" strike="noStrike">
                          <a:solidFill>
                            <a:schemeClr val="dk1"/>
                          </a:solidFill>
                        </a:rPr>
                        <a:t>Variable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105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Loan_ID</a:t>
                      </a:r>
                      <a:endParaRPr sz="1050" u="none" cap="none" strike="noStrike"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Unique Loan ID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Gender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Male/ Female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Married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Applicant married (Y/N)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Dependents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Number of dependents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Education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Applicant Education (Graduate/ Under Graduate)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Self_Employed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Self employed (Y/N)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ApplicantIncome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Applicant income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CoapplicantIncome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Coapplicant income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LoanAmount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Loan amount in thousands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Loan_Amount_Term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Term of loan in months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Credit_History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credit history meets guidelines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Property_Area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Urban/ Semi Urban/ Rural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5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Loan_Status</a:t>
                      </a:r>
                      <a:endParaRPr sz="1050" u="none" cap="none" strike="noStrike"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u="none" cap="none" strike="noStrike"/>
                        <a:t>Loan approved (Y/N)</a:t>
                      </a:r>
                      <a:endParaRPr/>
                    </a:p>
                  </a:txBody>
                  <a:tcPr marT="28250" marB="28250" marR="56500" marL="56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Як виглядатиме результат?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Результат буде відповідь – так/ні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(тобто, видавати клієнту кредит чи ні).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Вхідні дані будуть представлені у вигляді форми в браузері, а результат – реквест сторінки з позитивною чи негативною відповіддю.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Функціональні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вимоги</a:t>
            </a:r>
            <a:r>
              <a:rPr lang="ru-RU"/>
              <a:t> 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500" y="365125"/>
            <a:ext cx="6666224" cy="60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Неф</a:t>
            </a:r>
            <a:r>
              <a:rPr lang="ru-RU"/>
              <a:t>ункціональні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вимоги 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25" y="1376500"/>
            <a:ext cx="7659375" cy="47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838200" y="1782618"/>
            <a:ext cx="10515600" cy="43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