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6491-404A-4622-BD67-67674C6F7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455" y="1914048"/>
            <a:ext cx="7766936" cy="3029904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ru-RU" sz="3200" b="1" dirty="0"/>
              <a:t>Онлайн-магазин с использованием микросервисной архитектуры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49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6843-E9C0-409F-B730-C02D5BFA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88FA-1A9F-4DAD-AE69-1857B13A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apigateway</a:t>
            </a:r>
            <a:r>
              <a:rPr lang="en-US" dirty="0"/>
              <a:t>-deployment</a:t>
            </a:r>
            <a:endParaRPr lang="ru-RU" dirty="0"/>
          </a:p>
          <a:p>
            <a:r>
              <a:rPr lang="en-US" dirty="0" err="1"/>
              <a:t>accountservice</a:t>
            </a:r>
            <a:r>
              <a:rPr lang="en-US" dirty="0"/>
              <a:t>-deployment</a:t>
            </a:r>
            <a:endParaRPr lang="ru-RU" dirty="0"/>
          </a:p>
          <a:p>
            <a:r>
              <a:rPr lang="ru-RU" dirty="0" err="1"/>
              <a:t>notificationservice-deployment</a:t>
            </a:r>
            <a:endParaRPr lang="ru-RU" dirty="0"/>
          </a:p>
          <a:p>
            <a:r>
              <a:rPr lang="ru-RU" dirty="0" err="1"/>
              <a:t>orderservice-deployment</a:t>
            </a:r>
            <a:endParaRPr lang="ru-RU" dirty="0"/>
          </a:p>
          <a:p>
            <a:r>
              <a:rPr lang="ru-RU" dirty="0" err="1"/>
              <a:t>rabbitmq-deployment</a:t>
            </a:r>
            <a:endParaRPr lang="ru-RU" dirty="0"/>
          </a:p>
          <a:p>
            <a:r>
              <a:rPr lang="ru-RU" dirty="0" err="1"/>
              <a:t>userservice-deployment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5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89CA-58A6-4DEA-AEB7-7260AB6A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823F-104A-4BC0-80DC-BCA823A9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каждого внутреннего сервиса создан </a:t>
            </a:r>
            <a:r>
              <a:rPr lang="en-US" dirty="0" err="1"/>
              <a:t>ClusterIP</a:t>
            </a:r>
            <a:r>
              <a:rPr lang="en-US" dirty="0"/>
              <a:t> </a:t>
            </a:r>
            <a:r>
              <a:rPr lang="ru-RU" dirty="0"/>
              <a:t>для взаимодействия внутри </a:t>
            </a:r>
            <a:r>
              <a:rPr lang="en-US" dirty="0"/>
              <a:t>Kubernetes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DD096-4F04-4A53-A31D-B2895AFAD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5343" y="3158046"/>
            <a:ext cx="5200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3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5DD9-5E4F-490F-84FE-DF7F0072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Установка и удаление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A29C-CE0A-443A-A6E2-32E0403E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helm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hw10 k8s</a:t>
            </a:r>
          </a:p>
          <a:p>
            <a:r>
              <a:rPr lang="ru-RU" dirty="0"/>
              <a:t>дождаться полной инициализации контейнера </a:t>
            </a:r>
            <a:r>
              <a:rPr lang="ru-RU" dirty="0" err="1"/>
              <a:t>RabbitMQ</a:t>
            </a:r>
            <a:r>
              <a:rPr lang="ru-RU" dirty="0"/>
              <a:t> и </a:t>
            </a:r>
            <a:r>
              <a:rPr lang="ru-RU" dirty="0" err="1"/>
              <a:t>MassTransit</a:t>
            </a:r>
            <a:r>
              <a:rPr lang="ru-RU" dirty="0"/>
              <a:t> в сервисах (~2 мин)</a:t>
            </a:r>
          </a:p>
          <a:p>
            <a:r>
              <a:rPr lang="en-US" dirty="0"/>
              <a:t>helm uninstall hw10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08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6A0-01DB-4489-9002-1262883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Выполнение пользовательских сценариев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C5D-3C81-4EC0-A20F-BE53362A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зарегистрироваться в онлайн-сервисе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4BE2E-EF95-48B5-8ABC-CA9D0751B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3162" y="2774922"/>
            <a:ext cx="6120130" cy="36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1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15CF-C498-4CC4-A1D9-82FD1B55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Выполнение пользовательских сценариев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AE2C-C6B9-48D6-A6EC-97884A1C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авторизоваться в онлайн-сервисе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01B82-5EFF-4199-A288-24633EDE73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572" y="2664140"/>
            <a:ext cx="612013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ADC9-5D60-4652-8CA5-1A8F32FD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Выполнение пользовательских сценариев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92DF-496F-4C39-B96F-3B6995F9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изменить данные своей учётной записи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FA394-A246-44C6-8B23-584840537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6530" y="2635541"/>
            <a:ext cx="6120130" cy="36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6C11-10B4-4834-A86C-14109A4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Выполнение пользовательских сценариев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20EB-9988-40CC-B6A8-AF329616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пополнить баланс своего счёта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53A3-EA78-4BD8-AD89-A6C046FBD8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5407" y="2670114"/>
            <a:ext cx="6120130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5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9E2E-6794-40D4-A709-0106F0AD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Выполнение пользовательских сценариев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0D8C-C05D-4FFF-BB86-73DC8EDD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получить баланс своего счёта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3D3F2-D315-4C48-ACC0-E1F2D044C5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3061" y="2715661"/>
            <a:ext cx="6120130" cy="34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EB3C-8AE8-4237-9AA5-94DC58DC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Выполнение пользовательских сценариев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536A-1338-43E2-8C83-64F13CB7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создать заказ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F559D-57AE-4E11-B9B6-3C3964E879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3364" y="1784987"/>
            <a:ext cx="6120130" cy="220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1D143-23AB-416B-BDFB-7BE18E1E65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3364" y="4120803"/>
            <a:ext cx="6120130" cy="24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0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2A0C-FAF9-439A-B199-1C26C64E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Выполнение пользовательских сценариев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BB26-1046-4952-9704-4A5A9D23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получить список уведомлений о заказах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FC1C7-7AB1-4AD9-866B-0902AD5291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0704" y="2665386"/>
            <a:ext cx="6120130" cy="360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CA985-B5F7-438D-81AD-3A79F713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40" y="5605169"/>
            <a:ext cx="1927749" cy="6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AB81-AE23-488B-9C4D-CF3CA0FA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Пользовательские сценарии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9B18-A858-49B5-A44A-87E5C653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Пользователь имеет возможность зарегистрироваться в онлайн-сервисе</a:t>
            </a:r>
          </a:p>
          <a:p>
            <a:pPr lvl="1"/>
            <a:r>
              <a:rPr lang="ru-RU" dirty="0"/>
              <a:t>Пользователь имеет возможность авторизоваться в онлайн-сервисе</a:t>
            </a:r>
          </a:p>
          <a:p>
            <a:pPr lvl="1"/>
            <a:r>
              <a:rPr lang="ru-RU" dirty="0"/>
              <a:t>Пользователь имеет возможность изменить данные своей учётной записи</a:t>
            </a:r>
          </a:p>
          <a:p>
            <a:pPr lvl="1"/>
            <a:r>
              <a:rPr lang="ru-RU" dirty="0"/>
              <a:t>Пользователь имеет возможность пополнить баланс своего счёта</a:t>
            </a:r>
          </a:p>
          <a:p>
            <a:pPr lvl="1"/>
            <a:r>
              <a:rPr lang="ru-RU" dirty="0"/>
              <a:t>Пользователь имеет возможность получить баланс своего счёта</a:t>
            </a:r>
          </a:p>
          <a:p>
            <a:pPr lvl="1"/>
            <a:r>
              <a:rPr lang="ru-RU" dirty="0"/>
              <a:t>Пользователь имеет возможность создать заказ</a:t>
            </a:r>
          </a:p>
          <a:p>
            <a:pPr lvl="1"/>
            <a:r>
              <a:rPr lang="ru-RU" dirty="0"/>
              <a:t>Пользователь имеет возможность получить список уведомлений о заказах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02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6D42-FFF0-4390-82D2-AD781950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Выполнение пользовательских сценариев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6BA-5349-4BB4-91D5-2B9051CA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720"/>
            <a:ext cx="8596668" cy="424145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Пользователь имеет возможность получить список уведомлений о заказах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B601A-D260-4E87-B287-F8405557D7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411" y="2307734"/>
            <a:ext cx="3888647" cy="223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70019-5CE1-4307-AEEC-A9DB0C9300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62818" y="2296423"/>
            <a:ext cx="4847792" cy="2237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50D0D-E68D-4A6E-AE38-8570A47110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58134" y="4583830"/>
            <a:ext cx="3888647" cy="1965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EA4F9-9E4E-45D8-9268-43FCD09E3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92" y="3870786"/>
            <a:ext cx="1543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7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304A-DF79-4C86-8F36-A6A49D43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Общая схема взаимодействия сервисов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1B1B5E-DA50-49FB-8309-92F65A9366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20" y="2160588"/>
            <a:ext cx="75991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60B4-A165-4A6E-9394-DD9646A2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User Service canvas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F2BE92-7E5E-4170-B84E-2A346881D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228796"/>
              </p:ext>
            </p:extLst>
          </p:nvPr>
        </p:nvGraphicFramePr>
        <p:xfrm>
          <a:off x="754602" y="1562470"/>
          <a:ext cx="8398275" cy="449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0259">
                  <a:extLst>
                    <a:ext uri="{9D8B030D-6E8A-4147-A177-3AD203B41FA5}">
                      <a16:colId xmlns:a16="http://schemas.microsoft.com/office/drawing/2014/main" val="3477595270"/>
                    </a:ext>
                  </a:extLst>
                </a:gridCol>
                <a:gridCol w="327523">
                  <a:extLst>
                    <a:ext uri="{9D8B030D-6E8A-4147-A177-3AD203B41FA5}">
                      <a16:colId xmlns:a16="http://schemas.microsoft.com/office/drawing/2014/main" val="3872248139"/>
                    </a:ext>
                  </a:extLst>
                </a:gridCol>
                <a:gridCol w="1898630">
                  <a:extLst>
                    <a:ext uri="{9D8B030D-6E8A-4147-A177-3AD203B41FA5}">
                      <a16:colId xmlns:a16="http://schemas.microsoft.com/office/drawing/2014/main" val="1655464876"/>
                    </a:ext>
                  </a:extLst>
                </a:gridCol>
                <a:gridCol w="2041863">
                  <a:extLst>
                    <a:ext uri="{9D8B030D-6E8A-4147-A177-3AD203B41FA5}">
                      <a16:colId xmlns:a16="http://schemas.microsoft.com/office/drawing/2014/main" val="3161178881"/>
                    </a:ext>
                  </a:extLst>
                </a:gridCol>
              </a:tblGrid>
              <a:tr h="158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Service Name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Service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33160"/>
                  </a:ext>
                </a:extLst>
              </a:tr>
              <a:tr h="64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Сервис предоставляет функции для работы с пользователями: регистрация, аутентификация и обновление информации о пользователе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62901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Capabilities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73535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900">
                          <a:effectLst/>
                        </a:rPr>
                        <a:t>Управление данными пользователя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86604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67913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Service API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73732"/>
                  </a:ext>
                </a:extLst>
              </a:tr>
              <a:tr h="318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Commands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Queries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Events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extLst>
                  <a:ext uri="{0D108BD9-81ED-4DB2-BD59-A6C34878D82A}">
                    <a16:rowId xmlns:a16="http://schemas.microsoft.com/office/drawing/2014/main" val="4107952806"/>
                  </a:ext>
                </a:extLst>
              </a:tr>
              <a:tr h="49323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900">
                          <a:effectLst/>
                        </a:rPr>
                        <a:t>RegisterUser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900">
                          <a:effectLst/>
                        </a:rPr>
                        <a:t>UpdateUser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900">
                          <a:effectLst/>
                        </a:rPr>
                        <a:t>Login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 anchor="ctr"/>
                </a:tc>
                <a:extLst>
                  <a:ext uri="{0D108BD9-81ED-4DB2-BD59-A6C34878D82A}">
                    <a16:rowId xmlns:a16="http://schemas.microsoft.com/office/drawing/2014/main" val="1517351486"/>
                  </a:ext>
                </a:extLst>
              </a:tr>
              <a:tr h="326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spc="-10">
                          <a:effectLst/>
                        </a:rPr>
                        <a:t>Non-functional requirements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gridSpan="3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900" spc="-10">
                          <a:effectLst/>
                        </a:rPr>
                        <a:t>99.95% availability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900" spc="-10">
                          <a:effectLst/>
                        </a:rPr>
                        <a:t>1000 </a:t>
                      </a:r>
                      <a:r>
                        <a:rPr lang="ru-RU" sz="900" spc="-10">
                          <a:effectLst/>
                        </a:rPr>
                        <a:t>пользователей</a:t>
                      </a:r>
                      <a:r>
                        <a:rPr lang="en-US" sz="900" spc="-10">
                          <a:effectLst/>
                        </a:rPr>
                        <a:t>/</a:t>
                      </a:r>
                      <a:r>
                        <a:rPr lang="ru-RU" sz="900" spc="-10">
                          <a:effectLst/>
                        </a:rPr>
                        <a:t>сек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4605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Observability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94232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Key Metrics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4593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900">
                          <a:effectLst/>
                        </a:rPr>
                        <a:t>Зарегистрированные пользователи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81292"/>
                  </a:ext>
                </a:extLst>
              </a:tr>
              <a:tr h="158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Health check endpoint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/health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48711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05397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Implementation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95202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Domain Model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02482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aggregate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5457"/>
                  </a:ext>
                </a:extLst>
              </a:tr>
              <a:tr h="15886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Dependencies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58940"/>
                  </a:ext>
                </a:extLst>
              </a:tr>
              <a:tr h="1588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Invokes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Subscribes to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8165"/>
                  </a:ext>
                </a:extLst>
              </a:tr>
              <a:tr h="32605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Account Service: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CreateAccount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N/A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1" marR="668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4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8AF3-12FE-4841-BE57-DDC6E628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Account Service canvas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BA55F1-E2A6-478B-A651-F9A664114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107374"/>
              </p:ext>
            </p:extLst>
          </p:nvPr>
        </p:nvGraphicFramePr>
        <p:xfrm>
          <a:off x="905523" y="1642369"/>
          <a:ext cx="8368480" cy="4399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5606">
                  <a:extLst>
                    <a:ext uri="{9D8B030D-6E8A-4147-A177-3AD203B41FA5}">
                      <a16:colId xmlns:a16="http://schemas.microsoft.com/office/drawing/2014/main" val="3253781533"/>
                    </a:ext>
                  </a:extLst>
                </a:gridCol>
                <a:gridCol w="326361">
                  <a:extLst>
                    <a:ext uri="{9D8B030D-6E8A-4147-A177-3AD203B41FA5}">
                      <a16:colId xmlns:a16="http://schemas.microsoft.com/office/drawing/2014/main" val="338879684"/>
                    </a:ext>
                  </a:extLst>
                </a:gridCol>
                <a:gridCol w="1942151">
                  <a:extLst>
                    <a:ext uri="{9D8B030D-6E8A-4147-A177-3AD203B41FA5}">
                      <a16:colId xmlns:a16="http://schemas.microsoft.com/office/drawing/2014/main" val="1613271559"/>
                    </a:ext>
                  </a:extLst>
                </a:gridCol>
                <a:gridCol w="1984362">
                  <a:extLst>
                    <a:ext uri="{9D8B030D-6E8A-4147-A177-3AD203B41FA5}">
                      <a16:colId xmlns:a16="http://schemas.microsoft.com/office/drawing/2014/main" val="3123103503"/>
                    </a:ext>
                  </a:extLst>
                </a:gridCol>
              </a:tblGrid>
              <a:tr h="1309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Service Name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Account Service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69144"/>
                  </a:ext>
                </a:extLst>
              </a:tr>
              <a:tr h="40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Description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Сервис предоставляет функции для работы со счетом пользователя: создание счета, пополнение и списание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8329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Capabilities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81381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>
                          <a:effectLst/>
                        </a:rPr>
                        <a:t>Управление счётом пользователя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63546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8151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Service API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51973"/>
                  </a:ext>
                </a:extLst>
              </a:tr>
              <a:tr h="267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Commands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Queries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Events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extLst>
                  <a:ext uri="{0D108BD9-81ED-4DB2-BD59-A6C34878D82A}">
                    <a16:rowId xmlns:a16="http://schemas.microsoft.com/office/drawing/2014/main" val="712285459"/>
                  </a:ext>
                </a:extLst>
              </a:tr>
              <a:tr h="136382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CreateAccount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Deposit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Withdraw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 dirty="0" err="1">
                          <a:effectLst/>
                        </a:rPr>
                        <a:t>GetAccount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N/A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 anchor="ctr"/>
                </a:tc>
                <a:extLst>
                  <a:ext uri="{0D108BD9-81ED-4DB2-BD59-A6C34878D82A}">
                    <a16:rowId xmlns:a16="http://schemas.microsoft.com/office/drawing/2014/main" val="1819576489"/>
                  </a:ext>
                </a:extLst>
              </a:tr>
              <a:tr h="267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spc="-10">
                          <a:effectLst/>
                        </a:rPr>
                        <a:t>Non-functional requirements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gridSpan="3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700" spc="-10">
                          <a:effectLst/>
                        </a:rPr>
                        <a:t>99.95% availability</a:t>
                      </a:r>
                      <a:endParaRPr lang="ru-RU" sz="10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700" spc="-10">
                          <a:effectLst/>
                        </a:rPr>
                        <a:t>1000 accounts/second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46101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Observability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64752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Key Metrics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2032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700">
                          <a:effectLst/>
                        </a:rPr>
                        <a:t>Созданные счета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77065"/>
                  </a:ext>
                </a:extLst>
              </a:tr>
              <a:tr h="1309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Health check endpoint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/health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81705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13181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Implementation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70690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Domain Model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98264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Account aggregate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3323"/>
                  </a:ext>
                </a:extLst>
              </a:tr>
              <a:tr h="130941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Dependencies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13177"/>
                  </a:ext>
                </a:extLst>
              </a:tr>
              <a:tr h="1309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Invokes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Subscribes to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05410"/>
                  </a:ext>
                </a:extLst>
              </a:tr>
              <a:tr h="13094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N/A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N/A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78" marR="5647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4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34A-8206-47DE-B123-2B49CC61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Order Service canvas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478471-EC61-4824-AB03-959F4DF8F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740958"/>
              </p:ext>
            </p:extLst>
          </p:nvPr>
        </p:nvGraphicFramePr>
        <p:xfrm>
          <a:off x="905521" y="1793290"/>
          <a:ext cx="8140825" cy="4248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3644">
                  <a:extLst>
                    <a:ext uri="{9D8B030D-6E8A-4147-A177-3AD203B41FA5}">
                      <a16:colId xmlns:a16="http://schemas.microsoft.com/office/drawing/2014/main" val="3775548964"/>
                    </a:ext>
                  </a:extLst>
                </a:gridCol>
                <a:gridCol w="317484">
                  <a:extLst>
                    <a:ext uri="{9D8B030D-6E8A-4147-A177-3AD203B41FA5}">
                      <a16:colId xmlns:a16="http://schemas.microsoft.com/office/drawing/2014/main" val="3786394102"/>
                    </a:ext>
                  </a:extLst>
                </a:gridCol>
                <a:gridCol w="1806217">
                  <a:extLst>
                    <a:ext uri="{9D8B030D-6E8A-4147-A177-3AD203B41FA5}">
                      <a16:colId xmlns:a16="http://schemas.microsoft.com/office/drawing/2014/main" val="2664589541"/>
                    </a:ext>
                  </a:extLst>
                </a:gridCol>
                <a:gridCol w="2013480">
                  <a:extLst>
                    <a:ext uri="{9D8B030D-6E8A-4147-A177-3AD203B41FA5}">
                      <a16:colId xmlns:a16="http://schemas.microsoft.com/office/drawing/2014/main" val="4044828585"/>
                    </a:ext>
                  </a:extLst>
                </a:gridCol>
              </a:tblGrid>
              <a:tr h="126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Service Name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Order Service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3125"/>
                  </a:ext>
                </a:extLst>
              </a:tr>
              <a:tr h="258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Description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Сервис предоставляет функции для работы с заказами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10688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Capabilities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19659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700">
                          <a:effectLst/>
                        </a:rPr>
                        <a:t>Управление заказами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05663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27362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Service API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27006"/>
                  </a:ext>
                </a:extLst>
              </a:tr>
              <a:tr h="258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Commands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Queries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Events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extLst>
                  <a:ext uri="{0D108BD9-81ED-4DB2-BD59-A6C34878D82A}">
                    <a16:rowId xmlns:a16="http://schemas.microsoft.com/office/drawing/2014/main" val="2473124212"/>
                  </a:ext>
                </a:extLst>
              </a:tr>
              <a:tr h="118490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 dirty="0" err="1">
                          <a:effectLst/>
                        </a:rPr>
                        <a:t>CreateOrder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GetOrders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 dirty="0" err="1">
                          <a:effectLst/>
                        </a:rPr>
                        <a:t>OrderAccepted</a:t>
                      </a:r>
                      <a:endParaRPr lang="ru-RU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 dirty="0" err="1">
                          <a:effectLst/>
                        </a:rPr>
                        <a:t>OrderRejected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extLst>
                  <a:ext uri="{0D108BD9-81ED-4DB2-BD59-A6C34878D82A}">
                    <a16:rowId xmlns:a16="http://schemas.microsoft.com/office/drawing/2014/main" val="4241106615"/>
                  </a:ext>
                </a:extLst>
              </a:tr>
              <a:tr h="258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spc="-10">
                          <a:effectLst/>
                        </a:rPr>
                        <a:t>Non-functional requirements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gridSpan="3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700" spc="-10">
                          <a:effectLst/>
                        </a:rPr>
                        <a:t>99.95% availability</a:t>
                      </a:r>
                      <a:endParaRPr lang="ru-RU" sz="9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700" spc="-10">
                          <a:effectLst/>
                        </a:rPr>
                        <a:t>1000 </a:t>
                      </a:r>
                      <a:r>
                        <a:rPr lang="ru-RU" sz="700" spc="-10">
                          <a:effectLst/>
                        </a:rPr>
                        <a:t>заказов</a:t>
                      </a:r>
                      <a:r>
                        <a:rPr lang="en-US" sz="700" spc="-10">
                          <a:effectLst/>
                        </a:rPr>
                        <a:t>/</a:t>
                      </a:r>
                      <a:r>
                        <a:rPr lang="ru-RU" sz="700" spc="-10">
                          <a:effectLst/>
                        </a:rPr>
                        <a:t>сек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33105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Observability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29638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Key Metrics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115"/>
                  </a:ext>
                </a:extLst>
              </a:tr>
              <a:tr h="258745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700">
                          <a:effectLst/>
                        </a:rPr>
                        <a:t>Размещённые заказы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700">
                          <a:effectLst/>
                        </a:rPr>
                        <a:t>Отклонённые заказы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2513"/>
                  </a:ext>
                </a:extLst>
              </a:tr>
              <a:tr h="126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Health check endpoint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/health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76532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28781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Implementation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37738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Domain Model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73576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Account aggregate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92136"/>
                  </a:ext>
                </a:extLst>
              </a:tr>
              <a:tr h="126436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Dependencies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2188"/>
                  </a:ext>
                </a:extLst>
              </a:tr>
              <a:tr h="1264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Invokes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Subscribes to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01833"/>
                  </a:ext>
                </a:extLst>
              </a:tr>
              <a:tr h="25874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Account Service:</a:t>
                      </a:r>
                      <a:endParaRPr lang="ru-RU" sz="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700">
                          <a:effectLst/>
                        </a:rPr>
                        <a:t>Withdraw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N/A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4" marR="5083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0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F98-FD12-47F3-B6D1-5036288E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Notification Service canvas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1D2AAE-227A-460C-AE85-0E84E69C8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619990"/>
              </p:ext>
            </p:extLst>
          </p:nvPr>
        </p:nvGraphicFramePr>
        <p:xfrm>
          <a:off x="1003177" y="1802167"/>
          <a:ext cx="8034290" cy="4239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1252">
                  <a:extLst>
                    <a:ext uri="{9D8B030D-6E8A-4147-A177-3AD203B41FA5}">
                      <a16:colId xmlns:a16="http://schemas.microsoft.com/office/drawing/2014/main" val="490991701"/>
                    </a:ext>
                  </a:extLst>
                </a:gridCol>
                <a:gridCol w="313328">
                  <a:extLst>
                    <a:ext uri="{9D8B030D-6E8A-4147-A177-3AD203B41FA5}">
                      <a16:colId xmlns:a16="http://schemas.microsoft.com/office/drawing/2014/main" val="1814598421"/>
                    </a:ext>
                  </a:extLst>
                </a:gridCol>
                <a:gridCol w="1667119">
                  <a:extLst>
                    <a:ext uri="{9D8B030D-6E8A-4147-A177-3AD203B41FA5}">
                      <a16:colId xmlns:a16="http://schemas.microsoft.com/office/drawing/2014/main" val="3516953441"/>
                    </a:ext>
                  </a:extLst>
                </a:gridCol>
                <a:gridCol w="2102591">
                  <a:extLst>
                    <a:ext uri="{9D8B030D-6E8A-4147-A177-3AD203B41FA5}">
                      <a16:colId xmlns:a16="http://schemas.microsoft.com/office/drawing/2014/main" val="2672439628"/>
                    </a:ext>
                  </a:extLst>
                </a:gridCol>
              </a:tblGrid>
              <a:tr h="103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Service Name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Notification Service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49051"/>
                  </a:ext>
                </a:extLst>
              </a:tr>
              <a:tr h="211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Description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Сервис предоставляет функции для работы с уведомлениями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6556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Capabilities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89165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600">
                          <a:effectLst/>
                        </a:rPr>
                        <a:t>Управление уведомлениями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64633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0322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Service API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93284"/>
                  </a:ext>
                </a:extLst>
              </a:tr>
              <a:tr h="211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Commands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Queries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Events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extLst>
                  <a:ext uri="{0D108BD9-81ED-4DB2-BD59-A6C34878D82A}">
                    <a16:rowId xmlns:a16="http://schemas.microsoft.com/office/drawing/2014/main" val="559478486"/>
                  </a:ext>
                </a:extLst>
              </a:tr>
              <a:tr h="1729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GetNotifications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N/A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 anchor="ctr"/>
                </a:tc>
                <a:extLst>
                  <a:ext uri="{0D108BD9-81ED-4DB2-BD59-A6C34878D82A}">
                    <a16:rowId xmlns:a16="http://schemas.microsoft.com/office/drawing/2014/main" val="2916164116"/>
                  </a:ext>
                </a:extLst>
              </a:tr>
              <a:tr h="211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spc="-10">
                          <a:effectLst/>
                        </a:rPr>
                        <a:t>Non-functional requirements</a:t>
                      </a:r>
                      <a:endParaRPr lang="ru-RU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gridSpan="3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600" spc="-10">
                          <a:effectLst/>
                        </a:rPr>
                        <a:t>99.95% availability</a:t>
                      </a:r>
                      <a:endParaRPr lang="ru-RU" sz="7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600" spc="-10">
                          <a:effectLst/>
                        </a:rPr>
                        <a:t>1000 </a:t>
                      </a:r>
                      <a:r>
                        <a:rPr lang="ru-RU" sz="600" spc="-10">
                          <a:effectLst/>
                        </a:rPr>
                        <a:t>уведомлений</a:t>
                      </a:r>
                      <a:r>
                        <a:rPr lang="en-US" sz="600" spc="-10">
                          <a:effectLst/>
                        </a:rPr>
                        <a:t>/</a:t>
                      </a:r>
                      <a:r>
                        <a:rPr lang="ru-RU" sz="600" spc="-10">
                          <a:effectLst/>
                        </a:rPr>
                        <a:t>сек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74404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Observability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12939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Key Metrics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23725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600">
                          <a:effectLst/>
                        </a:rPr>
                        <a:t>Отправленные уведомления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758"/>
                  </a:ext>
                </a:extLst>
              </a:tr>
              <a:tr h="103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Health check endpoint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/health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5432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57389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Implementation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78149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Domain Model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41763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Account aggregate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73949"/>
                  </a:ext>
                </a:extLst>
              </a:tr>
              <a:tr h="10359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Dependencies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5975"/>
                  </a:ext>
                </a:extLst>
              </a:tr>
              <a:tr h="10359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Invokes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Subscribes to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06523"/>
                  </a:ext>
                </a:extLst>
              </a:tr>
              <a:tr h="32039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Order Service:</a:t>
                      </a:r>
                      <a:endParaRPr lang="ru-RU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600" dirty="0">
                          <a:effectLst/>
                        </a:rPr>
                        <a:t>событие </a:t>
                      </a:r>
                      <a:r>
                        <a:rPr lang="en-US" sz="600" dirty="0" err="1">
                          <a:effectLst/>
                        </a:rPr>
                        <a:t>OrderAccepted</a:t>
                      </a:r>
                      <a:endParaRPr lang="ru-RU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600" dirty="0">
                          <a:effectLst/>
                        </a:rPr>
                        <a:t>событие </a:t>
                      </a:r>
                      <a:r>
                        <a:rPr lang="en-US" sz="600" dirty="0" err="1">
                          <a:effectLst/>
                        </a:rPr>
                        <a:t>OrderRejected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6" marR="417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2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2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6360-5F07-40ED-AB73-5B4FFECC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Контракты взаимодействия сервисов</a:t>
            </a:r>
            <a:br>
              <a:rPr lang="en-US" b="1" dirty="0"/>
            </a:br>
            <a:r>
              <a:rPr lang="en-US" sz="1800" dirty="0"/>
              <a:t>REST API: ApiController, </a:t>
            </a:r>
            <a:r>
              <a:rPr lang="ru-RU" sz="1800" dirty="0"/>
              <a:t>общий</a:t>
            </a:r>
            <a:r>
              <a:rPr lang="en-US" sz="1800" dirty="0"/>
              <a:t> Route </a:t>
            </a:r>
            <a:r>
              <a:rPr lang="ru-RU" sz="1800" dirty="0"/>
              <a:t>вида</a:t>
            </a:r>
            <a:r>
              <a:rPr lang="en-US" sz="1800" dirty="0"/>
              <a:t> “api/[controller]” (ASP.NET Core)</a:t>
            </a:r>
            <a:br>
              <a:rPr lang="ru-RU" sz="1800" dirty="0"/>
            </a:br>
            <a:r>
              <a:rPr lang="en-US" sz="1800" dirty="0"/>
              <a:t>Message Bus: RabbitMQ // MassTransit</a:t>
            </a:r>
            <a:br>
              <a:rPr lang="ru-RU" dirty="0"/>
            </a:b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FE2A95-8E53-4527-8353-5C8679CB7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249634"/>
              </p:ext>
            </p:extLst>
          </p:nvPr>
        </p:nvGraphicFramePr>
        <p:xfrm>
          <a:off x="1029809" y="2160587"/>
          <a:ext cx="8345009" cy="388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5903">
                  <a:extLst>
                    <a:ext uri="{9D8B030D-6E8A-4147-A177-3AD203B41FA5}">
                      <a16:colId xmlns:a16="http://schemas.microsoft.com/office/drawing/2014/main" val="1487082366"/>
                    </a:ext>
                  </a:extLst>
                </a:gridCol>
                <a:gridCol w="1257315">
                  <a:extLst>
                    <a:ext uri="{9D8B030D-6E8A-4147-A177-3AD203B41FA5}">
                      <a16:colId xmlns:a16="http://schemas.microsoft.com/office/drawing/2014/main" val="666835092"/>
                    </a:ext>
                  </a:extLst>
                </a:gridCol>
                <a:gridCol w="3471523">
                  <a:extLst>
                    <a:ext uri="{9D8B030D-6E8A-4147-A177-3AD203B41FA5}">
                      <a16:colId xmlns:a16="http://schemas.microsoft.com/office/drawing/2014/main" val="404536964"/>
                    </a:ext>
                  </a:extLst>
                </a:gridCol>
                <a:gridCol w="1780268">
                  <a:extLst>
                    <a:ext uri="{9D8B030D-6E8A-4147-A177-3AD203B41FA5}">
                      <a16:colId xmlns:a16="http://schemas.microsoft.com/office/drawing/2014/main" val="3017148552"/>
                    </a:ext>
                  </a:extLst>
                </a:gridCol>
              </a:tblGrid>
              <a:tr h="126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Сервис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Метод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API Endpoint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Назначение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4112251904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User Service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RegisterUser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POST /api/users/register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</a:t>
                      </a:r>
                      <a:r>
                        <a:rPr lang="en-US" sz="800">
                          <a:effectLst/>
                        </a:rPr>
                        <a:t>егистрация нового пользователя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1584053019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UpdateUser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PUT /api/users/{id}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</a:t>
                      </a:r>
                      <a:r>
                        <a:rPr lang="en-US" sz="800">
                          <a:effectLst/>
                        </a:rPr>
                        <a:t>бновление </a:t>
                      </a:r>
                      <a:r>
                        <a:rPr lang="ru-RU" sz="800">
                          <a:effectLst/>
                        </a:rPr>
                        <a:t>данных </a:t>
                      </a:r>
                      <a:r>
                        <a:rPr lang="en-US" sz="800">
                          <a:effectLst/>
                        </a:rPr>
                        <a:t>пользовател</a:t>
                      </a:r>
                      <a:r>
                        <a:rPr lang="ru-RU" sz="800">
                          <a:effectLst/>
                        </a:rPr>
                        <a:t>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1311100111"/>
                  </a:ext>
                </a:extLst>
              </a:tr>
              <a:tr h="126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POST /api/users/login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</a:t>
                      </a:r>
                      <a:r>
                        <a:rPr lang="en-US" sz="800">
                          <a:effectLst/>
                        </a:rPr>
                        <a:t>утентификация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7356351"/>
                  </a:ext>
                </a:extLst>
              </a:tr>
              <a:tr h="12626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2352652154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Account Service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CreateAccount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POST /api/account/create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</a:t>
                      </a:r>
                      <a:r>
                        <a:rPr lang="en-US" sz="800">
                          <a:effectLst/>
                        </a:rPr>
                        <a:t>оздание счёта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3439095778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Deposit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POST /api/account/deposit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</a:t>
                      </a:r>
                      <a:r>
                        <a:rPr lang="en-US" sz="800">
                          <a:effectLst/>
                        </a:rPr>
                        <a:t>ополнение баланса счёта пользователя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3295626478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Withdraw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POST /api/account/withdraw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Списание средств со счёта пользователя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2838525107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GetAccount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GET /api/account/{id}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баланса</a:t>
                      </a:r>
                      <a:r>
                        <a:rPr lang="en-US" sz="800">
                          <a:effectLst/>
                        </a:rPr>
                        <a:t> счёта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2213474056"/>
                  </a:ext>
                </a:extLst>
              </a:tr>
              <a:tr h="12626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2368015128"/>
                  </a:ext>
                </a:extLst>
              </a:tr>
              <a:tr h="126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Order Service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CreateOrder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POST /api/order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Создание заказа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3206289607"/>
                  </a:ext>
                </a:extLst>
              </a:tr>
              <a:tr h="522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GetOrders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GET /api/order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Запрос информации о всех заказах пользователя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4133168631"/>
                  </a:ext>
                </a:extLst>
              </a:tr>
              <a:tr h="12626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3341132583"/>
                  </a:ext>
                </a:extLst>
              </a:tr>
              <a:tr h="390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Notification Service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GetNotifications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GET /api/notifications/all/{</a:t>
                      </a:r>
                      <a:r>
                        <a:rPr lang="en-US" sz="800" dirty="0" err="1">
                          <a:effectLst/>
                        </a:rPr>
                        <a:t>userId</a:t>
                      </a:r>
                      <a:r>
                        <a:rPr lang="en-US" sz="800" dirty="0">
                          <a:effectLst/>
                        </a:rPr>
                        <a:t>}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Запрос уведомлений для пользователя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05" marR="50505" marT="0" marB="0"/>
                </a:tc>
                <a:extLst>
                  <a:ext uri="{0D108BD9-81ED-4DB2-BD59-A6C34878D82A}">
                    <a16:rowId xmlns:a16="http://schemas.microsoft.com/office/drawing/2014/main" val="78039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1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A982-3281-4A9F-8A09-717FC35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Настройки </a:t>
            </a:r>
            <a:r>
              <a:rPr lang="en-US" b="1" dirty="0"/>
              <a:t>k8s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95DF-E3E1-481C-B499-1FEDC8F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556908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Ingress – </a:t>
            </a:r>
            <a:r>
              <a:rPr lang="ru-RU" dirty="0"/>
              <a:t>допускаются обращения только к </a:t>
            </a:r>
            <a:r>
              <a:rPr lang="en-US" dirty="0"/>
              <a:t>API Gateway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4946F-BA48-49C6-9061-55651A2E74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8928" y="1930400"/>
            <a:ext cx="55530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3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674</Words>
  <Application>Microsoft Office PowerPoint</Application>
  <PresentationFormat>Widescreen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   Онлайн-магазин с использованием микросервисной архитектуры </vt:lpstr>
      <vt:lpstr>Пользовательские сценарии</vt:lpstr>
      <vt:lpstr>Общая схема взаимодействия сервисов </vt:lpstr>
      <vt:lpstr>User Service canvas</vt:lpstr>
      <vt:lpstr>Account Service canvas </vt:lpstr>
      <vt:lpstr>Order Service canvas</vt:lpstr>
      <vt:lpstr>Notification Service canvas </vt:lpstr>
      <vt:lpstr>Контракты взаимодействия сервисов REST API: ApiController, общий Route вида “api/[controller]” (ASP.NET Core) Message Bus: RabbitMQ // MassTransit  </vt:lpstr>
      <vt:lpstr>Настройки k8s </vt:lpstr>
      <vt:lpstr>Deployment</vt:lpstr>
      <vt:lpstr>Deployment</vt:lpstr>
      <vt:lpstr>Установка и удаление приложения </vt:lpstr>
      <vt:lpstr>Выполнение пользовательских сценариев </vt:lpstr>
      <vt:lpstr>Выполнение пользовательских сценариев</vt:lpstr>
      <vt:lpstr>Выполнение пользовательских сценариев</vt:lpstr>
      <vt:lpstr>Выполнение пользовательских сценариев</vt:lpstr>
      <vt:lpstr>Выполнение пользовательских сценариев</vt:lpstr>
      <vt:lpstr>Выполнение пользовательских сценариев</vt:lpstr>
      <vt:lpstr>Выполнение пользовательских сценариев</vt:lpstr>
      <vt:lpstr>Выполнение пользовательских сценариев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Онлайн-магазин с использованием микросервисной архитектуры </dc:title>
  <dc:creator>Бурец Дмитрий Валентинович</dc:creator>
  <cp:lastModifiedBy>Бурец Дмитрий Валентинович</cp:lastModifiedBy>
  <cp:revision>25</cp:revision>
  <dcterms:created xsi:type="dcterms:W3CDTF">2024-06-11T06:47:42Z</dcterms:created>
  <dcterms:modified xsi:type="dcterms:W3CDTF">2024-06-11T07:58:34Z</dcterms:modified>
</cp:coreProperties>
</file>