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286082" y="2141403"/>
            <a:ext cx="1314600" cy="3726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4294967295" type="body"/>
          </p:nvPr>
        </p:nvSpPr>
        <p:spPr>
          <a:xfrm>
            <a:off x="286075" y="2210202"/>
            <a:ext cx="1021800" cy="2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Создание ТЗ</a:t>
            </a:r>
            <a:endParaRPr sz="1000">
              <a:solidFill>
                <a:schemeClr val="lt1"/>
              </a:solidFill>
            </a:endParaRPr>
          </a:p>
        </p:txBody>
      </p:sp>
      <p:grpSp>
        <p:nvGrpSpPr>
          <p:cNvPr id="69" name="Google Shape;69;p13"/>
          <p:cNvGrpSpPr/>
          <p:nvPr/>
        </p:nvGrpSpPr>
        <p:grpSpPr>
          <a:xfrm>
            <a:off x="687604" y="1846961"/>
            <a:ext cx="139648" cy="296947"/>
            <a:chOff x="777447" y="1610215"/>
            <a:chExt cx="198900" cy="593656"/>
          </a:xfrm>
        </p:grpSpPr>
        <p:cxnSp>
          <p:nvCxnSpPr>
            <p:cNvPr id="70" name="Google Shape;70;p1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" name="Google Shape;71;p13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3"/>
          <p:cNvSpPr txBox="1"/>
          <p:nvPr>
            <p:ph idx="4294967295" type="body"/>
          </p:nvPr>
        </p:nvSpPr>
        <p:spPr>
          <a:xfrm>
            <a:off x="313075" y="1311300"/>
            <a:ext cx="14400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800"/>
              <a:t>Создание концепции семейного участия в продуктах</a:t>
            </a:r>
            <a:endParaRPr sz="800"/>
          </a:p>
        </p:txBody>
      </p:sp>
      <p:sp>
        <p:nvSpPr>
          <p:cNvPr id="73" name="Google Shape;73;p13"/>
          <p:cNvSpPr/>
          <p:nvPr/>
        </p:nvSpPr>
        <p:spPr>
          <a:xfrm>
            <a:off x="1322465" y="2141403"/>
            <a:ext cx="1440000" cy="3726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>
            <p:ph idx="4294967295" type="body"/>
          </p:nvPr>
        </p:nvSpPr>
        <p:spPr>
          <a:xfrm>
            <a:off x="1539599" y="2210202"/>
            <a:ext cx="923700" cy="2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Модель</a:t>
            </a:r>
            <a:endParaRPr sz="1000">
              <a:solidFill>
                <a:schemeClr val="lt1"/>
              </a:solidFill>
            </a:endParaRPr>
          </a:p>
        </p:txBody>
      </p:sp>
      <p:grpSp>
        <p:nvGrpSpPr>
          <p:cNvPr id="75" name="Google Shape;75;p13"/>
          <p:cNvGrpSpPr/>
          <p:nvPr/>
        </p:nvGrpSpPr>
        <p:grpSpPr>
          <a:xfrm>
            <a:off x="1866470" y="2511598"/>
            <a:ext cx="139648" cy="296947"/>
            <a:chOff x="2223534" y="2938958"/>
            <a:chExt cx="198900" cy="593656"/>
          </a:xfrm>
        </p:grpSpPr>
        <p:cxnSp>
          <p:nvCxnSpPr>
            <p:cNvPr id="76" name="Google Shape;76;p13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" name="Google Shape;77;p13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3"/>
          <p:cNvSpPr txBox="1"/>
          <p:nvPr>
            <p:ph idx="4294967295" type="body"/>
          </p:nvPr>
        </p:nvSpPr>
        <p:spPr>
          <a:xfrm>
            <a:off x="1292500" y="2722350"/>
            <a:ext cx="14400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Создание семейной модели.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" name="Google Shape;79;p13"/>
          <p:cNvSpPr/>
          <p:nvPr/>
        </p:nvSpPr>
        <p:spPr>
          <a:xfrm>
            <a:off x="2484383" y="2141403"/>
            <a:ext cx="1440000" cy="3726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 txBox="1"/>
          <p:nvPr>
            <p:ph idx="4294967295" type="body"/>
          </p:nvPr>
        </p:nvSpPr>
        <p:spPr>
          <a:xfrm>
            <a:off x="2692050" y="2210200"/>
            <a:ext cx="1021800" cy="2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Мат. аппарат</a:t>
            </a:r>
            <a:endParaRPr sz="1000">
              <a:solidFill>
                <a:schemeClr val="lt1"/>
              </a:solidFill>
            </a:endParaRPr>
          </a:p>
        </p:txBody>
      </p:sp>
      <p:grpSp>
        <p:nvGrpSpPr>
          <p:cNvPr id="81" name="Google Shape;81;p13"/>
          <p:cNvGrpSpPr/>
          <p:nvPr/>
        </p:nvGrpSpPr>
        <p:grpSpPr>
          <a:xfrm>
            <a:off x="2896349" y="1846961"/>
            <a:ext cx="139648" cy="296947"/>
            <a:chOff x="3918084" y="1610215"/>
            <a:chExt cx="198900" cy="593656"/>
          </a:xfrm>
        </p:grpSpPr>
        <p:cxnSp>
          <p:nvCxnSpPr>
            <p:cNvPr id="82" name="Google Shape;82;p1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3" name="Google Shape;83;p13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3"/>
          <p:cNvSpPr txBox="1"/>
          <p:nvPr>
            <p:ph idx="4294967295" type="body"/>
          </p:nvPr>
        </p:nvSpPr>
        <p:spPr>
          <a:xfrm>
            <a:off x="2358700" y="1311300"/>
            <a:ext cx="14400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Создание мат. аппарата для распределения бонусов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5" name="Google Shape;85;p13"/>
          <p:cNvSpPr/>
          <p:nvPr/>
        </p:nvSpPr>
        <p:spPr>
          <a:xfrm>
            <a:off x="1666974" y="3114425"/>
            <a:ext cx="2527500" cy="3726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4294967295" type="body"/>
          </p:nvPr>
        </p:nvSpPr>
        <p:spPr>
          <a:xfrm>
            <a:off x="1884100" y="3183225"/>
            <a:ext cx="2064300" cy="2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Пределы финансирования</a:t>
            </a:r>
            <a:endParaRPr sz="1000">
              <a:solidFill>
                <a:schemeClr val="lt1"/>
              </a:solidFill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2972970" y="3484611"/>
            <a:ext cx="139648" cy="296947"/>
            <a:chOff x="2223534" y="2938958"/>
            <a:chExt cx="198900" cy="593656"/>
          </a:xfrm>
        </p:grpSpPr>
        <p:cxnSp>
          <p:nvCxnSpPr>
            <p:cNvPr id="88" name="Google Shape;88;p13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" name="Google Shape;89;p13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3"/>
          <p:cNvSpPr txBox="1"/>
          <p:nvPr>
            <p:ph idx="4294967295" type="body"/>
          </p:nvPr>
        </p:nvSpPr>
        <p:spPr>
          <a:xfrm>
            <a:off x="2246600" y="3771563"/>
            <a:ext cx="14400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Расчет</a:t>
            </a:r>
            <a:r>
              <a:rPr lang="ru" sz="800"/>
              <a:t> пределов финансирования модели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1" name="Google Shape;91;p13"/>
          <p:cNvSpPr/>
          <p:nvPr/>
        </p:nvSpPr>
        <p:spPr>
          <a:xfrm>
            <a:off x="3895671" y="3114425"/>
            <a:ext cx="2064300" cy="3726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>
            <p:ph idx="4294967295" type="body"/>
          </p:nvPr>
        </p:nvSpPr>
        <p:spPr>
          <a:xfrm>
            <a:off x="4103349" y="3183225"/>
            <a:ext cx="1642200" cy="2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Проверка аппарата</a:t>
            </a:r>
            <a:endParaRPr sz="1000">
              <a:solidFill>
                <a:schemeClr val="lt1"/>
              </a:solidFill>
            </a:endParaRPr>
          </a:p>
        </p:txBody>
      </p:sp>
      <p:grpSp>
        <p:nvGrpSpPr>
          <p:cNvPr id="93" name="Google Shape;93;p13"/>
          <p:cNvGrpSpPr/>
          <p:nvPr/>
        </p:nvGrpSpPr>
        <p:grpSpPr>
          <a:xfrm>
            <a:off x="4917249" y="2819974"/>
            <a:ext cx="139648" cy="296947"/>
            <a:chOff x="3918084" y="1610215"/>
            <a:chExt cx="198900" cy="593656"/>
          </a:xfrm>
        </p:grpSpPr>
        <p:cxnSp>
          <p:nvCxnSpPr>
            <p:cNvPr id="94" name="Google Shape;94;p1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" name="Google Shape;95;p13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3"/>
          <p:cNvSpPr txBox="1"/>
          <p:nvPr>
            <p:ph idx="4294967295" type="body"/>
          </p:nvPr>
        </p:nvSpPr>
        <p:spPr>
          <a:xfrm>
            <a:off x="4227200" y="2436725"/>
            <a:ext cx="1688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Проверка математического аппарата</a:t>
            </a:r>
            <a:r>
              <a:rPr lang="ru" sz="800"/>
              <a:t> 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7" name="Google Shape;97;p13"/>
          <p:cNvSpPr/>
          <p:nvPr/>
        </p:nvSpPr>
        <p:spPr>
          <a:xfrm>
            <a:off x="1352882" y="846003"/>
            <a:ext cx="1314600" cy="3726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 txBox="1"/>
          <p:nvPr>
            <p:ph idx="4294967295" type="body"/>
          </p:nvPr>
        </p:nvSpPr>
        <p:spPr>
          <a:xfrm>
            <a:off x="1352875" y="914802"/>
            <a:ext cx="1021800" cy="2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Создание ТЗ</a:t>
            </a:r>
            <a:endParaRPr sz="1000">
              <a:solidFill>
                <a:schemeClr val="lt1"/>
              </a:solidFill>
            </a:endParaRPr>
          </a:p>
        </p:txBody>
      </p:sp>
      <p:grpSp>
        <p:nvGrpSpPr>
          <p:cNvPr id="99" name="Google Shape;99;p13"/>
          <p:cNvGrpSpPr/>
          <p:nvPr/>
        </p:nvGrpSpPr>
        <p:grpSpPr>
          <a:xfrm>
            <a:off x="1754404" y="551561"/>
            <a:ext cx="139648" cy="296947"/>
            <a:chOff x="777447" y="1610215"/>
            <a:chExt cx="198900" cy="593656"/>
          </a:xfrm>
        </p:grpSpPr>
        <p:cxnSp>
          <p:nvCxnSpPr>
            <p:cNvPr id="100" name="Google Shape;100;p1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" name="Google Shape;101;p13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3"/>
          <p:cNvSpPr txBox="1"/>
          <p:nvPr>
            <p:ph idx="4294967295" type="body"/>
          </p:nvPr>
        </p:nvSpPr>
        <p:spPr>
          <a:xfrm>
            <a:off x="1227475" y="15900"/>
            <a:ext cx="14400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800"/>
              <a:t>Создание концепции продвижения идеологии семейного участия</a:t>
            </a:r>
            <a:endParaRPr sz="800"/>
          </a:p>
        </p:txBody>
      </p:sp>
      <p:sp>
        <p:nvSpPr>
          <p:cNvPr id="103" name="Google Shape;103;p13"/>
          <p:cNvSpPr/>
          <p:nvPr/>
        </p:nvSpPr>
        <p:spPr>
          <a:xfrm>
            <a:off x="2389265" y="846003"/>
            <a:ext cx="1440000" cy="3726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 txBox="1"/>
          <p:nvPr>
            <p:ph idx="4294967295" type="body"/>
          </p:nvPr>
        </p:nvSpPr>
        <p:spPr>
          <a:xfrm>
            <a:off x="2606399" y="914802"/>
            <a:ext cx="923700" cy="2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Модель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3551183" y="846003"/>
            <a:ext cx="1440000" cy="3726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 txBox="1"/>
          <p:nvPr>
            <p:ph idx="4294967295" type="body"/>
          </p:nvPr>
        </p:nvSpPr>
        <p:spPr>
          <a:xfrm>
            <a:off x="3758850" y="914800"/>
            <a:ext cx="1021800" cy="2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Мат. аппарат</a:t>
            </a:r>
            <a:endParaRPr sz="1000">
              <a:solidFill>
                <a:schemeClr val="lt1"/>
              </a:solidFill>
            </a:endParaRPr>
          </a:p>
        </p:txBody>
      </p:sp>
      <p:grpSp>
        <p:nvGrpSpPr>
          <p:cNvPr id="107" name="Google Shape;107;p13"/>
          <p:cNvGrpSpPr/>
          <p:nvPr/>
        </p:nvGrpSpPr>
        <p:grpSpPr>
          <a:xfrm>
            <a:off x="3963149" y="551561"/>
            <a:ext cx="139648" cy="296947"/>
            <a:chOff x="3918084" y="1610215"/>
            <a:chExt cx="198900" cy="593656"/>
          </a:xfrm>
        </p:grpSpPr>
        <p:cxnSp>
          <p:nvCxnSpPr>
            <p:cNvPr id="108" name="Google Shape;108;p1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" name="Google Shape;109;p13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3"/>
          <p:cNvSpPr txBox="1"/>
          <p:nvPr>
            <p:ph idx="4294967295" type="body"/>
          </p:nvPr>
        </p:nvSpPr>
        <p:spPr>
          <a:xfrm>
            <a:off x="3580300" y="15900"/>
            <a:ext cx="14400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Продвижение новой модели отношений в ИКФЛ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11" name="Google Shape;111;p13"/>
          <p:cNvGrpSpPr/>
          <p:nvPr/>
        </p:nvGrpSpPr>
        <p:grpSpPr>
          <a:xfrm>
            <a:off x="2973604" y="551561"/>
            <a:ext cx="139648" cy="296947"/>
            <a:chOff x="777447" y="1610215"/>
            <a:chExt cx="198900" cy="593656"/>
          </a:xfrm>
        </p:grpSpPr>
        <p:cxnSp>
          <p:nvCxnSpPr>
            <p:cNvPr id="112" name="Google Shape;112;p1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3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3"/>
          <p:cNvSpPr txBox="1"/>
          <p:nvPr>
            <p:ph idx="4294967295" type="body"/>
          </p:nvPr>
        </p:nvSpPr>
        <p:spPr>
          <a:xfrm>
            <a:off x="2599075" y="15900"/>
            <a:ext cx="14400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800"/>
              <a:t>Моделирование</a:t>
            </a:r>
            <a:endParaRPr sz="800"/>
          </a:p>
        </p:txBody>
      </p:sp>
      <p:sp>
        <p:nvSpPr>
          <p:cNvPr id="115" name="Google Shape;115;p13"/>
          <p:cNvSpPr/>
          <p:nvPr/>
        </p:nvSpPr>
        <p:spPr>
          <a:xfrm>
            <a:off x="4770359" y="846000"/>
            <a:ext cx="4248900" cy="3726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 txBox="1"/>
          <p:nvPr>
            <p:ph idx="4294967295" type="body"/>
          </p:nvPr>
        </p:nvSpPr>
        <p:spPr>
          <a:xfrm>
            <a:off x="5431150" y="914800"/>
            <a:ext cx="3105600" cy="2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Продвижение конечного продукта</a:t>
            </a:r>
            <a:endParaRPr sz="1000">
              <a:solidFill>
                <a:schemeClr val="lt1"/>
              </a:solidFill>
            </a:endParaRPr>
          </a:p>
        </p:txBody>
      </p:sp>
      <p:grpSp>
        <p:nvGrpSpPr>
          <p:cNvPr id="117" name="Google Shape;117;p13"/>
          <p:cNvGrpSpPr/>
          <p:nvPr/>
        </p:nvGrpSpPr>
        <p:grpSpPr>
          <a:xfrm>
            <a:off x="6859804" y="551561"/>
            <a:ext cx="139648" cy="296947"/>
            <a:chOff x="777447" y="1610215"/>
            <a:chExt cx="198900" cy="593656"/>
          </a:xfrm>
        </p:grpSpPr>
        <p:cxnSp>
          <p:nvCxnSpPr>
            <p:cNvPr id="118" name="Google Shape;118;p1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3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3"/>
          <p:cNvSpPr txBox="1"/>
          <p:nvPr>
            <p:ph idx="4294967295" type="body"/>
          </p:nvPr>
        </p:nvSpPr>
        <p:spPr>
          <a:xfrm>
            <a:off x="6247300" y="15900"/>
            <a:ext cx="14400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Продвижение новой модели отношений в ИКФЛ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121" name="Google Shape;121;p13"/>
          <p:cNvCxnSpPr>
            <a:endCxn id="97" idx="2"/>
          </p:cNvCxnSpPr>
          <p:nvPr/>
        </p:nvCxnSpPr>
        <p:spPr>
          <a:xfrm rot="-5400000">
            <a:off x="1031582" y="1240053"/>
            <a:ext cx="906900" cy="864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3"/>
          <p:cNvCxnSpPr>
            <a:stCxn id="79" idx="0"/>
            <a:endCxn id="105" idx="2"/>
          </p:cNvCxnSpPr>
          <p:nvPr/>
        </p:nvCxnSpPr>
        <p:spPr>
          <a:xfrm rot="-5400000">
            <a:off x="3183233" y="1146603"/>
            <a:ext cx="922800" cy="1066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3"/>
          <p:cNvCxnSpPr>
            <a:stCxn id="73" idx="2"/>
            <a:endCxn id="85" idx="0"/>
          </p:cNvCxnSpPr>
          <p:nvPr/>
        </p:nvCxnSpPr>
        <p:spPr>
          <a:xfrm flipH="1" rot="-5400000">
            <a:off x="2093315" y="2370003"/>
            <a:ext cx="600300" cy="8883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3"/>
          <p:cNvCxnSpPr>
            <a:stCxn id="79" idx="2"/>
            <a:endCxn id="91" idx="0"/>
          </p:cNvCxnSpPr>
          <p:nvPr/>
        </p:nvCxnSpPr>
        <p:spPr>
          <a:xfrm flipH="1" rot="-5400000">
            <a:off x="3672833" y="1952403"/>
            <a:ext cx="600300" cy="17235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3"/>
          <p:cNvCxnSpPr>
            <a:stCxn id="91" idx="0"/>
            <a:endCxn id="115" idx="2"/>
          </p:cNvCxnSpPr>
          <p:nvPr/>
        </p:nvCxnSpPr>
        <p:spPr>
          <a:xfrm rot="-5400000">
            <a:off x="4870371" y="1183025"/>
            <a:ext cx="1895700" cy="19671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3"/>
          <p:cNvSpPr txBox="1"/>
          <p:nvPr/>
        </p:nvSpPr>
        <p:spPr>
          <a:xfrm>
            <a:off x="6904050" y="1202950"/>
            <a:ext cx="28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Отдел маркетинга и рекламы</a:t>
            </a:r>
            <a:endParaRPr b="1"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198450" y="2498350"/>
            <a:ext cx="28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Аналитик</a:t>
            </a:r>
            <a:endParaRPr b="1"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3400650" y="3456075"/>
            <a:ext cx="28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Планово- экономический отдел</a:t>
            </a:r>
            <a:endParaRPr b="1"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" name="Google Shape;129;p13"/>
          <p:cNvCxnSpPr>
            <a:endCxn id="103" idx="2"/>
          </p:cNvCxnSpPr>
          <p:nvPr/>
        </p:nvCxnSpPr>
        <p:spPr>
          <a:xfrm flipH="1" rot="10800000">
            <a:off x="1959815" y="1218603"/>
            <a:ext cx="1056300" cy="916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3"/>
          <p:cNvSpPr txBox="1"/>
          <p:nvPr/>
        </p:nvSpPr>
        <p:spPr>
          <a:xfrm>
            <a:off x="6342825" y="2086650"/>
            <a:ext cx="28083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Аналитик создаёт общее ТЗ на продукт семейного участия. </a:t>
            </a:r>
            <a:endParaRPr sz="9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На основе общего ТЗ формируется концепция продвижения продукта. </a:t>
            </a:r>
            <a:endParaRPr sz="9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Одновременно аналитик формирует конкретную мат. модель, которая уточняет стратегию продвижения и проходит проверку на соответствие финансовым требованиям. </a:t>
            </a:r>
            <a:endParaRPr sz="9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При этом, аналитиком формируется математический аппарат поддержки модели,  который проходит дополнительную проверку. При этом, основываясь на общем концепте, начинается предварительное продвижение продукта. </a:t>
            </a:r>
            <a:endParaRPr sz="9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При продвижении изначально не указываются точные цифры, они уточняются в процессе продвижения.</a:t>
            </a:r>
            <a:endParaRPr sz="9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198450" y="4708150"/>
            <a:ext cx="406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ИКФЛ</a:t>
            </a:r>
            <a:r>
              <a:rPr b="1" lang="ru" sz="1000">
                <a:latin typeface="Roboto"/>
                <a:ea typeface="Roboto"/>
                <a:cs typeface="Roboto"/>
                <a:sym typeface="Roboto"/>
              </a:rPr>
              <a:t> - Интернет-клиент для физических лиц.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