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86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080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44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74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111041" y="521748"/>
            <a:ext cx="716211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r>
              <a:rPr lang="ru-RU" sz="600" dirty="0">
                <a:solidFill>
                  <a:schemeClr val="lt1"/>
                </a:solidFill>
              </a:rPr>
              <a:t>Создание </a:t>
            </a:r>
            <a:r>
              <a:rPr lang="ru-RU" sz="600" dirty="0" smtClean="0">
                <a:solidFill>
                  <a:schemeClr val="lt1"/>
                </a:solidFill>
              </a:rPr>
              <a:t>ТЗ</a:t>
            </a:r>
            <a:endParaRPr lang="ru-RU" sz="600" dirty="0">
              <a:solidFill>
                <a:schemeClr val="lt1"/>
              </a:solidFill>
            </a:endParaRPr>
          </a:p>
        </p:txBody>
      </p:sp>
      <p:grpSp>
        <p:nvGrpSpPr>
          <p:cNvPr id="69" name="Google Shape;69;p13"/>
          <p:cNvGrpSpPr/>
          <p:nvPr/>
        </p:nvGrpSpPr>
        <p:grpSpPr>
          <a:xfrm rot="10800000">
            <a:off x="344614" y="310787"/>
            <a:ext cx="139648" cy="220488"/>
            <a:chOff x="2223534" y="2938958"/>
            <a:chExt cx="198900" cy="593656"/>
          </a:xfrm>
        </p:grpSpPr>
        <p:cxnSp>
          <p:nvCxnSpPr>
            <p:cNvPr id="70" name="Google Shape;70;p1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71;p1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-9801" y="7909"/>
            <a:ext cx="1806659" cy="308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 dirty="0" smtClean="0"/>
              <a:t>1. Общая постановка задачи, предварит ельное согласование сроков</a:t>
            </a:r>
            <a:endParaRPr sz="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dirty="0"/>
          </a:p>
        </p:txBody>
      </p:sp>
      <p:sp>
        <p:nvSpPr>
          <p:cNvPr id="145" name="Google Shape;145;p13"/>
          <p:cNvSpPr txBox="1"/>
          <p:nvPr/>
        </p:nvSpPr>
        <p:spPr>
          <a:xfrm>
            <a:off x="-86053" y="712514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Заказчик</a:t>
            </a:r>
            <a:endParaRPr sz="10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67;p13"/>
          <p:cNvSpPr/>
          <p:nvPr/>
        </p:nvSpPr>
        <p:spPr>
          <a:xfrm>
            <a:off x="111040" y="1031099"/>
            <a:ext cx="2210009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algn="just"/>
            <a:r>
              <a:rPr lang="ru-RU" sz="600" dirty="0" smtClean="0">
                <a:solidFill>
                  <a:schemeClr val="lt1"/>
                </a:solidFill>
              </a:rPr>
              <a:t>Создание ФТ, распределение </a:t>
            </a:r>
            <a:r>
              <a:rPr lang="ru-RU" sz="600" dirty="0">
                <a:solidFill>
                  <a:schemeClr val="lt1"/>
                </a:solidFill>
              </a:rPr>
              <a:t>задач по </a:t>
            </a:r>
            <a:r>
              <a:rPr lang="ru-RU" sz="600" dirty="0" smtClean="0">
                <a:solidFill>
                  <a:schemeClr val="lt1"/>
                </a:solidFill>
              </a:rPr>
              <a:t>группам</a:t>
            </a:r>
            <a:endParaRPr lang="ru-RU" sz="600" dirty="0">
              <a:solidFill>
                <a:schemeClr val="lt1"/>
              </a:solidFill>
            </a:endParaRPr>
          </a:p>
        </p:txBody>
      </p:sp>
      <p:sp>
        <p:nvSpPr>
          <p:cNvPr id="147" name="Google Shape;145;p13"/>
          <p:cNvSpPr txBox="1"/>
          <p:nvPr/>
        </p:nvSpPr>
        <p:spPr>
          <a:xfrm>
            <a:off x="2141" y="1219602"/>
            <a:ext cx="66460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i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РП</a:t>
            </a:r>
            <a:endParaRPr sz="10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85;p13"/>
          <p:cNvSpPr/>
          <p:nvPr/>
        </p:nvSpPr>
        <p:spPr>
          <a:xfrm>
            <a:off x="1218749" y="519512"/>
            <a:ext cx="869430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51" name="Google Shape;67;p13"/>
          <p:cNvSpPr/>
          <p:nvPr/>
        </p:nvSpPr>
        <p:spPr>
          <a:xfrm>
            <a:off x="796974" y="1525423"/>
            <a:ext cx="1536650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algn="just"/>
            <a:r>
              <a:rPr lang="ru-RU" sz="600" dirty="0" smtClean="0">
                <a:solidFill>
                  <a:schemeClr val="lt1"/>
                </a:solidFill>
              </a:rPr>
              <a:t>Формализация задачи, создание </a:t>
            </a:r>
            <a:r>
              <a:rPr lang="ru-RU" sz="600" dirty="0">
                <a:solidFill>
                  <a:schemeClr val="lt1"/>
                </a:solidFill>
              </a:rPr>
              <a:t>технической </a:t>
            </a:r>
            <a:r>
              <a:rPr lang="ru-RU" sz="600" dirty="0" smtClean="0">
                <a:solidFill>
                  <a:schemeClr val="lt1"/>
                </a:solidFill>
              </a:rPr>
              <a:t>документации</a:t>
            </a:r>
            <a:endParaRPr lang="ru-RU" sz="600" dirty="0">
              <a:solidFill>
                <a:schemeClr val="lt1"/>
              </a:solidFill>
            </a:endParaRPr>
          </a:p>
        </p:txBody>
      </p:sp>
      <p:sp>
        <p:nvSpPr>
          <p:cNvPr id="152" name="Google Shape;145;p13"/>
          <p:cNvSpPr txBox="1"/>
          <p:nvPr/>
        </p:nvSpPr>
        <p:spPr>
          <a:xfrm>
            <a:off x="602407" y="1719148"/>
            <a:ext cx="805076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А</a:t>
            </a:r>
            <a:r>
              <a:rPr lang="ru" sz="1000" b="1" i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налитик</a:t>
            </a:r>
            <a:endParaRPr sz="10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67;p13"/>
          <p:cNvSpPr/>
          <p:nvPr/>
        </p:nvSpPr>
        <p:spPr>
          <a:xfrm>
            <a:off x="1302121" y="2059288"/>
            <a:ext cx="1391351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algn="just"/>
            <a:r>
              <a:rPr lang="ru-RU" sz="600" dirty="0" smtClean="0">
                <a:solidFill>
                  <a:schemeClr val="lt1"/>
                </a:solidFill>
              </a:rPr>
              <a:t>Разработка дизайна приложения</a:t>
            </a:r>
            <a:endParaRPr lang="ru-RU" sz="600" dirty="0">
              <a:solidFill>
                <a:schemeClr val="lt1"/>
              </a:solidFill>
            </a:endParaRPr>
          </a:p>
        </p:txBody>
      </p:sp>
      <p:sp>
        <p:nvSpPr>
          <p:cNvPr id="154" name="Google Shape;145;p13"/>
          <p:cNvSpPr txBox="1"/>
          <p:nvPr/>
        </p:nvSpPr>
        <p:spPr>
          <a:xfrm>
            <a:off x="1262030" y="2252462"/>
            <a:ext cx="805076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i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Дизайнер</a:t>
            </a:r>
            <a:endParaRPr sz="10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67;p13"/>
          <p:cNvSpPr/>
          <p:nvPr/>
        </p:nvSpPr>
        <p:spPr>
          <a:xfrm>
            <a:off x="2333624" y="2610263"/>
            <a:ext cx="4455796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algn="just"/>
            <a:r>
              <a:rPr lang="ru-RU" sz="600" dirty="0" smtClean="0">
                <a:solidFill>
                  <a:schemeClr val="lt1"/>
                </a:solidFill>
              </a:rPr>
              <a:t>Разработка приложения</a:t>
            </a:r>
            <a:endParaRPr lang="ru-RU" sz="600" dirty="0">
              <a:solidFill>
                <a:schemeClr val="lt1"/>
              </a:solidFill>
            </a:endParaRPr>
          </a:p>
        </p:txBody>
      </p:sp>
      <p:sp>
        <p:nvSpPr>
          <p:cNvPr id="156" name="Google Shape;145;p13"/>
          <p:cNvSpPr txBox="1"/>
          <p:nvPr/>
        </p:nvSpPr>
        <p:spPr>
          <a:xfrm>
            <a:off x="2254592" y="2766063"/>
            <a:ext cx="1028892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i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Разработка</a:t>
            </a:r>
            <a:endParaRPr sz="10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67;p13"/>
          <p:cNvSpPr/>
          <p:nvPr/>
        </p:nvSpPr>
        <p:spPr>
          <a:xfrm>
            <a:off x="2769038" y="3201733"/>
            <a:ext cx="4454722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algn="just"/>
            <a:r>
              <a:rPr lang="ru-RU" sz="600" dirty="0" smtClean="0">
                <a:solidFill>
                  <a:schemeClr val="lt1"/>
                </a:solidFill>
              </a:rPr>
              <a:t>Тестирование приложения</a:t>
            </a:r>
            <a:endParaRPr lang="ru-RU" sz="600" dirty="0">
              <a:solidFill>
                <a:schemeClr val="lt1"/>
              </a:solidFill>
            </a:endParaRPr>
          </a:p>
        </p:txBody>
      </p:sp>
      <p:sp>
        <p:nvSpPr>
          <p:cNvPr id="158" name="Google Shape;145;p13"/>
          <p:cNvSpPr txBox="1"/>
          <p:nvPr/>
        </p:nvSpPr>
        <p:spPr>
          <a:xfrm>
            <a:off x="2706198" y="3360226"/>
            <a:ext cx="1028892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i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endParaRPr sz="10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85;p13"/>
          <p:cNvSpPr/>
          <p:nvPr/>
        </p:nvSpPr>
        <p:spPr>
          <a:xfrm>
            <a:off x="2769038" y="514275"/>
            <a:ext cx="848057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60" name="Google Shape;85;p13"/>
          <p:cNvSpPr/>
          <p:nvPr/>
        </p:nvSpPr>
        <p:spPr>
          <a:xfrm>
            <a:off x="2944830" y="1031099"/>
            <a:ext cx="918509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62" name="Google Shape;85;p13"/>
          <p:cNvSpPr/>
          <p:nvPr/>
        </p:nvSpPr>
        <p:spPr>
          <a:xfrm>
            <a:off x="3470426" y="1549404"/>
            <a:ext cx="895834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63" name="Google Shape;67;p13"/>
          <p:cNvSpPr/>
          <p:nvPr/>
        </p:nvSpPr>
        <p:spPr>
          <a:xfrm>
            <a:off x="4343740" y="3771785"/>
            <a:ext cx="708140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algn="just"/>
            <a:r>
              <a:rPr lang="ru-RU" sz="600" dirty="0" smtClean="0">
                <a:solidFill>
                  <a:schemeClr val="lt1"/>
                </a:solidFill>
              </a:rPr>
              <a:t>Внедрение</a:t>
            </a:r>
            <a:endParaRPr lang="ru-RU" sz="600" dirty="0">
              <a:solidFill>
                <a:schemeClr val="lt1"/>
              </a:solidFill>
            </a:endParaRPr>
          </a:p>
        </p:txBody>
      </p:sp>
      <p:sp>
        <p:nvSpPr>
          <p:cNvPr id="164" name="Google Shape;145;p13"/>
          <p:cNvSpPr txBox="1"/>
          <p:nvPr/>
        </p:nvSpPr>
        <p:spPr>
          <a:xfrm>
            <a:off x="4278535" y="3975182"/>
            <a:ext cx="1028892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i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Внедрение</a:t>
            </a:r>
            <a:endParaRPr sz="10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85;p13"/>
          <p:cNvSpPr/>
          <p:nvPr/>
        </p:nvSpPr>
        <p:spPr>
          <a:xfrm>
            <a:off x="4366261" y="529185"/>
            <a:ext cx="853440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66" name="Google Shape;85;p13"/>
          <p:cNvSpPr/>
          <p:nvPr/>
        </p:nvSpPr>
        <p:spPr>
          <a:xfrm>
            <a:off x="3863340" y="2057671"/>
            <a:ext cx="876029" cy="228141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69" name="Google Shape;85;p13"/>
          <p:cNvSpPr/>
          <p:nvPr/>
        </p:nvSpPr>
        <p:spPr>
          <a:xfrm>
            <a:off x="4495800" y="1037453"/>
            <a:ext cx="922020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70" name="Google Shape;85;p13"/>
          <p:cNvSpPr/>
          <p:nvPr/>
        </p:nvSpPr>
        <p:spPr>
          <a:xfrm>
            <a:off x="5074401" y="1558126"/>
            <a:ext cx="907300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71" name="Google Shape;85;p13"/>
          <p:cNvSpPr/>
          <p:nvPr/>
        </p:nvSpPr>
        <p:spPr>
          <a:xfrm>
            <a:off x="5417820" y="2075284"/>
            <a:ext cx="835343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Уточнение ТЗ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72" name="Google Shape;67;p13"/>
          <p:cNvSpPr/>
          <p:nvPr/>
        </p:nvSpPr>
        <p:spPr>
          <a:xfrm>
            <a:off x="7223760" y="3773573"/>
            <a:ext cx="708140" cy="23060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algn="just"/>
            <a:r>
              <a:rPr lang="ru-RU" sz="600" dirty="0" smtClean="0">
                <a:solidFill>
                  <a:schemeClr val="lt1"/>
                </a:solidFill>
              </a:rPr>
              <a:t>Внедрение</a:t>
            </a:r>
            <a:endParaRPr lang="ru-RU" sz="600" dirty="0">
              <a:solidFill>
                <a:schemeClr val="lt1"/>
              </a:solidFill>
            </a:endParaRPr>
          </a:p>
        </p:txBody>
      </p:sp>
      <p:sp>
        <p:nvSpPr>
          <p:cNvPr id="173" name="Google Shape;85;p13"/>
          <p:cNvSpPr/>
          <p:nvPr/>
        </p:nvSpPr>
        <p:spPr>
          <a:xfrm>
            <a:off x="7931900" y="514275"/>
            <a:ext cx="669175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ПСИ</a:t>
            </a:r>
            <a:endParaRPr sz="600" dirty="0">
              <a:solidFill>
                <a:schemeClr val="bg1"/>
              </a:solidFill>
            </a:endParaRPr>
          </a:p>
        </p:txBody>
      </p:sp>
      <p:sp>
        <p:nvSpPr>
          <p:cNvPr id="174" name="Google Shape;85;p13"/>
          <p:cNvSpPr/>
          <p:nvPr/>
        </p:nvSpPr>
        <p:spPr>
          <a:xfrm>
            <a:off x="7931900" y="1037453"/>
            <a:ext cx="669175" cy="22317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 dirty="0" smtClean="0">
                <a:solidFill>
                  <a:schemeClr val="bg1"/>
                </a:solidFill>
              </a:rPr>
              <a:t>ПСИ</a:t>
            </a:r>
            <a:endParaRPr sz="600" dirty="0">
              <a:solidFill>
                <a:schemeClr val="bg1"/>
              </a:solidFill>
            </a:endParaRPr>
          </a:p>
        </p:txBody>
      </p:sp>
      <p:grpSp>
        <p:nvGrpSpPr>
          <p:cNvPr id="175" name="Google Shape;135;p13"/>
          <p:cNvGrpSpPr/>
          <p:nvPr/>
        </p:nvGrpSpPr>
        <p:grpSpPr>
          <a:xfrm flipV="1">
            <a:off x="1668866" y="275337"/>
            <a:ext cx="127992" cy="246607"/>
            <a:chOff x="5958946" y="2938958"/>
            <a:chExt cx="198900" cy="593656"/>
          </a:xfrm>
        </p:grpSpPr>
        <p:cxnSp>
          <p:nvCxnSpPr>
            <p:cNvPr id="176" name="Google Shape;136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37;p1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1" name="Google Shape;96;p13"/>
          <p:cNvSpPr txBox="1">
            <a:spLocks/>
          </p:cNvSpPr>
          <p:nvPr/>
        </p:nvSpPr>
        <p:spPr>
          <a:xfrm>
            <a:off x="1614318" y="-289"/>
            <a:ext cx="1243182" cy="3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600" dirty="0" smtClean="0"/>
              <a:t>2. Уточнение после первичной проработки ТЗ</a:t>
            </a:r>
            <a:endParaRPr lang="ru-RU" sz="600" dirty="0"/>
          </a:p>
        </p:txBody>
      </p:sp>
      <p:sp>
        <p:nvSpPr>
          <p:cNvPr id="182" name="Google Shape;96;p13"/>
          <p:cNvSpPr txBox="1">
            <a:spLocks/>
          </p:cNvSpPr>
          <p:nvPr/>
        </p:nvSpPr>
        <p:spPr>
          <a:xfrm>
            <a:off x="3163224" y="-19129"/>
            <a:ext cx="1243182" cy="3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600" dirty="0" smtClean="0"/>
              <a:t>3. Уточнение по результатом тестирования</a:t>
            </a:r>
            <a:endParaRPr lang="ru-RU" sz="600" dirty="0"/>
          </a:p>
        </p:txBody>
      </p:sp>
      <p:grpSp>
        <p:nvGrpSpPr>
          <p:cNvPr id="183" name="Google Shape;135;p13"/>
          <p:cNvGrpSpPr/>
          <p:nvPr/>
        </p:nvGrpSpPr>
        <p:grpSpPr>
          <a:xfrm flipV="1">
            <a:off x="3163224" y="282578"/>
            <a:ext cx="127992" cy="246607"/>
            <a:chOff x="5958946" y="2938958"/>
            <a:chExt cx="198900" cy="593656"/>
          </a:xfrm>
        </p:grpSpPr>
        <p:cxnSp>
          <p:nvCxnSpPr>
            <p:cNvPr id="184" name="Google Shape;136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Google Shape;137;p1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" name="Google Shape;135;p13"/>
          <p:cNvGrpSpPr/>
          <p:nvPr/>
        </p:nvGrpSpPr>
        <p:grpSpPr>
          <a:xfrm flipV="1">
            <a:off x="4788162" y="292544"/>
            <a:ext cx="127992" cy="246607"/>
            <a:chOff x="5958946" y="2938958"/>
            <a:chExt cx="198900" cy="593656"/>
          </a:xfrm>
        </p:grpSpPr>
        <p:cxnSp>
          <p:nvCxnSpPr>
            <p:cNvPr id="187" name="Google Shape;136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Google Shape;137;p1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9" name="Google Shape;96;p13"/>
          <p:cNvSpPr txBox="1">
            <a:spLocks/>
          </p:cNvSpPr>
          <p:nvPr/>
        </p:nvSpPr>
        <p:spPr>
          <a:xfrm rot="16200000">
            <a:off x="7588097" y="1912521"/>
            <a:ext cx="2450782" cy="3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dirty="0" smtClean="0"/>
              <a:t>8. Сопровождение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159" idx="2"/>
            <a:endCxn id="160" idx="0"/>
          </p:cNvCxnSpPr>
          <p:nvPr/>
        </p:nvCxnSpPr>
        <p:spPr>
          <a:xfrm rot="16200000" flipH="1">
            <a:off x="3095957" y="778764"/>
            <a:ext cx="293652" cy="21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60" idx="2"/>
            <a:endCxn id="162" idx="0"/>
          </p:cNvCxnSpPr>
          <p:nvPr/>
        </p:nvCxnSpPr>
        <p:spPr>
          <a:xfrm rot="16200000" flipH="1">
            <a:off x="3457855" y="1144708"/>
            <a:ext cx="295133" cy="5142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62" idx="2"/>
            <a:endCxn id="166" idx="0"/>
          </p:cNvCxnSpPr>
          <p:nvPr/>
        </p:nvCxnSpPr>
        <p:spPr>
          <a:xfrm rot="16200000" flipH="1">
            <a:off x="3910887" y="1724238"/>
            <a:ext cx="285095" cy="381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5" idx="2"/>
            <a:endCxn id="169" idx="0"/>
          </p:cNvCxnSpPr>
          <p:nvPr/>
        </p:nvCxnSpPr>
        <p:spPr>
          <a:xfrm rot="16200000" flipH="1">
            <a:off x="4676554" y="812990"/>
            <a:ext cx="285096" cy="163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69" idx="2"/>
            <a:endCxn id="170" idx="0"/>
          </p:cNvCxnSpPr>
          <p:nvPr/>
        </p:nvCxnSpPr>
        <p:spPr>
          <a:xfrm rot="16200000" flipH="1">
            <a:off x="5037887" y="1123754"/>
            <a:ext cx="297501" cy="5712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70" idx="2"/>
            <a:endCxn id="171" idx="0"/>
          </p:cNvCxnSpPr>
          <p:nvPr/>
        </p:nvCxnSpPr>
        <p:spPr>
          <a:xfrm rot="16200000" flipH="1">
            <a:off x="5478985" y="1774570"/>
            <a:ext cx="293986" cy="307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16200000" flipH="1">
            <a:off x="665116" y="1156019"/>
            <a:ext cx="263715" cy="465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28"/>
          <p:cNvCxnSpPr/>
          <p:nvPr/>
        </p:nvCxnSpPr>
        <p:spPr>
          <a:xfrm rot="16200000" flipH="1">
            <a:off x="459840" y="744088"/>
            <a:ext cx="310024" cy="291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 rot="5400000" flipH="1" flipV="1">
            <a:off x="1544524" y="1822052"/>
            <a:ext cx="316360" cy="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21"/>
          <p:cNvCxnSpPr/>
          <p:nvPr/>
        </p:nvCxnSpPr>
        <p:spPr>
          <a:xfrm rot="16200000" flipH="1">
            <a:off x="1244171" y="1781750"/>
            <a:ext cx="328534" cy="258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3"/>
          <p:cNvCxnSpPr/>
          <p:nvPr/>
        </p:nvCxnSpPr>
        <p:spPr>
          <a:xfrm rot="5400000" flipH="1" flipV="1">
            <a:off x="1154676" y="1305719"/>
            <a:ext cx="316360" cy="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193"/>
          <p:cNvCxnSpPr/>
          <p:nvPr/>
        </p:nvCxnSpPr>
        <p:spPr>
          <a:xfrm rot="5400000" flipH="1" flipV="1">
            <a:off x="1211088" y="787113"/>
            <a:ext cx="316360" cy="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1"/>
          <p:cNvCxnSpPr/>
          <p:nvPr/>
        </p:nvCxnSpPr>
        <p:spPr>
          <a:xfrm rot="16200000" flipH="1">
            <a:off x="2352691" y="2320812"/>
            <a:ext cx="328534" cy="258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1"/>
          <p:cNvCxnSpPr/>
          <p:nvPr/>
        </p:nvCxnSpPr>
        <p:spPr>
          <a:xfrm rot="16200000" flipH="1">
            <a:off x="4272906" y="2318788"/>
            <a:ext cx="328534" cy="258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1"/>
          <p:cNvCxnSpPr/>
          <p:nvPr/>
        </p:nvCxnSpPr>
        <p:spPr>
          <a:xfrm rot="16200000" flipH="1">
            <a:off x="5817433" y="2325161"/>
            <a:ext cx="328534" cy="258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55" idx="2"/>
            <a:endCxn id="157" idx="0"/>
          </p:cNvCxnSpPr>
          <p:nvPr/>
        </p:nvCxnSpPr>
        <p:spPr>
          <a:xfrm rot="16200000" flipH="1">
            <a:off x="4540878" y="2803863"/>
            <a:ext cx="360861" cy="434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oogle Shape;135;p13"/>
          <p:cNvGrpSpPr/>
          <p:nvPr/>
        </p:nvGrpSpPr>
        <p:grpSpPr>
          <a:xfrm rot="5400000" flipV="1">
            <a:off x="5128163" y="3707698"/>
            <a:ext cx="183076" cy="370001"/>
            <a:chOff x="5958946" y="2938958"/>
            <a:chExt cx="198900" cy="593656"/>
          </a:xfrm>
        </p:grpSpPr>
        <p:cxnSp>
          <p:nvCxnSpPr>
            <p:cNvPr id="214" name="Google Shape;136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5" name="Google Shape;137;p1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29" name="Прямая соединительная линия 207"/>
          <p:cNvCxnSpPr/>
          <p:nvPr/>
        </p:nvCxnSpPr>
        <p:spPr>
          <a:xfrm rot="16200000" flipH="1">
            <a:off x="4256742" y="3387894"/>
            <a:ext cx="360861" cy="434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146" idx="3"/>
          </p:cNvCxnSpPr>
          <p:nvPr/>
        </p:nvCxnSpPr>
        <p:spPr>
          <a:xfrm>
            <a:off x="2321049" y="1146404"/>
            <a:ext cx="664197" cy="14871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151" idx="3"/>
          </p:cNvCxnSpPr>
          <p:nvPr/>
        </p:nvCxnSpPr>
        <p:spPr>
          <a:xfrm>
            <a:off x="2333624" y="1640728"/>
            <a:ext cx="490072" cy="9695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>
            <a:stCxn id="157" idx="0"/>
            <a:endCxn id="157" idx="0"/>
          </p:cNvCxnSpPr>
          <p:nvPr/>
        </p:nvCxnSpPr>
        <p:spPr>
          <a:xfrm>
            <a:off x="4938747" y="32017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/>
          <p:cNvCxnSpPr/>
          <p:nvPr/>
        </p:nvCxnSpPr>
        <p:spPr>
          <a:xfrm rot="16200000" flipV="1">
            <a:off x="1859640" y="1730278"/>
            <a:ext cx="2459048" cy="483860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/>
          <p:cNvCxnSpPr>
            <a:stCxn id="163" idx="3"/>
          </p:cNvCxnSpPr>
          <p:nvPr/>
        </p:nvCxnSpPr>
        <p:spPr>
          <a:xfrm flipH="1" flipV="1">
            <a:off x="4416330" y="710086"/>
            <a:ext cx="635550" cy="3177004"/>
          </a:xfrm>
          <a:prstGeom prst="curvedConnector4">
            <a:avLst>
              <a:gd name="adj1" fmla="val -35969"/>
              <a:gd name="adj2" fmla="val 61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07"/>
          <p:cNvCxnSpPr/>
          <p:nvPr/>
        </p:nvCxnSpPr>
        <p:spPr>
          <a:xfrm rot="16200000" flipH="1">
            <a:off x="6953664" y="3387894"/>
            <a:ext cx="360861" cy="434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/>
          <p:cNvCxnSpPr>
            <a:stCxn id="172" idx="3"/>
            <a:endCxn id="173" idx="1"/>
          </p:cNvCxnSpPr>
          <p:nvPr/>
        </p:nvCxnSpPr>
        <p:spPr>
          <a:xfrm flipV="1">
            <a:off x="7931900" y="625861"/>
            <a:ext cx="111586" cy="3263017"/>
          </a:xfrm>
          <a:prstGeom prst="curvedConnector5">
            <a:avLst>
              <a:gd name="adj1" fmla="val 204864"/>
              <a:gd name="adj2" fmla="val 50057"/>
              <a:gd name="adj3" fmla="val -10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Google Shape;96;p13"/>
          <p:cNvSpPr txBox="1">
            <a:spLocks/>
          </p:cNvSpPr>
          <p:nvPr/>
        </p:nvSpPr>
        <p:spPr>
          <a:xfrm>
            <a:off x="5372348" y="3707964"/>
            <a:ext cx="1243182" cy="3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600" dirty="0"/>
              <a:t>4</a:t>
            </a:r>
            <a:r>
              <a:rPr lang="ru-RU" sz="600" dirty="0" smtClean="0"/>
              <a:t>. Ввод в эксплуатацию первого релиза</a:t>
            </a:r>
            <a:endParaRPr lang="ru-RU" sz="600" dirty="0"/>
          </a:p>
        </p:txBody>
      </p:sp>
      <p:grpSp>
        <p:nvGrpSpPr>
          <p:cNvPr id="288" name="Google Shape;135;p13"/>
          <p:cNvGrpSpPr/>
          <p:nvPr/>
        </p:nvGrpSpPr>
        <p:grpSpPr>
          <a:xfrm rot="10800000" flipV="1">
            <a:off x="7615788" y="4002394"/>
            <a:ext cx="128037" cy="267981"/>
            <a:chOff x="5958946" y="2938958"/>
            <a:chExt cx="198900" cy="593656"/>
          </a:xfrm>
        </p:grpSpPr>
        <p:cxnSp>
          <p:nvCxnSpPr>
            <p:cNvPr id="289" name="Google Shape;136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0" name="Google Shape;137;p1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1" name="Google Shape;96;p13"/>
          <p:cNvSpPr txBox="1">
            <a:spLocks/>
          </p:cNvSpPr>
          <p:nvPr/>
        </p:nvSpPr>
        <p:spPr>
          <a:xfrm>
            <a:off x="7288084" y="4262906"/>
            <a:ext cx="1243182" cy="3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600" dirty="0" smtClean="0"/>
              <a:t>6. Ввод в эксплуатацию второго релиза</a:t>
            </a:r>
            <a:endParaRPr lang="ru-RU" sz="600" dirty="0"/>
          </a:p>
        </p:txBody>
      </p:sp>
      <p:cxnSp>
        <p:nvCxnSpPr>
          <p:cNvPr id="297" name="Прямая соединительная линия 296"/>
          <p:cNvCxnSpPr/>
          <p:nvPr/>
        </p:nvCxnSpPr>
        <p:spPr>
          <a:xfrm>
            <a:off x="8613775" y="326017"/>
            <a:ext cx="0" cy="44528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Google Shape;96;p13"/>
          <p:cNvSpPr txBox="1">
            <a:spLocks/>
          </p:cNvSpPr>
          <p:nvPr/>
        </p:nvSpPr>
        <p:spPr>
          <a:xfrm>
            <a:off x="4789059" y="-17213"/>
            <a:ext cx="1243182" cy="35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600" dirty="0" smtClean="0"/>
              <a:t>5. Уточнение по итогам внедрения 1 релиза</a:t>
            </a:r>
            <a:endParaRPr lang="ru-RU" sz="600" dirty="0"/>
          </a:p>
        </p:txBody>
      </p:sp>
      <p:grpSp>
        <p:nvGrpSpPr>
          <p:cNvPr id="302" name="Google Shape;135;p13"/>
          <p:cNvGrpSpPr/>
          <p:nvPr/>
        </p:nvGrpSpPr>
        <p:grpSpPr>
          <a:xfrm flipV="1">
            <a:off x="8168014" y="275141"/>
            <a:ext cx="127992" cy="246607"/>
            <a:chOff x="5958946" y="2938958"/>
            <a:chExt cx="198900" cy="593656"/>
          </a:xfrm>
        </p:grpSpPr>
        <p:cxnSp>
          <p:nvCxnSpPr>
            <p:cNvPr id="303" name="Google Shape;136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4" name="Google Shape;137;p1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5" name="Google Shape;96;p13"/>
          <p:cNvSpPr txBox="1">
            <a:spLocks/>
          </p:cNvSpPr>
          <p:nvPr/>
        </p:nvSpPr>
        <p:spPr>
          <a:xfrm>
            <a:off x="7987693" y="61709"/>
            <a:ext cx="441067" cy="18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600" dirty="0" smtClean="0"/>
              <a:t>7. ПСИ</a:t>
            </a:r>
            <a:endParaRPr lang="ru-RU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96;p13"/>
          <p:cNvSpPr txBox="1">
            <a:spLocks/>
          </p:cNvSpPr>
          <p:nvPr/>
        </p:nvSpPr>
        <p:spPr>
          <a:xfrm>
            <a:off x="213110" y="307763"/>
            <a:ext cx="8655119" cy="350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ru-RU" sz="1200" dirty="0" smtClean="0">
                <a:solidFill>
                  <a:schemeClr val="tx1"/>
                </a:solidFill>
              </a:rPr>
              <a:t>На начальном этапе заказчик формирует основные требования к продукту, с руководителем проекта согласовываются контрольные точки, вырабатываются ТЗ (техническое задание), на основе которого руководитель проекта (РП) разрабатывает функциональные требования (</a:t>
            </a:r>
            <a:r>
              <a:rPr lang="ru-RU" sz="1200" dirty="0">
                <a:solidFill>
                  <a:schemeClr val="tx1"/>
                </a:solidFill>
              </a:rPr>
              <a:t>ФТ</a:t>
            </a:r>
            <a:r>
              <a:rPr lang="ru-RU" sz="1200" dirty="0" smtClean="0">
                <a:solidFill>
                  <a:schemeClr val="tx1"/>
                </a:solidFill>
              </a:rPr>
              <a:t>).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tx1"/>
                </a:solidFill>
              </a:rPr>
              <a:t>На следующем  этапе РП вместе с аналитиком формализует задачу, на основе чего создается  ТД (техническая документация).  В дальнейшем дизайнер на основе ФТ и ТД  разрабатывает макеты приложения. По итогам данных этапов происходит уточнение ТЗ и корректировка ФТ и ТД . 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tx1"/>
                </a:solidFill>
              </a:rPr>
              <a:t>После корректировки ФТ и ТД начинается разработка приложения, после разработки основного функционала проводится тестирование, по итогам которого также происходит уточнение ТЗ с корректировкой ФТ, ТД и макета, формируется исходные данные для второго релиза, параллельно с работой над первым релизом начинается работа  над вторым релизом (3).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tx1"/>
                </a:solidFill>
              </a:rPr>
              <a:t>После завершения тестирования осуществляется внедрение первого релиза (4). </a:t>
            </a:r>
            <a:r>
              <a:rPr lang="ru-RU" sz="1200" dirty="0">
                <a:solidFill>
                  <a:schemeClr val="tx1"/>
                </a:solidFill>
              </a:rPr>
              <a:t>Н</a:t>
            </a:r>
            <a:r>
              <a:rPr lang="ru-RU" sz="1200" dirty="0" smtClean="0">
                <a:solidFill>
                  <a:schemeClr val="tx1"/>
                </a:solidFill>
              </a:rPr>
              <a:t>а основе опыта  эксплуатации первого релиза так же уточняется </a:t>
            </a:r>
            <a:r>
              <a:rPr lang="ru-RU" sz="1200" dirty="0">
                <a:solidFill>
                  <a:schemeClr val="tx1"/>
                </a:solidFill>
              </a:rPr>
              <a:t>ТЗ с корректировкой ФТ, </a:t>
            </a:r>
            <a:r>
              <a:rPr lang="ru-RU" sz="1200" dirty="0" smtClean="0">
                <a:solidFill>
                  <a:schemeClr val="tx1"/>
                </a:solidFill>
              </a:rPr>
              <a:t>ТД (5).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chemeClr val="tx1"/>
                </a:solidFill>
              </a:rPr>
              <a:t>На основе уточенных ФТ и ТД разработка реализует новые требования, параллельно проводится тестирование. После тестирования осуществляется внедрение второго релиза (6) и приемо-сдаточные испытания (ПСИ) (7).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chemeClr val="tx1"/>
                </a:solidFill>
              </a:rPr>
              <a:t>В дальнейшем осуществляется сопровождения продукта (8).</a:t>
            </a:r>
          </a:p>
          <a:p>
            <a:pPr marL="0" indent="0">
              <a:buNone/>
            </a:pPr>
            <a:endParaRPr lang="ru-RU" sz="1200" dirty="0" smtClean="0">
              <a:solidFill>
                <a:schemeClr val="tx1"/>
              </a:solidFill>
            </a:endParaRPr>
          </a:p>
          <a:p>
            <a:pPr marL="0" indent="0">
              <a:buFont typeface="Roboto"/>
              <a:buNone/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9754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304</Words>
  <Application>Microsoft Office PowerPoint</Application>
  <PresentationFormat>Экран (16:9)</PresentationFormat>
  <Paragraphs>40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Roboto</vt:lpstr>
      <vt:lpstr>Arial</vt:lpstr>
      <vt:lpstr>Material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Dmitriy Egorov</cp:lastModifiedBy>
  <cp:revision>22</cp:revision>
  <dcterms:modified xsi:type="dcterms:W3CDTF">2021-09-04T07:19:38Z</dcterms:modified>
</cp:coreProperties>
</file>