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rial Black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7FF7A1-FC39-4265-BB5B-B59153C81231}">
  <a:tblStyle styleId="{CD7FF7A1-FC39-4265-BB5B-B59153C812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39772146-F37A-484C-AFA5-9B3A31C4719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5de3a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5de3a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d5de3a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d5de3a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da3e8e6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da3e8e6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da3e8e6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da3e8e6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3287224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9328722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7d22c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7d22c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16ad55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16ad55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03134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03134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0031344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0031344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57200" y="4857748"/>
            <a:ext cx="2133599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2640597" y="4857748"/>
            <a:ext cx="5507719" cy="2057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Введение. Базовые типы данных. Консоль. Классы и методы</a:t>
            </a:r>
            <a:endParaRPr/>
          </a:p>
        </p:txBody>
      </p:sp>
      <p:sp>
        <p:nvSpPr>
          <p:cNvPr id="28" name="Google Shape;28;p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ru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Что такое .NET Framework? Консольное приложение. Выводим и вводим данные. Типы данных и их преобразование. Первое знакомство с методами и классами.</a:t>
            </a:r>
            <a:endParaRPr/>
          </a:p>
        </p:txBody>
      </p:sp>
      <p:sp>
        <p:nvSpPr>
          <p:cNvPr id="29" name="Google Shape;29;p5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ru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C#. Базовый курс</a:t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2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735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144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715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2287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2858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429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0007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45719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51431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57143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6285598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68567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7427997" y="-80019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79991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8570397" y="-80019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ru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1</a:t>
            </a:r>
            <a:endParaRPr/>
          </a:p>
        </p:txBody>
      </p:sp>
      <p:pic>
        <p:nvPicPr>
          <p:cNvPr id="56" name="Google Shape;56;p5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#" id="57" name="Google Shape;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19" y="857237"/>
            <a:ext cx="2876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Повышение производительности	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accent5"/>
                </a:solidFill>
              </a:rPr>
              <a:t>JIT-компилятор оптимизирует компиляцию под определенный процессор</a:t>
            </a:r>
            <a:endParaRPr b="1" sz="2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Native code - это возможно не всегда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Языковая способность к взаимодействию</a:t>
            </a:r>
            <a:endParaRPr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311700" y="11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Различные языки легко взаимодействуют в среде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/>
              <a:t>.NET Framework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4" y="0"/>
            <a:ext cx="86217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noFill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ctrTitle"/>
          </p:nvPr>
        </p:nvSpPr>
        <p:spPr>
          <a:xfrm>
            <a:off x="1142400" y="357171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Управляющий код и среда Common Language Runtime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5917" y="1500179"/>
            <a:ext cx="5653097" cy="347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ctrTitle"/>
          </p:nvPr>
        </p:nvSpPr>
        <p:spPr>
          <a:xfrm>
            <a:off x="428601" y="285725"/>
            <a:ext cx="7851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3200"/>
              <a:t>C</a:t>
            </a: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– </a:t>
            </a:r>
            <a:r>
              <a:rPr lang="ru" sz="3200"/>
              <a:t>Common</a:t>
            </a: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Intermediate language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18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41" y="1357304"/>
            <a:ext cx="6262701" cy="343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0166" y="4357700"/>
            <a:ext cx="2486024" cy="419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8"/>
          <p:cNvCxnSpPr/>
          <p:nvPr/>
        </p:nvCxnSpPr>
        <p:spPr>
          <a:xfrm rot="10800000">
            <a:off x="4286247" y="1998656"/>
            <a:ext cx="78581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18"/>
          <p:cNvCxnSpPr/>
          <p:nvPr/>
        </p:nvCxnSpPr>
        <p:spPr>
          <a:xfrm rot="-5400000">
            <a:off x="3786182" y="4143385"/>
            <a:ext cx="285751" cy="28575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4567"/>
            <a:ext cx="9144002" cy="155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Удобные клавиатурные команды</a:t>
            </a:r>
            <a:endParaRPr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251519" y="11135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{CD7FF7A1-FC39-4265-BB5B-B59153C81231}</a:tableStyleId>
              </a:tblPr>
              <a:tblGrid>
                <a:gridCol w="1872200"/>
                <a:gridCol w="6768750"/>
              </a:tblGrid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Клавиша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Команда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&lt;F9&gt;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Добавление/снятие точки останова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&lt;F12&gt;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Переход к определению, объекта или метода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64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&lt;Ctrl&gt;+&lt;M&gt;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Развертывание и свертывание структуры кода в редакторе 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&lt;Ctrl&gt;+&lt;K&gt;+&lt;C&gt;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&lt;Ctrl&gt;+&lt;K&gt;+&lt;U&gt;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Закомментировать строки кода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Раскомментировать строки кода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&lt;F5&gt;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Запуск с отладкой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&lt;Ctlr&gt;+&lt;F5&gt;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Запуск без отладки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&lt;F10&gt;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Трассировка с обходом</a:t>
                      </a:r>
                      <a:endParaRPr/>
                    </a:p>
                  </a:txBody>
                  <a:tcPr marT="34300" marB="34300" marR="91450" marL="91450"/>
                </a:tc>
              </a:tr>
              <a:tr h="3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&lt;F11&gt;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ru" sz="1100" u="none" cap="none" strike="noStrike"/>
                        <a:t>Трассировка со входом</a:t>
                      </a:r>
                      <a:endParaRPr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pic>
        <p:nvPicPr>
          <p:cNvPr id="328" name="Google Shape;328;p20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ctrTitle"/>
          </p:nvPr>
        </p:nvSpPr>
        <p:spPr>
          <a:xfrm>
            <a:off x="1475656" y="26749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Элементы</a:t>
            </a: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программы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285719" y="1428741"/>
            <a:ext cx="8643997" cy="3108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Пространства имен – контейнеры для классов.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– логическая единица программы на C#,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которой содержатся методы и другие элементы.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или функция – подпрограмма программы, в которой содержится реализация алгоритма.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/>
        </p:nvSpPr>
        <p:spPr>
          <a:xfrm>
            <a:off x="285719" y="142857"/>
            <a:ext cx="82803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1688" lvl="0" marL="8016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Переменная</a:t>
            </a: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это величина, имеющая имя, тип и значение. Значение переменной можно изменять во время работы программы.</a:t>
            </a:r>
            <a:endParaRPr/>
          </a:p>
        </p:txBody>
      </p:sp>
      <p:pic>
        <p:nvPicPr>
          <p:cNvPr id="368" name="Google Shape;3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2" y="2069306"/>
            <a:ext cx="2386011" cy="209430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/>
          <p:nvPr/>
        </p:nvSpPr>
        <p:spPr>
          <a:xfrm>
            <a:off x="3047997" y="2310498"/>
            <a:ext cx="1110341" cy="408523"/>
          </a:xfrm>
          <a:prstGeom prst="rect">
            <a:avLst/>
          </a:prstGeom>
          <a:solidFill>
            <a:srgbClr val="66FF33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/>
          <p:nvPr/>
        </p:nvSpPr>
        <p:spPr>
          <a:xfrm rot="-2816268">
            <a:off x="2339777" y="2723556"/>
            <a:ext cx="532209" cy="45243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127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2"/>
          <p:cNvSpPr/>
          <p:nvPr/>
        </p:nvSpPr>
        <p:spPr>
          <a:xfrm rot="-394403">
            <a:off x="2122708" y="3339195"/>
            <a:ext cx="729343" cy="49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ru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4351339" y="1866900"/>
            <a:ext cx="1755774" cy="484585"/>
          </a:xfrm>
          <a:prstGeom prst="wedgeRoundRectCallout">
            <a:avLst>
              <a:gd fmla="val -76637" name="adj1"/>
              <a:gd fmla="val 48269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063625" y="4258866"/>
            <a:ext cx="1036638" cy="484584"/>
          </a:xfrm>
          <a:prstGeom prst="wedgeRoundRectCallout">
            <a:avLst>
              <a:gd fmla="val 67053" name="adj1"/>
              <a:gd fmla="val -141980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6335483" y="2245178"/>
            <a:ext cx="2463939" cy="906544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3690937" y="2849166"/>
            <a:ext cx="2024061" cy="751283"/>
          </a:xfrm>
          <a:prstGeom prst="wedgeRoundRectCallout">
            <a:avLst>
              <a:gd fmla="val 81717" name="adj1"/>
              <a:gd fmla="val -66344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Другой тип данных</a:t>
            </a:r>
            <a:endParaRPr/>
          </a:p>
        </p:txBody>
      </p:sp>
      <p:grpSp>
        <p:nvGrpSpPr>
          <p:cNvPr id="376" name="Google Shape;376;p22"/>
          <p:cNvGrpSpPr/>
          <p:nvPr/>
        </p:nvGrpSpPr>
        <p:grpSpPr>
          <a:xfrm>
            <a:off x="2986088" y="4024311"/>
            <a:ext cx="5732461" cy="910827"/>
            <a:chOff x="432" y="3902"/>
            <a:chExt cx="3610" cy="764"/>
          </a:xfrm>
        </p:grpSpPr>
        <p:sp>
          <p:nvSpPr>
            <p:cNvPr id="377" name="Google Shape;377;p22"/>
            <p:cNvSpPr txBox="1"/>
            <p:nvPr/>
          </p:nvSpPr>
          <p:spPr>
            <a:xfrm>
              <a:off x="726" y="3968"/>
              <a:ext cx="3316" cy="698"/>
            </a:xfrm>
            <a:prstGeom prst="rect">
              <a:avLst/>
            </a:prstGeom>
            <a:solidFill>
              <a:srgbClr val="D1D1FF"/>
            </a:solidFill>
            <a:ln cap="flat" cmpd="sng" w="12700">
              <a:solidFill>
                <a:srgbClr val="00008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В переменной хранятся данные </a:t>
              </a:r>
              <a:br>
                <a:rPr b="0" i="0" lang="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ru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определенного типа!</a:t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432" y="3902"/>
              <a:ext cx="408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 Black"/>
                <a:buNone/>
              </a:pPr>
              <a:r>
                <a:rPr b="0" i="0" lang="ru" sz="4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pic>
        <p:nvPicPr>
          <p:cNvPr id="379" name="Google Shape;379;p22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типов в .NET Framework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3"/>
          <p:cNvPicPr preferRelativeResize="0"/>
          <p:nvPr/>
        </p:nvPicPr>
        <p:blipFill rotWithShape="1">
          <a:blip r:embed="rId3">
            <a:alphaModFix/>
          </a:blip>
          <a:srcRect b="1375" l="2434" r="2018" t="3691"/>
          <a:stretch/>
        </p:blipFill>
        <p:spPr>
          <a:xfrm>
            <a:off x="0" y="1038711"/>
            <a:ext cx="9144000" cy="410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0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План курса</a:t>
            </a:r>
            <a:endParaRPr/>
          </a:p>
        </p:txBody>
      </p:sp>
      <p:sp>
        <p:nvSpPr>
          <p:cNvPr id="63" name="Google Shape;63;p6"/>
          <p:cNvSpPr txBox="1"/>
          <p:nvPr>
            <p:ph type="ctrTitle"/>
          </p:nvPr>
        </p:nvSpPr>
        <p:spPr>
          <a:xfrm>
            <a:off x="1144800" y="171450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Введение. Net. Framework.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Управляющие конструкции.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Методы. От структур к объектам.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Массивы. Работа с текстовыми файлами. Исключения.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Символы, строки. *Регулярные выражения.</a:t>
            </a:r>
            <a:endParaRPr sz="1200">
              <a:solidFill>
                <a:srgbClr val="2C2D30"/>
              </a:solidFill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Делегаты. Бинарные файлы. Коллекции.</a:t>
            </a:r>
            <a:endParaRPr sz="1200">
              <a:solidFill>
                <a:srgbClr val="2C2D30"/>
              </a:solidFill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Введение в Windows Forms.</a:t>
            </a:r>
            <a:endParaRPr sz="1200">
              <a:solidFill>
                <a:srgbClr val="2C2D30"/>
              </a:solidFill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Сериализация. Windows Forms - программирование по-взрослому. Технология связывания</a:t>
            </a:r>
            <a:endParaRPr sz="1200">
              <a:solidFill>
                <a:srgbClr val="2C2D3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Псевдонимы типов данных в C#</a:t>
            </a:r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1428750"/>
            <a:ext cx="8505824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/>
          <p:nvPr>
            <p:ph idx="1" type="body"/>
          </p:nvPr>
        </p:nvSpPr>
        <p:spPr>
          <a:xfrm>
            <a:off x="2000232" y="3804055"/>
            <a:ext cx="7143768" cy="857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b="0" i="0" lang="ru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Петцольд Ч. «Программирование для Windows на С#. Том 1»</a:t>
            </a:r>
            <a:endParaRPr/>
          </a:p>
        </p:txBody>
      </p:sp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500033" y="0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Хранение в памяти значений значимого и ссылочного типа</a:t>
            </a:r>
            <a:endParaRPr/>
          </a:p>
        </p:txBody>
      </p:sp>
      <p:pic>
        <p:nvPicPr>
          <p:cNvPr id="400" name="Google Shape;40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1251312"/>
            <a:ext cx="8521699" cy="321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5"/>
          <p:cNvSpPr/>
          <p:nvPr/>
        </p:nvSpPr>
        <p:spPr>
          <a:xfrm>
            <a:off x="4214810" y="4429137"/>
            <a:ext cx="45720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Т.А. Павловская. “Программирование на языке высокого уровня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значений</a:t>
            </a:r>
            <a:endParaRPr/>
          </a:p>
        </p:txBody>
      </p:sp>
      <p:pic>
        <p:nvPicPr>
          <p:cNvPr id="408" name="Google Shape;40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5" y="1142990"/>
            <a:ext cx="8229600" cy="289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6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Целочисленные типы</a:t>
            </a:r>
            <a:endParaRPr/>
          </a:p>
        </p:txBody>
      </p:sp>
      <p:pic>
        <p:nvPicPr>
          <p:cNvPr id="415" name="Google Shape;41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9" y="1221600"/>
            <a:ext cx="8229600" cy="190328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7"/>
          <p:cNvSpPr txBox="1"/>
          <p:nvPr/>
        </p:nvSpPr>
        <p:spPr>
          <a:xfrm>
            <a:off x="323528" y="3327833"/>
            <a:ext cx="820891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 a; 		//объявили переменную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типа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b,            	//объявили переменную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переменную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типа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			</a:t>
            </a:r>
            <a:b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c=100;	         //переменной </a:t>
            </a: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присвоили значение 100</a:t>
            </a:r>
            <a:endParaRPr/>
          </a:p>
        </p:txBody>
      </p:sp>
      <p:pic>
        <p:nvPicPr>
          <p:cNvPr id="417" name="Google Shape;417;p27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Логические операции</a:t>
            </a:r>
            <a:endParaRPr/>
          </a:p>
        </p:txBody>
      </p:sp>
      <p:pic>
        <p:nvPicPr>
          <p:cNvPr id="423" name="Google Shape;42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329612"/>
            <a:ext cx="8229600" cy="151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949791"/>
            <a:ext cx="9106184" cy="118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8"/>
          <p:cNvPicPr preferRelativeResize="0"/>
          <p:nvPr/>
        </p:nvPicPr>
        <p:blipFill rotWithShape="1">
          <a:blip r:embed="rId5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Суффиксы целых и вещественных констант</a:t>
            </a:r>
            <a:endParaRPr/>
          </a:p>
        </p:txBody>
      </p:sp>
      <p:pic>
        <p:nvPicPr>
          <p:cNvPr id="431" name="Google Shape;43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744477"/>
            <a:ext cx="8520112" cy="221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9"/>
          <p:cNvPicPr preferRelativeResize="0"/>
          <p:nvPr/>
        </p:nvPicPr>
        <p:blipFill rotWithShape="1">
          <a:blip r:embed="rId4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"/>
              <a:buFont typeface="Arial"/>
              <a:buNone/>
            </a:pPr>
            <a:r>
              <a:rPr b="0" i="0" lang="ru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Неявные арифметические преобразования типов</a:t>
            </a:r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100" y="928675"/>
            <a:ext cx="3567124" cy="408981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0"/>
          <p:cNvSpPr/>
          <p:nvPr/>
        </p:nvSpPr>
        <p:spPr>
          <a:xfrm>
            <a:off x="4429123" y="4643451"/>
            <a:ext cx="4572000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Т.А. Павловская. “Программирование на языке высокого уровня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457200" y="116585"/>
            <a:ext cx="8229600" cy="9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Управляющие последовательности</a:t>
            </a:r>
            <a:endParaRPr/>
          </a:p>
        </p:txBody>
      </p:sp>
      <p:graphicFrame>
        <p:nvGraphicFramePr>
          <p:cNvPr id="446" name="Google Shape;446;p31"/>
          <p:cNvGraphicFramePr/>
          <p:nvPr/>
        </p:nvGraphicFramePr>
        <p:xfrm>
          <a:off x="511225" y="105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{39772146-F37A-484C-AFA5-9B3A31C47199}</a:tableStyleId>
              </a:tblPr>
              <a:tblGrid>
                <a:gridCol w="3930225"/>
                <a:gridCol w="3930225"/>
              </a:tblGrid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Управляющая последовательность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Описание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Новая строка (перевод строки)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\r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Возврат каретки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Горизонтальная табуляция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\'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Одинарная кавычка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\"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Двойная кавычка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\\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1000" u="none" cap="none" strike="noStrike">
                          <a:solidFill>
                            <a:srgbClr val="2C2D30"/>
                          </a:solidFill>
                        </a:rPr>
                        <a:t>Обратная косая черта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>
            <p:ph type="title"/>
          </p:nvPr>
        </p:nvSpPr>
        <p:spPr>
          <a:xfrm>
            <a:off x="467544" y="123478"/>
            <a:ext cx="8229600" cy="93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Различные спецификации формата в применении к целому числу 12 345</a:t>
            </a:r>
            <a:endParaRPr/>
          </a:p>
        </p:txBody>
      </p:sp>
      <p:pic>
        <p:nvPicPr>
          <p:cNvPr id="452" name="Google Shape;452;p32"/>
          <p:cNvPicPr preferRelativeResize="0"/>
          <p:nvPr/>
        </p:nvPicPr>
        <p:blipFill rotWithShape="1">
          <a:blip r:embed="rId3">
            <a:alphaModFix/>
          </a:blip>
          <a:srcRect b="0" l="0" r="0" t="4260"/>
          <a:stretch/>
        </p:blipFill>
        <p:spPr>
          <a:xfrm>
            <a:off x="285719" y="1320166"/>
            <a:ext cx="5643599" cy="3751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2"/>
          <p:cNvSpPr txBox="1"/>
          <p:nvPr/>
        </p:nvSpPr>
        <p:spPr>
          <a:xfrm>
            <a:off x="6286512" y="3911212"/>
            <a:ext cx="2428799" cy="7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Петцольд Ч. «Программирование для Windows на С#. Том 1»</a:t>
            </a:r>
            <a:endParaRPr/>
          </a:p>
        </p:txBody>
      </p:sp>
      <p:pic>
        <p:nvPicPr>
          <p:cNvPr id="454" name="Google Shape;454;p32"/>
          <p:cNvPicPr preferRelativeResize="0"/>
          <p:nvPr/>
        </p:nvPicPr>
        <p:blipFill rotWithShape="1">
          <a:blip r:embed="rId4">
            <a:alphaModFix/>
          </a:blip>
          <a:srcRect b="-14481" l="-19008" r="-19036" t="-14482"/>
          <a:stretch/>
        </p:blipFill>
        <p:spPr>
          <a:xfrm>
            <a:off x="571472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62855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3"/>
          <p:cNvSpPr txBox="1"/>
          <p:nvPr>
            <p:ph idx="4294967295"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1285851" y="3571882"/>
            <a:ext cx="4176600" cy="156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Pause()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Console.ReadKey();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1357290" y="785800"/>
            <a:ext cx="2160300" cy="540000"/>
          </a:xfrm>
          <a:prstGeom prst="wedgeRoundRectCallout">
            <a:avLst>
              <a:gd fmla="val 2473" name="adj1"/>
              <a:gd fmla="val 461347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модификаторы</a:t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3143240" y="1785932"/>
            <a:ext cx="2950800" cy="642900"/>
          </a:xfrm>
          <a:prstGeom prst="wedgeRoundRectCallout">
            <a:avLst>
              <a:gd fmla="val -41606" name="adj1"/>
              <a:gd fmla="val 220348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 возвращаемого значения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5429255" y="2571750"/>
            <a:ext cx="1357199" cy="530700"/>
          </a:xfrm>
          <a:prstGeom prst="wedgeRoundRectCallout">
            <a:avLst>
              <a:gd fmla="val -138559" name="adj1"/>
              <a:gd fmla="val 162405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5929321" y="3571882"/>
            <a:ext cx="1643100" cy="385200"/>
          </a:xfrm>
          <a:prstGeom prst="wedgeRoundRectCallout">
            <a:avLst>
              <a:gd fmla="val -108410" name="adj1"/>
              <a:gd fmla="val 114936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тело</a:t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472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3"/>
          <p:cNvSpPr/>
          <p:nvPr/>
        </p:nvSpPr>
        <p:spPr>
          <a:xfrm>
            <a:off x="214282" y="1643056"/>
            <a:ext cx="2160300" cy="540000"/>
          </a:xfrm>
          <a:prstGeom prst="wedgeRoundRectCallout">
            <a:avLst>
              <a:gd fmla="val 21873" name="adj1"/>
              <a:gd fmla="val 313198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модификаторы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Сколько лет?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Откуда?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Какие языки программирования знаете?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Уровень знания программирования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0 - нулевой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1 - изучал в школе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2 - изучал в институте, колледже, на других курсах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3 - не большой опыт работы программистом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4 - большой опыт работы программистом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5 - профи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Зачем на курсе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457200" y="116585"/>
            <a:ext cx="8229600" cy="9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 с </a:t>
            </a:r>
            <a:r>
              <a:rPr b="0" i="0" lang="ru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параметрами</a:t>
            </a:r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500033" y="2643188"/>
            <a:ext cx="5256583" cy="1938991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static void Pause(string msg)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Console.WriteLine(msg);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Console.ReadKey();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4357685" y="1142990"/>
            <a:ext cx="3967921" cy="530810"/>
          </a:xfrm>
          <a:prstGeom prst="wedgeRoundRectCallout">
            <a:avLst>
              <a:gd fmla="val -49940" name="adj1"/>
              <a:gd fmla="val 227003" name="adj2"/>
              <a:gd fmla="val 16667" name="adj3"/>
            </a:avLst>
          </a:prstGeom>
          <a:solidFill>
            <a:srgbClr val="E6E6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параметры метода</a:t>
            </a:r>
            <a:endParaRPr/>
          </a:p>
        </p:txBody>
      </p:sp>
      <p:pic>
        <p:nvPicPr>
          <p:cNvPr id="502" name="Google Shape;502;p34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472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14" name="Google Shape;514;p35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5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5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5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5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5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5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5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5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5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ДЗ - в методичке, прикрепленной к этому уроку. Достаточно решить 3 задачи. Старайтесь разбивать программы на подпрограммы. Переписывайте в начало программы условие и свою фамилию. Все программы делайте в одном решении.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Сдать ДЗ необходимо до начала следующего урока.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Сделанные ДЗ - это ваше будущее портфолио. Это </a:t>
            </a:r>
            <a:r>
              <a:rPr lang="ru" sz="1600">
                <a:solidFill>
                  <a:srgbClr val="2C2D30"/>
                </a:solidFill>
              </a:rPr>
              <a:t>в</a:t>
            </a: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ажно!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Портфолио - основное, что интересует работодателя.</a:t>
            </a:r>
            <a:endParaRPr/>
          </a:p>
        </p:txBody>
      </p:sp>
      <p:sp>
        <p:nvSpPr>
          <p:cNvPr id="534" name="Google Shape;534;p35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35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Организационные вопросы</a:t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6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6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6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48" name="Google Shape;548;p36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6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6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6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6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6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6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6"/>
          <p:cNvSpPr txBox="1"/>
          <p:nvPr>
            <p:ph type="ctrTitle"/>
          </p:nvPr>
        </p:nvSpPr>
        <p:spPr>
          <a:xfrm>
            <a:off x="1142375" y="171445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Пишите в комментарии к уроку. Я буду отвечать на них каждый день;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ru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Личные сообщения</a:t>
            </a:r>
            <a:r>
              <a:rPr lang="ru" sz="1600">
                <a:solidFill>
                  <a:srgbClr val="2C2D30"/>
                </a:solidFill>
              </a:rPr>
              <a:t>.</a:t>
            </a: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36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7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7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7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7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7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7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7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7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7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7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7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7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7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7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37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03" name="Google Shape;103;p8"/>
          <p:cNvSpPr txBox="1"/>
          <p:nvPr>
            <p:ph type="ctrTitle"/>
          </p:nvPr>
        </p:nvSpPr>
        <p:spPr>
          <a:xfrm>
            <a:off x="1144800" y="171450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Знакомство  с C# и .NET FRAMEWORK.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Visual Studio.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Разработка  первой программы.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Переменные и типы данных языка С#.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консолью.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Методы и классы.</a:t>
            </a:r>
            <a:endParaRPr sz="1200">
              <a:solidFill>
                <a:srgbClr val="2C2D30"/>
              </a:solidFill>
            </a:endParaRPr>
          </a:p>
          <a:p>
            <a:pPr indent="-317500" lvl="0" marL="469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200"/>
              <a:buFont typeface="Arial"/>
              <a:buAutoNum type="arabicPeriod"/>
            </a:pPr>
            <a:r>
              <a:rPr lang="ru" sz="1200">
                <a:solidFill>
                  <a:srgbClr val="2C2D30"/>
                </a:solidFill>
              </a:rPr>
              <a:t>*Фокусы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10" name="Google Shape;110;p8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ru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На этом уроке мы...</a:t>
            </a:r>
            <a:endParaRPr/>
          </a:p>
        </p:txBody>
      </p:sp>
      <p:sp>
        <p:nvSpPr>
          <p:cNvPr id="137" name="Google Shape;137;p9"/>
          <p:cNvSpPr txBox="1"/>
          <p:nvPr>
            <p:ph type="ctrTitle"/>
          </p:nvPr>
        </p:nvSpPr>
        <p:spPr>
          <a:xfrm>
            <a:off x="1144800" y="1714500"/>
            <a:ext cx="6854400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Познакомимся  с языком программирования С# и программной платформой .Net Framework.</a:t>
            </a:r>
            <a:b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Создадим первые проекты с использованием  среды разработки Visual Studio.</a:t>
            </a:r>
            <a:b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Рассмотрим основные понятия языка программирования C#.</a:t>
            </a:r>
            <a:b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Изучим типы данных С#.</a:t>
            </a:r>
            <a:b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" sz="12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Приобретем практические навыки по работе с консолью.</a:t>
            </a:r>
            <a:endParaRPr b="0" i="0" sz="12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-14481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463100" y="326700"/>
            <a:ext cx="8285100" cy="9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Приложения</a:t>
            </a:r>
            <a:endParaRPr sz="3000"/>
          </a:p>
        </p:txBody>
      </p:sp>
      <p:sp>
        <p:nvSpPr>
          <p:cNvPr id="171" name="Google Shape;171;p10"/>
          <p:cNvSpPr/>
          <p:nvPr/>
        </p:nvSpPr>
        <p:spPr>
          <a:xfrm>
            <a:off x="429450" y="3796525"/>
            <a:ext cx="8285100" cy="9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Железо</a:t>
            </a:r>
            <a:endParaRPr sz="3000"/>
          </a:p>
        </p:txBody>
      </p:sp>
      <p:sp>
        <p:nvSpPr>
          <p:cNvPr id="172" name="Google Shape;172;p10"/>
          <p:cNvSpPr/>
          <p:nvPr/>
        </p:nvSpPr>
        <p:spPr>
          <a:xfrm>
            <a:off x="2855200" y="2104500"/>
            <a:ext cx="3585900" cy="9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OS</a:t>
            </a:r>
            <a:endParaRPr sz="3000"/>
          </a:p>
        </p:txBody>
      </p:sp>
      <p:cxnSp>
        <p:nvCxnSpPr>
          <p:cNvPr id="173" name="Google Shape;173;p10"/>
          <p:cNvCxnSpPr/>
          <p:nvPr/>
        </p:nvCxnSpPr>
        <p:spPr>
          <a:xfrm>
            <a:off x="3713175" y="1252025"/>
            <a:ext cx="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0"/>
          <p:cNvCxnSpPr/>
          <p:nvPr/>
        </p:nvCxnSpPr>
        <p:spPr>
          <a:xfrm rot="10800000">
            <a:off x="5430825" y="1278850"/>
            <a:ext cx="0" cy="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0"/>
          <p:cNvCxnSpPr/>
          <p:nvPr/>
        </p:nvCxnSpPr>
        <p:spPr>
          <a:xfrm>
            <a:off x="3713175" y="3046320"/>
            <a:ext cx="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0"/>
          <p:cNvCxnSpPr/>
          <p:nvPr/>
        </p:nvCxnSpPr>
        <p:spPr>
          <a:xfrm rot="10800000">
            <a:off x="5430825" y="3030075"/>
            <a:ext cx="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ctrTitle"/>
          </p:nvPr>
        </p:nvSpPr>
        <p:spPr>
          <a:xfrm>
            <a:off x="1142975" y="0"/>
            <a:ext cx="77867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Схема компиляции .NET приложения</a:t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-799800" y="1714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-799800" y="2286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-799800" y="2857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-799800" y="34290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-799800" y="4000507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-799800" y="4572007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-799800" y="1143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-799800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-799800" y="-11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2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5735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68567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7427997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79991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8570397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 b="-14480" l="-19008" r="-19036" t="-14482"/>
          <a:stretch/>
        </p:blipFill>
        <p:spPr>
          <a:xfrm>
            <a:off x="571175" y="4572000"/>
            <a:ext cx="5711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1" y="932428"/>
            <a:ext cx="6334140" cy="411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457200" y="116585"/>
            <a:ext cx="82296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28" y="0"/>
            <a:ext cx="59627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