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7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5" r:id="rId16"/>
    <p:sldId id="276" r:id="rId17"/>
    <p:sldId id="269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3C2"/>
    <a:srgbClr val="009E13"/>
    <a:srgbClr val="292E32"/>
    <a:srgbClr val="D08FED"/>
    <a:srgbClr val="E949B7"/>
    <a:srgbClr val="FF6699"/>
    <a:srgbClr val="6699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6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EAB51-C606-44CB-82A9-50DF4DDE9C40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BF86A-573A-47B9-A3E3-6050F39FE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866" y="177281"/>
            <a:ext cx="7072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96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80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838" y="1978089"/>
            <a:ext cx="5775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— </a:t>
            </a:r>
            <a:r>
              <a:rPr lang="ru-RU" sz="24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строго типизированный, процедурный, компилируемый язык программирования, позволяющий выводить в консоль всем известную фразу «</a:t>
            </a:r>
            <a:r>
              <a:rPr lang="en-US" sz="24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Hello word</a:t>
            </a:r>
            <a:r>
              <a:rPr lang="ru-RU" sz="24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»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8" name="Прямоугольник с двумя усеченными противолежащими углами 7"/>
          <p:cNvSpPr/>
          <p:nvPr/>
        </p:nvSpPr>
        <p:spPr>
          <a:xfrm>
            <a:off x="559838" y="4015576"/>
            <a:ext cx="3778897" cy="1510015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smtClean="0">
                <a:latin typeface="Consolas" panose="020B0609020204030204" pitchFamily="49" charset="0"/>
              </a:rPr>
              <a:t>(`Hello world`);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return </a:t>
            </a:r>
            <a:r>
              <a:rPr lang="en-US" sz="16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01760" y="5525591"/>
            <a:ext cx="306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Сделал: Гайков Д. В.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Специальность: ПОИТ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Курс: 2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Группа: 5</a:t>
            </a:r>
            <a:endParaRPr lang="en-US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866" y="-53867"/>
            <a:ext cx="639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Белорусский государственный технологический университет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67512"/>
            <a:ext cx="7503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cs typeface="Leelawadee UI" panose="020B0502040204020203" pitchFamily="34" charset="-34"/>
              </a:rPr>
              <a:t>Ш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аблонная </a:t>
            </a:r>
          </a:p>
          <a:p>
            <a:pPr algn="ctr">
              <a:lnSpc>
                <a:spcPts val="4200"/>
              </a:lnSpc>
            </a:pPr>
            <a:r>
              <a:rPr lang="ru-RU" sz="6000" u="sng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функция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069" y="1804658"/>
            <a:ext cx="5926237" cy="104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4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— это функция, которую можно объявить и использовать в теле другой функции.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с двумя усеченными противолежащими углами 6"/>
          <p:cNvSpPr/>
          <p:nvPr/>
        </p:nvSpPr>
        <p:spPr>
          <a:xfrm>
            <a:off x="243068" y="3119335"/>
            <a:ext cx="5926238" cy="1996676"/>
          </a:xfrm>
          <a:prstGeom prst="snip2DiagRect">
            <a:avLst/>
          </a:prstGeom>
          <a:noFill/>
          <a:ln w="3810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&lt;</a:t>
            </a:r>
            <a:r>
              <a:rPr lang="ru-RU" sz="2000" dirty="0" smtClean="0">
                <a:solidFill>
                  <a:schemeClr val="accent4"/>
                </a:solidFill>
              </a:rPr>
              <a:t>идентификатор</a:t>
            </a:r>
            <a:r>
              <a:rPr lang="en-US" sz="2000" dirty="0" smtClean="0"/>
              <a:t>&gt; is foo(</a:t>
            </a:r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[&lt;</a:t>
            </a:r>
            <a:r>
              <a:rPr lang="ru-RU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параметры</a:t>
            </a:r>
            <a:r>
              <a:rPr lang="en-US" sz="20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&gt;]</a:t>
            </a:r>
            <a:r>
              <a:rPr lang="en-US" sz="2000" dirty="0" smtClean="0"/>
              <a:t>) is &lt;</a:t>
            </a:r>
            <a:r>
              <a:rPr lang="ru-RU" sz="2000" dirty="0" smtClean="0">
                <a:solidFill>
                  <a:srgbClr val="00B0F0"/>
                </a:solidFill>
              </a:rPr>
              <a:t>тип данных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&lt;</a:t>
            </a:r>
            <a:r>
              <a:rPr lang="ru-RU" sz="2000" dirty="0" smtClean="0">
                <a:solidFill>
                  <a:srgbClr val="D08FED"/>
                </a:solidFill>
              </a:rPr>
              <a:t>тело функции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}</a:t>
            </a:r>
            <a:r>
              <a:rPr lang="en-US" sz="2000" dirty="0" smtClean="0">
                <a:solidFill>
                  <a:srgbClr val="E949B7"/>
                </a:solidFill>
              </a:rPr>
              <a:t>;</a:t>
            </a:r>
            <a:endParaRPr lang="en-US" sz="2000" dirty="0">
              <a:solidFill>
                <a:srgbClr val="E949B7"/>
              </a:solidFill>
            </a:endParaRPr>
          </a:p>
        </p:txBody>
      </p:sp>
      <p:sp>
        <p:nvSpPr>
          <p:cNvPr id="8" name="Прямоугольник с двумя усеченными противолежащими углами 7"/>
          <p:cNvSpPr/>
          <p:nvPr/>
        </p:nvSpPr>
        <p:spPr>
          <a:xfrm>
            <a:off x="6910087" y="1804658"/>
            <a:ext cx="5081286" cy="3149307"/>
          </a:xfrm>
          <a:prstGeom prst="snip2Diag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4"/>
                </a:solidFill>
              </a:rPr>
              <a:t>_sum </a:t>
            </a:r>
            <a:r>
              <a:rPr lang="en-US" sz="2000" dirty="0" smtClean="0"/>
              <a:t>is foo(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 is float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 is float</a:t>
            </a:r>
            <a:r>
              <a:rPr lang="en-US" sz="2000" dirty="0" smtClean="0"/>
              <a:t>) is </a:t>
            </a:r>
            <a:r>
              <a:rPr lang="en-US" sz="2000" dirty="0" smtClean="0">
                <a:solidFill>
                  <a:srgbClr val="00B0F0"/>
                </a:solidFill>
              </a:rPr>
              <a:t>float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return a | b;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}</a:t>
            </a:r>
            <a:r>
              <a:rPr lang="en-US" sz="2000" dirty="0" smtClean="0">
                <a:solidFill>
                  <a:srgbClr val="E949B7"/>
                </a:solidFill>
              </a:rPr>
              <a:t>;</a:t>
            </a:r>
          </a:p>
          <a:p>
            <a:r>
              <a:rPr lang="en-US" sz="2000" dirty="0" smtClean="0"/>
              <a:t>      res =&gt; </a:t>
            </a:r>
            <a:r>
              <a:rPr lang="en-US" sz="2000" dirty="0" smtClean="0">
                <a:solidFill>
                  <a:schemeClr val="accent4"/>
                </a:solidFill>
              </a:rPr>
              <a:t>_sum</a:t>
            </a:r>
            <a:r>
              <a:rPr lang="en-US" sz="2000" dirty="0" smtClean="0"/>
              <a:t>(1.2, 23);</a:t>
            </a:r>
          </a:p>
          <a:p>
            <a:r>
              <a:rPr lang="en-US" sz="2000" dirty="0" smtClean="0"/>
              <a:t>      return 0;</a:t>
            </a:r>
          </a:p>
          <a:p>
            <a:r>
              <a:rPr lang="en-US" sz="2000" dirty="0"/>
              <a:t>}</a:t>
            </a:r>
            <a:endParaRPr lang="en-US" sz="2000" dirty="0" smtClean="0"/>
          </a:p>
          <a:p>
            <a:pPr algn="ctr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43068" y="5383606"/>
            <a:ext cx="11609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solidFill>
                  <a:schemeClr val="bg1"/>
                </a:solidFill>
              </a:rPr>
              <a:t>	После закрывающей фигурной скобки, означающей конец тела шаблонной функции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ru-RU" sz="2800" dirty="0" smtClean="0">
                <a:solidFill>
                  <a:schemeClr val="bg1"/>
                </a:solidFill>
              </a:rPr>
              <a:t> всегда будет идти </a:t>
            </a:r>
            <a:r>
              <a:rPr lang="ru-RU" sz="2800" b="1" dirty="0" smtClean="0">
                <a:solidFill>
                  <a:srgbClr val="E949B7"/>
                </a:solidFill>
              </a:rPr>
              <a:t>точка с запятой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8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5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95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45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95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45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95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45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95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45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95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45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67512"/>
            <a:ext cx="7503541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И</a:t>
            </a:r>
            <a:r>
              <a:rPr lang="ru-RU" sz="60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скусственная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область видимости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265" y="1689903"/>
            <a:ext cx="56316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bg1"/>
                </a:solidFill>
              </a:rPr>
              <a:t>	Искусственную область видимости можно создать при помощи парных фигурных скобок. Используется для разделения программы на отдельные блоки.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с двумя усеченными противолежащими углами 9"/>
          <p:cNvSpPr/>
          <p:nvPr/>
        </p:nvSpPr>
        <p:spPr>
          <a:xfrm>
            <a:off x="248265" y="3524449"/>
            <a:ext cx="5515927" cy="1794000"/>
          </a:xfrm>
          <a:prstGeom prst="snip2DiagRect">
            <a:avLst/>
          </a:prstGeom>
          <a:noFill/>
          <a:ln w="3810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 {&lt;</a:t>
            </a:r>
            <a:r>
              <a:rPr lang="ru-RU" sz="2000" dirty="0" smtClean="0">
                <a:solidFill>
                  <a:srgbClr val="D08FED"/>
                </a:solidFill>
              </a:rPr>
              <a:t>тело искусственной области видимости</a:t>
            </a:r>
            <a:r>
              <a:rPr lang="en-US" sz="2000" dirty="0" smtClean="0">
                <a:solidFill>
                  <a:schemeClr val="bg1"/>
                </a:solidFill>
              </a:rPr>
              <a:t>&gt;}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с двумя усеченными противолежащими углами 13"/>
          <p:cNvSpPr/>
          <p:nvPr/>
        </p:nvSpPr>
        <p:spPr>
          <a:xfrm>
            <a:off x="6910087" y="1804658"/>
            <a:ext cx="5081286" cy="3693317"/>
          </a:xfrm>
          <a:prstGeom prst="snip2Diag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  <a:endParaRPr lang="ru-RU" sz="2000" dirty="0" smtClean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  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</a:rPr>
              <a:t> is num = 23;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{ 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     a</a:t>
            </a:r>
            <a:r>
              <a:rPr lang="en-US" sz="2000" dirty="0" smtClean="0">
                <a:latin typeface="Consolas" panose="020B0609020204030204" pitchFamily="49" charset="0"/>
              </a:rPr>
              <a:t> is num = 43;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latin typeface="Consolas" panose="020B0609020204030204" pitchFamily="49" charset="0"/>
              </a:rPr>
              <a:t> =&gt; .34;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1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75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719" y="392304"/>
            <a:ext cx="8712505" cy="69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u="sng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С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тандартная библиотека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9921" y="1586463"/>
            <a:ext cx="1921396" cy="659757"/>
          </a:xfrm>
          <a:prstGeom prst="round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sum(a, b)</a:t>
            </a:r>
            <a:endParaRPr lang="en-US" dirty="0"/>
          </a:p>
        </p:txBody>
      </p:sp>
      <p:sp>
        <p:nvSpPr>
          <p:cNvPr id="6" name="Стрелка вправо с вырезом 5"/>
          <p:cNvSpPr/>
          <p:nvPr/>
        </p:nvSpPr>
        <p:spPr>
          <a:xfrm>
            <a:off x="2685327" y="1670664"/>
            <a:ext cx="1134319" cy="491354"/>
          </a:xfrm>
          <a:prstGeom prst="notchedRightArrow">
            <a:avLst/>
          </a:prstGeom>
          <a:noFill/>
          <a:ln w="19050">
            <a:solidFill>
              <a:srgbClr val="6699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 двумя усеченными противолежащими углами 6"/>
          <p:cNvSpPr/>
          <p:nvPr/>
        </p:nvSpPr>
        <p:spPr>
          <a:xfrm>
            <a:off x="4363654" y="1536821"/>
            <a:ext cx="4062714" cy="78333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Арифметическая сумма</a:t>
            </a:r>
            <a:endParaRPr lang="en-US" sz="28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9921" y="2538607"/>
            <a:ext cx="1921396" cy="659757"/>
          </a:xfrm>
          <a:prstGeom prst="round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mult(a, b)</a:t>
            </a:r>
            <a:endParaRPr lang="en-US" dirty="0"/>
          </a:p>
        </p:txBody>
      </p:sp>
      <p:sp>
        <p:nvSpPr>
          <p:cNvPr id="12" name="Прямоугольник с двумя усеченными противолежащими углами 11"/>
          <p:cNvSpPr/>
          <p:nvPr/>
        </p:nvSpPr>
        <p:spPr>
          <a:xfrm>
            <a:off x="4363654" y="2488965"/>
            <a:ext cx="4062714" cy="78333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Арифметическое умножение</a:t>
            </a:r>
            <a:endParaRPr lang="en-US" sz="2800" dirty="0"/>
          </a:p>
        </p:txBody>
      </p:sp>
      <p:sp>
        <p:nvSpPr>
          <p:cNvPr id="13" name="Стрелка вправо с вырезом 12"/>
          <p:cNvSpPr/>
          <p:nvPr/>
        </p:nvSpPr>
        <p:spPr>
          <a:xfrm>
            <a:off x="2685326" y="2622808"/>
            <a:ext cx="1134319" cy="491354"/>
          </a:xfrm>
          <a:prstGeom prst="notchedRightArrow">
            <a:avLst/>
          </a:prstGeom>
          <a:noFill/>
          <a:ln w="19050">
            <a:solidFill>
              <a:srgbClr val="6699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19920" y="3490751"/>
            <a:ext cx="2164463" cy="659757"/>
          </a:xfrm>
          <a:prstGeom prst="round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division(a, b)</a:t>
            </a:r>
            <a:endParaRPr lang="en-US" dirty="0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2685326" y="3574952"/>
            <a:ext cx="1134319" cy="491354"/>
          </a:xfrm>
          <a:prstGeom prst="notchedRightArrow">
            <a:avLst/>
          </a:prstGeom>
          <a:noFill/>
          <a:ln w="19050">
            <a:solidFill>
              <a:srgbClr val="6699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с двумя усеченными противолежащими углами 16"/>
          <p:cNvSpPr/>
          <p:nvPr/>
        </p:nvSpPr>
        <p:spPr>
          <a:xfrm>
            <a:off x="4363654" y="3428964"/>
            <a:ext cx="4062714" cy="78333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Арифметическое деление</a:t>
            </a:r>
            <a:endParaRPr lang="en-US" sz="2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19920" y="4442895"/>
            <a:ext cx="2164463" cy="659757"/>
          </a:xfrm>
          <a:prstGeom prst="round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minus(a, b)</a:t>
            </a:r>
            <a:endParaRPr lang="en-US" dirty="0"/>
          </a:p>
        </p:txBody>
      </p:sp>
      <p:sp>
        <p:nvSpPr>
          <p:cNvPr id="19" name="Стрелка вправо с вырезом 18"/>
          <p:cNvSpPr/>
          <p:nvPr/>
        </p:nvSpPr>
        <p:spPr>
          <a:xfrm>
            <a:off x="2685325" y="4527096"/>
            <a:ext cx="1134319" cy="491354"/>
          </a:xfrm>
          <a:prstGeom prst="notchedRightArrow">
            <a:avLst/>
          </a:prstGeom>
          <a:noFill/>
          <a:ln w="19050">
            <a:solidFill>
              <a:srgbClr val="6699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с двумя усеченными противолежащими углами 19"/>
          <p:cNvSpPr/>
          <p:nvPr/>
        </p:nvSpPr>
        <p:spPr>
          <a:xfrm>
            <a:off x="4363654" y="4381108"/>
            <a:ext cx="4062714" cy="78333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Арифметическая разница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9920" y="6016568"/>
            <a:ext cx="890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Данные функции подключаются автоматически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3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11" grpId="0" build="p" animBg="1"/>
      <p:bldP spid="12" grpId="0" animBg="1"/>
      <p:bldP spid="13" grpId="0" animBg="1"/>
      <p:bldP spid="15" grpId="0" build="p" animBg="1"/>
      <p:bldP spid="16" grpId="0" animBg="1"/>
      <p:bldP spid="17" grpId="0" animBg="1"/>
      <p:bldP spid="18" grpId="0" build="p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719" y="392304"/>
            <a:ext cx="8712505" cy="69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u="sng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С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тандартная библиотека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8857" y="1151295"/>
            <a:ext cx="3599723" cy="659757"/>
          </a:xfrm>
          <a:prstGeom prst="round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pow(number, power)</a:t>
            </a:r>
            <a:endParaRPr lang="en-US" dirty="0"/>
          </a:p>
        </p:txBody>
      </p:sp>
      <p:sp>
        <p:nvSpPr>
          <p:cNvPr id="6" name="Стрелка вправо с вырезом 5"/>
          <p:cNvSpPr/>
          <p:nvPr/>
        </p:nvSpPr>
        <p:spPr>
          <a:xfrm>
            <a:off x="4132162" y="1232359"/>
            <a:ext cx="1134319" cy="491354"/>
          </a:xfrm>
          <a:prstGeom prst="notchedRightArrow">
            <a:avLst/>
          </a:prstGeom>
          <a:noFill/>
          <a:ln w="19050">
            <a:solidFill>
              <a:srgbClr val="6699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 двумя усеченными противолежащими углами 6"/>
          <p:cNvSpPr/>
          <p:nvPr/>
        </p:nvSpPr>
        <p:spPr>
          <a:xfrm>
            <a:off x="5671596" y="1123176"/>
            <a:ext cx="4062714" cy="783330"/>
          </a:xfrm>
          <a:prstGeom prst="snip2Diag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ru-RU" sz="2800" dirty="0" smtClean="0"/>
              <a:t>Возведение числа в степень</a:t>
            </a:r>
            <a:endParaRPr lang="en-US" sz="28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8858" y="2103439"/>
            <a:ext cx="3599722" cy="659757"/>
          </a:xfrm>
          <a:prstGeom prst="round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abs(a)</a:t>
            </a:r>
            <a:endParaRPr lang="en-US" dirty="0"/>
          </a:p>
        </p:txBody>
      </p:sp>
      <p:sp>
        <p:nvSpPr>
          <p:cNvPr id="12" name="Прямоугольник с двумя усеченными противолежащими углами 11"/>
          <p:cNvSpPr/>
          <p:nvPr/>
        </p:nvSpPr>
        <p:spPr>
          <a:xfrm>
            <a:off x="5671596" y="2105930"/>
            <a:ext cx="4062714" cy="694454"/>
          </a:xfrm>
          <a:prstGeom prst="snip2Diag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ru-RU" sz="2800" dirty="0" smtClean="0"/>
              <a:t>Получить модуль от числа</a:t>
            </a:r>
            <a:endParaRPr lang="en-US" sz="2800" dirty="0"/>
          </a:p>
        </p:txBody>
      </p:sp>
      <p:sp>
        <p:nvSpPr>
          <p:cNvPr id="13" name="Стрелка вправо с вырезом 12"/>
          <p:cNvSpPr/>
          <p:nvPr/>
        </p:nvSpPr>
        <p:spPr>
          <a:xfrm>
            <a:off x="4132161" y="2187640"/>
            <a:ext cx="1134319" cy="491354"/>
          </a:xfrm>
          <a:prstGeom prst="notchedRightArrow">
            <a:avLst/>
          </a:prstGeom>
          <a:noFill/>
          <a:ln w="19050">
            <a:solidFill>
              <a:srgbClr val="6699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8857" y="3657074"/>
            <a:ext cx="5532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Данные функции подключаются с помощью ключевого слова </a:t>
            </a:r>
            <a:r>
              <a:rPr lang="en-US" sz="3200" dirty="0" smtClean="0">
                <a:solidFill>
                  <a:srgbClr val="E949B7"/>
                </a:solidFill>
              </a:rPr>
              <a:t>@import</a:t>
            </a:r>
            <a:endParaRPr lang="en-US" sz="3200" dirty="0">
              <a:solidFill>
                <a:srgbClr val="E949B7"/>
              </a:solidFill>
            </a:endParaRPr>
          </a:p>
        </p:txBody>
      </p:sp>
      <p:sp>
        <p:nvSpPr>
          <p:cNvPr id="21" name="Прямоугольник с двумя усеченными противолежащими углами 20"/>
          <p:cNvSpPr/>
          <p:nvPr/>
        </p:nvSpPr>
        <p:spPr>
          <a:xfrm>
            <a:off x="6867804" y="4075569"/>
            <a:ext cx="5197032" cy="2693138"/>
          </a:xfrm>
          <a:prstGeom prst="snip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E949B7"/>
                </a:solidFill>
                <a:latin typeface="Consolas" panose="020B0609020204030204" pitchFamily="49" charset="0"/>
              </a:rPr>
              <a:t>@import 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pow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a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=&gt; </a:t>
            </a:r>
            <a:r>
              <a:rPr lang="en-US" sz="2000" dirty="0" smtClean="0">
                <a:latin typeface="Consolas" panose="020B0609020204030204" pitchFamily="49" charset="0"/>
              </a:rPr>
              <a:t>2;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power </a:t>
            </a: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 smtClean="0">
                <a:latin typeface="Consolas" panose="020B0609020204030204" pitchFamily="49" charset="0"/>
              </a:rPr>
              <a:t> 3;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pow</a:t>
            </a:r>
            <a:r>
              <a:rPr lang="en-US" sz="2000" dirty="0" smtClean="0">
                <a:latin typeface="Consolas" panose="020B0609020204030204" pitchFamily="49" charset="0"/>
              </a:rPr>
              <a:t>(a, power));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return 0;</a:t>
            </a:r>
            <a:endParaRPr lang="ru-RU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24395"/>
          <a:stretch/>
        </p:blipFill>
        <p:spPr>
          <a:xfrm>
            <a:off x="345222" y="5226734"/>
            <a:ext cx="5488420" cy="1468368"/>
          </a:xfrm>
          <a:prstGeom prst="rect">
            <a:avLst/>
          </a:prstGeom>
        </p:spPr>
      </p:pic>
      <p:sp>
        <p:nvSpPr>
          <p:cNvPr id="10" name="Стрелка вправо с вырезом 9"/>
          <p:cNvSpPr/>
          <p:nvPr/>
        </p:nvSpPr>
        <p:spPr>
          <a:xfrm rot="10615973">
            <a:off x="6079669" y="5703964"/>
            <a:ext cx="1391414" cy="172834"/>
          </a:xfrm>
          <a:prstGeom prst="notchedRightArrow">
            <a:avLst/>
          </a:prstGeom>
          <a:noFill/>
          <a:ln w="12700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48857" y="3064918"/>
            <a:ext cx="3599722" cy="659757"/>
          </a:xfrm>
          <a:prstGeom prst="round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round(a)</a:t>
            </a:r>
            <a:endParaRPr lang="en-US" dirty="0"/>
          </a:p>
        </p:txBody>
      </p:sp>
      <p:sp>
        <p:nvSpPr>
          <p:cNvPr id="15" name="Прямоугольник с двумя усеченными противолежащими углами 14"/>
          <p:cNvSpPr/>
          <p:nvPr/>
        </p:nvSpPr>
        <p:spPr>
          <a:xfrm>
            <a:off x="5703720" y="3092815"/>
            <a:ext cx="4062714" cy="543596"/>
          </a:xfrm>
          <a:prstGeom prst="snip2Diag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ru-RU" sz="2800" dirty="0" smtClean="0"/>
              <a:t>Округление числа</a:t>
            </a:r>
            <a:endParaRPr lang="en-US" sz="2800" dirty="0"/>
          </a:p>
        </p:txBody>
      </p:sp>
      <p:sp>
        <p:nvSpPr>
          <p:cNvPr id="16" name="Стрелка вправо с вырезом 15"/>
          <p:cNvSpPr/>
          <p:nvPr/>
        </p:nvSpPr>
        <p:spPr>
          <a:xfrm>
            <a:off x="4154130" y="3125275"/>
            <a:ext cx="1134319" cy="491354"/>
          </a:xfrm>
          <a:prstGeom prst="notchedRightArrow">
            <a:avLst/>
          </a:prstGeom>
          <a:noFill/>
          <a:ln w="19050">
            <a:solidFill>
              <a:srgbClr val="6699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25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25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25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2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1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1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1" dur="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1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1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8" grpId="0"/>
      <p:bldP spid="21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719" y="356700"/>
            <a:ext cx="8712505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Д</a:t>
            </a:r>
            <a:r>
              <a:rPr lang="ru-RU" sz="60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ополнительные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возможности языка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7" name="Прямая соединительная линия 6"/>
          <p:cNvCxnSpPr>
            <a:endCxn id="14" idx="0"/>
          </p:cNvCxnSpPr>
          <p:nvPr/>
        </p:nvCxnSpPr>
        <p:spPr>
          <a:xfrm>
            <a:off x="6572649" y="1588576"/>
            <a:ext cx="0" cy="3456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14" idx="2"/>
          </p:cNvCxnSpPr>
          <p:nvPr/>
        </p:nvCxnSpPr>
        <p:spPr>
          <a:xfrm flipV="1">
            <a:off x="2048719" y="2519012"/>
            <a:ext cx="4523930" cy="205528"/>
          </a:xfrm>
          <a:prstGeom prst="line">
            <a:avLst/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3686" y="1934237"/>
            <a:ext cx="2537926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Оператор</a:t>
            </a:r>
            <a:r>
              <a:rPr lang="ru-RU" sz="3200" dirty="0" smtClean="0">
                <a:solidFill>
                  <a:srgbClr val="6699FF"/>
                </a:solidFill>
              </a:rPr>
              <a:t> </a:t>
            </a:r>
            <a:r>
              <a:rPr lang="en-US" sz="3200" dirty="0" smtClean="0">
                <a:solidFill>
                  <a:srgbClr val="E949B7"/>
                </a:solidFill>
              </a:rPr>
              <a:t>is</a:t>
            </a:r>
            <a:endParaRPr lang="en-US" sz="3200" dirty="0">
              <a:solidFill>
                <a:srgbClr val="E949B7"/>
              </a:solidFill>
            </a:endParaRPr>
          </a:p>
        </p:txBody>
      </p:sp>
      <p:sp>
        <p:nvSpPr>
          <p:cNvPr id="15" name="Прямоугольник с двумя усеченными противолежащими углами 14"/>
          <p:cNvSpPr/>
          <p:nvPr/>
        </p:nvSpPr>
        <p:spPr>
          <a:xfrm>
            <a:off x="6759615" y="2724539"/>
            <a:ext cx="5268800" cy="608970"/>
          </a:xfrm>
          <a:prstGeom prst="snip2Diag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(&lt;</a:t>
            </a:r>
            <a:r>
              <a:rPr lang="ru-RU" sz="2400" dirty="0" smtClean="0">
                <a:solidFill>
                  <a:schemeClr val="accent4"/>
                </a:solidFill>
              </a:rPr>
              <a:t>идентификатор</a:t>
            </a:r>
            <a:r>
              <a:rPr lang="en-US" sz="2400" dirty="0" smtClean="0"/>
              <a:t>&gt; is &lt;</a:t>
            </a:r>
            <a:r>
              <a:rPr lang="ru-RU" sz="2400" dirty="0" smtClean="0">
                <a:solidFill>
                  <a:srgbClr val="00B0F0"/>
                </a:solidFill>
              </a:rPr>
              <a:t>тип данных</a:t>
            </a:r>
            <a:r>
              <a:rPr lang="en-US" sz="2400" dirty="0" smtClean="0"/>
              <a:t>&gt; ) ?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79756" y="2724539"/>
            <a:ext cx="5387779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=&gt;</a:t>
            </a:r>
            <a:r>
              <a:rPr lang="en-US" dirty="0" smtClean="0">
                <a:solidFill>
                  <a:schemeClr val="bg1"/>
                </a:solidFill>
              </a:rPr>
              <a:t> .23;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(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E949B7"/>
                </a:solidFill>
              </a:rPr>
              <a:t>is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num</a:t>
            </a:r>
            <a:r>
              <a:rPr lang="en-US" dirty="0" smtClean="0">
                <a:solidFill>
                  <a:schemeClr val="bg1"/>
                </a:solidFill>
              </a:rPr>
              <a:t>) ?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Truth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console(`A </a:t>
            </a:r>
            <a:r>
              <a:rPr lang="ru-RU" dirty="0" smtClean="0">
                <a:solidFill>
                  <a:schemeClr val="bg1"/>
                </a:solidFill>
              </a:rPr>
              <a:t>это целочисленный тип</a:t>
            </a:r>
            <a:r>
              <a:rPr lang="en-US" dirty="0" smtClean="0">
                <a:solidFill>
                  <a:schemeClr val="bg1"/>
                </a:solidFill>
              </a:rPr>
              <a:t>`);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Lie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{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console(`</a:t>
            </a:r>
            <a:r>
              <a:rPr lang="ru-RU" dirty="0" smtClean="0">
                <a:solidFill>
                  <a:schemeClr val="bg1"/>
                </a:solidFill>
              </a:rPr>
              <a:t>А это не целочисленный тип</a:t>
            </a:r>
            <a:r>
              <a:rPr lang="en-US" dirty="0" smtClean="0">
                <a:solidFill>
                  <a:schemeClr val="bg1"/>
                </a:solidFill>
              </a:rPr>
              <a:t>`);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}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return 0;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552" y="4394827"/>
            <a:ext cx="3459245" cy="951614"/>
          </a:xfrm>
          <a:prstGeom prst="rect">
            <a:avLst/>
          </a:prstGeom>
        </p:spPr>
      </p:pic>
      <p:sp>
        <p:nvSpPr>
          <p:cNvPr id="11" name="Стрелка вправо с вырезом 10"/>
          <p:cNvSpPr/>
          <p:nvPr/>
        </p:nvSpPr>
        <p:spPr>
          <a:xfrm rot="20278003">
            <a:off x="5486579" y="5210046"/>
            <a:ext cx="1836784" cy="140149"/>
          </a:xfrm>
          <a:prstGeom prst="notchedRightArrow">
            <a:avLst/>
          </a:prstGeom>
          <a:noFill/>
          <a:ln w="12700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75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2" grpId="0" uiExpand="1" build="p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719" y="392304"/>
            <a:ext cx="8712505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Д</a:t>
            </a:r>
            <a:r>
              <a:rPr lang="ru-RU" sz="60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ополнительные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возможности языка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7" name="Прямая соединительная линия 6"/>
          <p:cNvCxnSpPr>
            <a:endCxn id="14" idx="0"/>
          </p:cNvCxnSpPr>
          <p:nvPr/>
        </p:nvCxnSpPr>
        <p:spPr>
          <a:xfrm>
            <a:off x="6470248" y="1493134"/>
            <a:ext cx="522101" cy="4411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03685" y="1934237"/>
            <a:ext cx="3377327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</a:rPr>
              <a:t>Комментарии</a:t>
            </a:r>
            <a:endParaRPr lang="en-US" sz="3200" dirty="0">
              <a:solidFill>
                <a:srgbClr val="E949B7"/>
              </a:solidFill>
            </a:endParaRPr>
          </a:p>
        </p:txBody>
      </p:sp>
      <p:sp>
        <p:nvSpPr>
          <p:cNvPr id="15" name="Прямоугольник с двумя усеченными противолежащими углами 14"/>
          <p:cNvSpPr/>
          <p:nvPr/>
        </p:nvSpPr>
        <p:spPr>
          <a:xfrm>
            <a:off x="5303685" y="2829069"/>
            <a:ext cx="4085863" cy="608970"/>
          </a:xfrm>
          <a:prstGeom prst="snip2Diag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* &lt;</a:t>
            </a:r>
            <a:r>
              <a:rPr lang="ru-RU" sz="2400" dirty="0" smtClean="0">
                <a:solidFill>
                  <a:srgbClr val="D08FED"/>
                </a:solidFill>
              </a:rPr>
              <a:t>текст комментария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16768" y="1624180"/>
            <a:ext cx="462562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main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{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      </a:t>
            </a:r>
            <a:r>
              <a:rPr lang="ru-RU" dirty="0" smtClean="0">
                <a:solidFill>
                  <a:srgbClr val="D08FED"/>
                </a:solidFill>
              </a:rPr>
              <a:t>*</a:t>
            </a:r>
            <a:r>
              <a:rPr lang="en-US" dirty="0" smtClean="0">
                <a:solidFill>
                  <a:srgbClr val="D08FED"/>
                </a:solidFill>
              </a:rPr>
              <a:t> </a:t>
            </a:r>
            <a:r>
              <a:rPr lang="ru-RU" dirty="0" smtClean="0">
                <a:solidFill>
                  <a:srgbClr val="D08FED"/>
                </a:solidFill>
              </a:rPr>
              <a:t>Начало </a:t>
            </a:r>
            <a:r>
              <a:rPr lang="en-US" dirty="0" smtClean="0">
                <a:solidFill>
                  <a:srgbClr val="D08FED"/>
                </a:solidFill>
              </a:rPr>
              <a:t>main</a:t>
            </a:r>
            <a:endParaRPr lang="ru-RU" dirty="0" smtClean="0">
              <a:solidFill>
                <a:srgbClr val="D08FED"/>
              </a:solidFill>
            </a:endParaRPr>
          </a:p>
          <a:p>
            <a:r>
              <a:rPr lang="ru-RU" dirty="0" smtClean="0">
                <a:solidFill>
                  <a:srgbClr val="D08FED"/>
                </a:solidFill>
              </a:rPr>
              <a:t>     </a:t>
            </a:r>
            <a:r>
              <a:rPr lang="en-US" dirty="0" smtClean="0">
                <a:solidFill>
                  <a:srgbClr val="D08FED"/>
                </a:solidFill>
              </a:rPr>
              <a:t> *</a:t>
            </a:r>
            <a:r>
              <a:rPr lang="ru-RU" dirty="0">
                <a:solidFill>
                  <a:srgbClr val="D08FED"/>
                </a:solidFill>
              </a:rPr>
              <a:t> </a:t>
            </a:r>
            <a:r>
              <a:rPr lang="ru-RU" dirty="0" smtClean="0">
                <a:solidFill>
                  <a:srgbClr val="D08FED"/>
                </a:solidFill>
              </a:rPr>
              <a:t>Объявление и инициализация а и</a:t>
            </a:r>
            <a:r>
              <a:rPr lang="en-US" dirty="0" smtClean="0">
                <a:solidFill>
                  <a:srgbClr val="D08FED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a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=&gt;</a:t>
            </a:r>
            <a:r>
              <a:rPr lang="en-US" dirty="0" smtClean="0">
                <a:solidFill>
                  <a:schemeClr val="bg1"/>
                </a:solidFill>
              </a:rPr>
              <a:t> 3;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b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=&gt;</a:t>
            </a:r>
            <a:r>
              <a:rPr lang="en-US" dirty="0" smtClean="0">
                <a:solidFill>
                  <a:schemeClr val="bg1"/>
                </a:solidFill>
              </a:rPr>
              <a:t> a;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smtClean="0">
                <a:solidFill>
                  <a:srgbClr val="D08FED"/>
                </a:solidFill>
              </a:rPr>
              <a:t>*</a:t>
            </a:r>
            <a:r>
              <a:rPr lang="ru-RU" dirty="0">
                <a:solidFill>
                  <a:srgbClr val="D08FED"/>
                </a:solidFill>
              </a:rPr>
              <a:t> </a:t>
            </a:r>
            <a:r>
              <a:rPr lang="en-US" dirty="0" smtClean="0">
                <a:solidFill>
                  <a:srgbClr val="D08FED"/>
                </a:solidFill>
              </a:rPr>
              <a:t>a </a:t>
            </a:r>
            <a:r>
              <a:rPr lang="ru-RU" dirty="0" smtClean="0">
                <a:solidFill>
                  <a:srgbClr val="D08FED"/>
                </a:solidFill>
              </a:rPr>
              <a:t>в степени  </a:t>
            </a:r>
            <a:r>
              <a:rPr lang="en-US" dirty="0" smtClean="0">
                <a:solidFill>
                  <a:srgbClr val="D08FED"/>
                </a:solidFill>
              </a:rPr>
              <a:t>b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     </a:t>
            </a:r>
            <a:r>
              <a:rPr lang="en-US" dirty="0" smtClean="0">
                <a:solidFill>
                  <a:srgbClr val="E949B7"/>
                </a:solidFill>
              </a:rPr>
              <a:t>@import </a:t>
            </a:r>
            <a:r>
              <a:rPr lang="en-US" dirty="0" smtClean="0">
                <a:solidFill>
                  <a:schemeClr val="accent4"/>
                </a:solidFill>
              </a:rPr>
              <a:t>pow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res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=&gt;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pow</a:t>
            </a:r>
            <a:r>
              <a:rPr lang="en-US" dirty="0" smtClean="0">
                <a:solidFill>
                  <a:schemeClr val="bg1"/>
                </a:solidFill>
              </a:rPr>
              <a:t>(a, b);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D08FED"/>
                </a:solidFill>
              </a:rPr>
              <a:t>      * </a:t>
            </a:r>
            <a:r>
              <a:rPr lang="ru-RU" dirty="0" smtClean="0">
                <a:solidFill>
                  <a:srgbClr val="D08FED"/>
                </a:solidFill>
              </a:rPr>
              <a:t>вывод результата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console</a:t>
            </a:r>
            <a:r>
              <a:rPr lang="en-US" dirty="0" smtClean="0">
                <a:solidFill>
                  <a:schemeClr val="bg1"/>
                </a:solidFill>
              </a:rPr>
              <a:t>(res);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9" y="4391354"/>
            <a:ext cx="1356036" cy="1958719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2048719" y="5555848"/>
            <a:ext cx="4734046" cy="219919"/>
          </a:xfrm>
          <a:prstGeom prst="rightArrow">
            <a:avLst/>
          </a:prstGeom>
          <a:noFill/>
          <a:ln w="38100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5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5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5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5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5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5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6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5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5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50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50"/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2" grpId="0" uiExpand="1" build="p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8719" y="392304"/>
            <a:ext cx="8712505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Д</a:t>
            </a:r>
            <a:r>
              <a:rPr lang="ru-RU" sz="60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ополнительные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возможности языка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7" name="Прямая соединительная линия 6"/>
          <p:cNvCxnSpPr>
            <a:endCxn id="14" idx="0"/>
          </p:cNvCxnSpPr>
          <p:nvPr/>
        </p:nvCxnSpPr>
        <p:spPr>
          <a:xfrm>
            <a:off x="6470248" y="1493134"/>
            <a:ext cx="1084477" cy="4411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7739" y="1934236"/>
            <a:ext cx="4173972" cy="716863"/>
          </a:xfrm>
          <a:prstGeom prst="rect">
            <a:avLst/>
          </a:prstGeom>
          <a:solidFill>
            <a:srgbClr val="292E32"/>
          </a:solidFill>
          <a:ln w="38100">
            <a:solidFill>
              <a:srgbClr val="6699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3200" dirty="0" smtClean="0">
                <a:solidFill>
                  <a:schemeClr val="bg1"/>
                </a:solidFill>
              </a:rPr>
              <a:t>Символ разделения численного литерала</a:t>
            </a:r>
            <a:endParaRPr lang="en-US" sz="3200" dirty="0">
              <a:solidFill>
                <a:srgbClr val="E949B7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995" y="3012498"/>
            <a:ext cx="4625621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endParaRPr lang="ru-RU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solidFill>
                  <a:srgbClr val="E949B7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>
                <a:solidFill>
                  <a:srgbClr val="00B0F0"/>
                </a:solidFill>
              </a:rPr>
              <a:t>float</a:t>
            </a:r>
            <a:r>
              <a:rPr lang="en-US" dirty="0"/>
              <a:t> = .123</a:t>
            </a:r>
            <a:r>
              <a:rPr lang="en-US" dirty="0">
                <a:solidFill>
                  <a:schemeClr val="accent4"/>
                </a:solidFill>
              </a:rPr>
              <a:t>_</a:t>
            </a:r>
            <a:r>
              <a:rPr lang="en-US" dirty="0"/>
              <a:t>456;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rgbClr val="E949B7"/>
                </a:solidFill>
              </a:rPr>
              <a:t>b </a:t>
            </a:r>
            <a:r>
              <a:rPr lang="en-US" dirty="0"/>
              <a:t>is </a:t>
            </a:r>
            <a:r>
              <a:rPr lang="en-US" dirty="0">
                <a:solidFill>
                  <a:srgbClr val="00B0F0"/>
                </a:solidFill>
              </a:rPr>
              <a:t>num</a:t>
            </a:r>
            <a:r>
              <a:rPr lang="en-US" dirty="0"/>
              <a:t> = 1</a:t>
            </a:r>
            <a:r>
              <a:rPr lang="en-US" dirty="0">
                <a:solidFill>
                  <a:schemeClr val="accent4"/>
                </a:solidFill>
              </a:rPr>
              <a:t>_</a:t>
            </a:r>
            <a:r>
              <a:rPr lang="en-US" dirty="0"/>
              <a:t>000</a:t>
            </a:r>
            <a:r>
              <a:rPr lang="en-US" dirty="0">
                <a:solidFill>
                  <a:schemeClr val="accent4"/>
                </a:solidFill>
              </a:rPr>
              <a:t>_</a:t>
            </a:r>
            <a:r>
              <a:rPr lang="en-US" dirty="0"/>
              <a:t>000;</a:t>
            </a:r>
          </a:p>
          <a:p>
            <a:endParaRPr lang="en-US" dirty="0"/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console</a:t>
            </a:r>
            <a:r>
              <a:rPr lang="en-US" dirty="0"/>
              <a:t>(`</a:t>
            </a:r>
            <a:r>
              <a:rPr lang="en-US" dirty="0">
                <a:solidFill>
                  <a:srgbClr val="D08FED"/>
                </a:solidFill>
              </a:rPr>
              <a:t>a = </a:t>
            </a:r>
            <a:r>
              <a:rPr lang="en-US" dirty="0"/>
              <a:t>`, </a:t>
            </a:r>
            <a:r>
              <a:rPr lang="en-US" dirty="0">
                <a:solidFill>
                  <a:srgbClr val="E949B7"/>
                </a:solidFill>
              </a:rPr>
              <a:t>a</a:t>
            </a:r>
            <a:r>
              <a:rPr lang="en-US" dirty="0"/>
              <a:t>);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console</a:t>
            </a:r>
            <a:r>
              <a:rPr lang="en-US" dirty="0"/>
              <a:t>();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console</a:t>
            </a:r>
            <a:r>
              <a:rPr lang="en-US" dirty="0"/>
              <a:t>(`</a:t>
            </a:r>
            <a:r>
              <a:rPr lang="en-US" dirty="0">
                <a:solidFill>
                  <a:srgbClr val="D08FED"/>
                </a:solidFill>
              </a:rPr>
              <a:t>b =</a:t>
            </a:r>
            <a:r>
              <a:rPr lang="en-US" dirty="0"/>
              <a:t> `, </a:t>
            </a:r>
            <a:r>
              <a:rPr lang="en-US" dirty="0">
                <a:solidFill>
                  <a:srgbClr val="E949B7"/>
                </a:solidFill>
              </a:rPr>
              <a:t>b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smtClean="0"/>
              <a:t>      return </a:t>
            </a:r>
            <a:r>
              <a:rPr lang="en-US" dirty="0"/>
              <a:t>0;</a:t>
            </a:r>
          </a:p>
          <a:p>
            <a:r>
              <a:rPr lang="en-US" dirty="0"/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04726" y="4436061"/>
            <a:ext cx="4794" cy="786179"/>
          </a:xfrm>
          <a:prstGeom prst="line">
            <a:avLst/>
          </a:prstGeom>
          <a:ln w="38100"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504726" y="4582160"/>
            <a:ext cx="3804634" cy="24699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48" y="3708451"/>
            <a:ext cx="3334152" cy="17474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Скругленный прямоугольник 2"/>
          <p:cNvSpPr/>
          <p:nvPr/>
        </p:nvSpPr>
        <p:spPr>
          <a:xfrm>
            <a:off x="892932" y="1851640"/>
            <a:ext cx="1283756" cy="84743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“</a:t>
            </a:r>
            <a:r>
              <a:rPr lang="en-US" sz="4400" b="1" dirty="0" smtClean="0">
                <a:solidFill>
                  <a:srgbClr val="D08FED"/>
                </a:solidFill>
              </a:rPr>
              <a:t>_</a:t>
            </a:r>
            <a:r>
              <a:rPr lang="en-US" sz="4400" b="1" dirty="0" smtClean="0">
                <a:solidFill>
                  <a:schemeClr val="bg1"/>
                </a:solidFill>
              </a:rPr>
              <a:t>”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5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75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13242 0.02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uiExpand="1" build="p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92304"/>
            <a:ext cx="7503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П</a:t>
            </a:r>
            <a:r>
              <a:rPr lang="ru-RU" sz="60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оследовательность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Фибоначчи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381965" y="1678328"/>
            <a:ext cx="10301467" cy="5023413"/>
          </a:xfrm>
          <a:prstGeom prst="snip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Fibonacci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is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 is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) is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action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(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{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	return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console(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latin typeface="Consolas" panose="020B0609020204030204" pitchFamily="49" charset="0"/>
              </a:rPr>
              <a:t>, '\t');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temp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next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accent4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temp;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Fibonacci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92304"/>
            <a:ext cx="7503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П</a:t>
            </a:r>
            <a:r>
              <a:rPr lang="ru-RU" sz="60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оследовательность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Фибоначчи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381966" y="1678329"/>
            <a:ext cx="2743200" cy="2210766"/>
          </a:xfrm>
          <a:prstGeom prst="snip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chemeClr val="accent4"/>
                </a:solidFill>
              </a:rPr>
              <a:t>   </a:t>
            </a:r>
            <a:r>
              <a:rPr lang="en-US" dirty="0" smtClean="0">
                <a:solidFill>
                  <a:schemeClr val="accent4"/>
                </a:solidFill>
              </a:rPr>
              <a:t>Fibonacci</a:t>
            </a:r>
            <a:r>
              <a:rPr lang="en-US" dirty="0" smtClean="0"/>
              <a:t>(1</a:t>
            </a:r>
            <a:r>
              <a:rPr lang="en-US" dirty="0"/>
              <a:t>, 1, 30);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742"/>
          <a:stretch/>
        </p:blipFill>
        <p:spPr>
          <a:xfrm>
            <a:off x="1203767" y="4616515"/>
            <a:ext cx="10138729" cy="9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92304"/>
            <a:ext cx="7503541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А</a:t>
            </a:r>
            <a:r>
              <a:rPr lang="ru-RU" sz="6000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лгоритм нахождения 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факториала</a:t>
            </a:r>
            <a:r>
              <a:rPr lang="en-US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ru-RU" sz="6000" u="sng" dirty="0" smtClean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числа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Прямоугольник с двумя усеченными противолежащими углами 4"/>
          <p:cNvSpPr/>
          <p:nvPr/>
        </p:nvSpPr>
        <p:spPr>
          <a:xfrm>
            <a:off x="509286" y="1624180"/>
            <a:ext cx="5312780" cy="5233820"/>
          </a:xfrm>
          <a:prstGeom prst="snip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</a:rPr>
              <a:t>Fact</a:t>
            </a:r>
            <a:r>
              <a:rPr lang="en-US" dirty="0"/>
              <a:t> is </a:t>
            </a:r>
            <a:r>
              <a:rPr lang="en-US" dirty="0">
                <a:solidFill>
                  <a:schemeClr val="accent2"/>
                </a:solidFill>
              </a:rPr>
              <a:t>foo</a:t>
            </a: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 </a:t>
            </a:r>
            <a:r>
              <a:rPr lang="en-US" dirty="0"/>
              <a:t>is num) is </a:t>
            </a:r>
            <a:r>
              <a:rPr lang="en-US" dirty="0">
                <a:solidFill>
                  <a:srgbClr val="00B0F0"/>
                </a:solidFill>
              </a:rPr>
              <a:t>num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     res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=&gt;</a:t>
            </a:r>
            <a:r>
              <a:rPr lang="en-US" dirty="0"/>
              <a:t> 1;</a:t>
            </a:r>
          </a:p>
          <a:p>
            <a:endParaRPr lang="en-US" dirty="0"/>
          </a:p>
          <a:p>
            <a:r>
              <a:rPr lang="en-US" dirty="0" smtClean="0"/>
              <a:t>     </a:t>
            </a:r>
            <a:r>
              <a:rPr lang="en-US" dirty="0" smtClean="0">
                <a:solidFill>
                  <a:srgbClr val="D08FED"/>
                </a:solidFill>
              </a:rPr>
              <a:t>For</a:t>
            </a:r>
            <a:r>
              <a:rPr lang="en-US" dirty="0" smtClean="0"/>
              <a:t>(res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/>
              <a:t>, 1, </a:t>
            </a:r>
            <a:r>
              <a:rPr lang="en-US" dirty="0">
                <a:solidFill>
                  <a:srgbClr val="E949B7"/>
                </a:solidFill>
              </a:rPr>
              <a:t>el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=&gt;</a:t>
            </a:r>
            <a:r>
              <a:rPr lang="en-US" dirty="0"/>
              <a:t> {</a:t>
            </a:r>
          </a:p>
          <a:p>
            <a:r>
              <a:rPr lang="en-US" dirty="0" smtClean="0"/>
              <a:t>           res </a:t>
            </a:r>
            <a:r>
              <a:rPr lang="en-US" dirty="0"/>
              <a:t>= mult(res, </a:t>
            </a:r>
            <a:r>
              <a:rPr lang="en-US" dirty="0">
                <a:solidFill>
                  <a:srgbClr val="E949B7"/>
                </a:solidFill>
              </a:rPr>
              <a:t>el</a:t>
            </a:r>
            <a:r>
              <a:rPr lang="en-US" dirty="0"/>
              <a:t>);</a:t>
            </a:r>
          </a:p>
          <a:p>
            <a:r>
              <a:rPr lang="en-US" dirty="0" smtClean="0"/>
              <a:t>      });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   return </a:t>
            </a:r>
            <a:r>
              <a:rPr lang="en-US" dirty="0"/>
              <a:t>res;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</a:p>
          <a:p>
            <a:r>
              <a:rPr lang="en-US" dirty="0"/>
              <a:t>{</a:t>
            </a:r>
          </a:p>
          <a:p>
            <a:r>
              <a:rPr lang="ru-RU" dirty="0"/>
              <a:t>   </a:t>
            </a:r>
            <a:r>
              <a:rPr lang="en-US" dirty="0" smtClean="0"/>
              <a:t>  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console</a:t>
            </a:r>
            <a:r>
              <a:rPr lang="ru-RU" dirty="0"/>
              <a:t>(`Факториал числа 4 = `, </a:t>
            </a:r>
            <a:r>
              <a:rPr lang="ru-RU" dirty="0">
                <a:solidFill>
                  <a:schemeClr val="accent4"/>
                </a:solidFill>
              </a:rPr>
              <a:t>Fact</a:t>
            </a:r>
            <a:r>
              <a:rPr lang="ru-RU" dirty="0"/>
              <a:t>(4));</a:t>
            </a:r>
          </a:p>
          <a:p>
            <a:r>
              <a:rPr lang="en-US" dirty="0" smtClean="0"/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2558"/>
          <a:stretch/>
        </p:blipFill>
        <p:spPr>
          <a:xfrm>
            <a:off x="7129521" y="3361323"/>
            <a:ext cx="4086347" cy="1759533"/>
          </a:xfrm>
          <a:prstGeom prst="rect">
            <a:avLst/>
          </a:prstGeom>
        </p:spPr>
      </p:pic>
      <p:cxnSp>
        <p:nvCxnSpPr>
          <p:cNvPr id="14" name="Прямая со стрелкой 13"/>
          <p:cNvCxnSpPr>
            <a:endCxn id="3" idx="1"/>
          </p:cNvCxnSpPr>
          <p:nvPr/>
        </p:nvCxnSpPr>
        <p:spPr>
          <a:xfrm flipV="1">
            <a:off x="5206482" y="4241090"/>
            <a:ext cx="1923039" cy="17771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6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6139" y="258537"/>
            <a:ext cx="922956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u="sng" dirty="0" smtClean="0">
                <a:solidFill>
                  <a:srgbClr val="50E3C2"/>
                </a:solidFill>
                <a:cs typeface="Leelawadee UI" panose="020B0502040204020203" pitchFamily="34" charset="-34"/>
              </a:rPr>
              <a:t>Т</a:t>
            </a:r>
            <a:r>
              <a:rPr lang="ru-RU" sz="6000" u="sng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ипы данных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233265" y="1259634"/>
            <a:ext cx="4226768" cy="1791476"/>
          </a:xfrm>
          <a:prstGeom prst="round2Diag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num</a:t>
            </a:r>
            <a:r>
              <a:rPr lang="en-US" sz="2400" dirty="0" smtClean="0"/>
              <a:t> (</a:t>
            </a:r>
            <a:r>
              <a:rPr lang="ru-RU" sz="2400" dirty="0" smtClean="0"/>
              <a:t>целочисленный)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symb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символьный)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float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вещественный)</a:t>
            </a:r>
            <a:endParaRPr lang="en-US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76457" y="1474238"/>
            <a:ext cx="3853543" cy="5971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Переменная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11" name="Прямая соединительная линия 10"/>
          <p:cNvCxnSpPr>
            <a:stCxn id="7" idx="1"/>
            <a:endCxn id="3" idx="0"/>
          </p:cNvCxnSpPr>
          <p:nvPr/>
        </p:nvCxnSpPr>
        <p:spPr>
          <a:xfrm flipH="1">
            <a:off x="4460033" y="1772818"/>
            <a:ext cx="3116424" cy="38255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7576456" y="2976386"/>
            <a:ext cx="3853543" cy="5971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Функция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с двумя скругленными противолежащими углами 15"/>
          <p:cNvSpPr/>
          <p:nvPr/>
        </p:nvSpPr>
        <p:spPr>
          <a:xfrm>
            <a:off x="233265" y="3330869"/>
            <a:ext cx="4226768" cy="541255"/>
          </a:xfrm>
          <a:prstGeom prst="round2Diag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action</a:t>
            </a:r>
            <a:r>
              <a:rPr lang="en-US" sz="2400" dirty="0" smtClean="0"/>
              <a:t> (</a:t>
            </a:r>
            <a:r>
              <a:rPr lang="ru-RU" sz="2400" dirty="0" smtClean="0"/>
              <a:t>процедура)</a:t>
            </a:r>
            <a:endParaRPr lang="en-US" sz="2400" dirty="0"/>
          </a:p>
        </p:txBody>
      </p:sp>
      <p:cxnSp>
        <p:nvCxnSpPr>
          <p:cNvPr id="17" name="Прямая соединительная линия 16"/>
          <p:cNvCxnSpPr>
            <a:stCxn id="14" idx="1"/>
            <a:endCxn id="3" idx="0"/>
          </p:cNvCxnSpPr>
          <p:nvPr/>
        </p:nvCxnSpPr>
        <p:spPr>
          <a:xfrm flipH="1" flipV="1">
            <a:off x="4460033" y="2155372"/>
            <a:ext cx="3116423" cy="1119594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14" idx="1"/>
            <a:endCxn id="16" idx="0"/>
          </p:cNvCxnSpPr>
          <p:nvPr/>
        </p:nvCxnSpPr>
        <p:spPr>
          <a:xfrm flipH="1">
            <a:off x="4460033" y="3274966"/>
            <a:ext cx="3116423" cy="326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576456" y="4478534"/>
            <a:ext cx="3853543" cy="5971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bg1"/>
                </a:solidFill>
              </a:rPr>
              <a:t>Параметр</a:t>
            </a:r>
            <a:endParaRPr lang="en-US" sz="4400" dirty="0">
              <a:solidFill>
                <a:schemeClr val="bg1"/>
              </a:solidFill>
            </a:endParaRPr>
          </a:p>
        </p:txBody>
      </p:sp>
      <p:cxnSp>
        <p:nvCxnSpPr>
          <p:cNvPr id="28" name="Прямая соединительная линия 27"/>
          <p:cNvCxnSpPr>
            <a:stCxn id="3" idx="0"/>
            <a:endCxn id="27" idx="1"/>
          </p:cNvCxnSpPr>
          <p:nvPr/>
        </p:nvCxnSpPr>
        <p:spPr>
          <a:xfrm>
            <a:off x="4460033" y="2155372"/>
            <a:ext cx="3116423" cy="2621742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с двумя скругленными противолежащими углами 34"/>
          <p:cNvSpPr/>
          <p:nvPr/>
        </p:nvSpPr>
        <p:spPr>
          <a:xfrm>
            <a:off x="233265" y="4151882"/>
            <a:ext cx="4226768" cy="1791476"/>
          </a:xfrm>
          <a:prstGeom prst="round2Diag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ref num</a:t>
            </a:r>
            <a:r>
              <a:rPr lang="en-US" sz="2400" dirty="0" smtClean="0"/>
              <a:t> (</a:t>
            </a:r>
            <a:r>
              <a:rPr lang="ru-RU" sz="2400" dirty="0" smtClean="0"/>
              <a:t>целочисленный)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ref symb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символьный)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B0F0"/>
                </a:solidFill>
              </a:rPr>
              <a:t>ref float</a:t>
            </a:r>
            <a:r>
              <a:rPr lang="ru-RU" sz="2400" dirty="0" smtClean="0"/>
              <a:t> </a:t>
            </a:r>
            <a:r>
              <a:rPr lang="en-US" sz="2400" dirty="0" smtClean="0"/>
              <a:t>(</a:t>
            </a:r>
            <a:r>
              <a:rPr lang="ru-RU" sz="2400" dirty="0" smtClean="0"/>
              <a:t>вещественный)</a:t>
            </a:r>
            <a:endParaRPr lang="en-US" sz="2400" dirty="0"/>
          </a:p>
        </p:txBody>
      </p:sp>
      <p:cxnSp>
        <p:nvCxnSpPr>
          <p:cNvPr id="36" name="Прямая соединительная линия 35"/>
          <p:cNvCxnSpPr>
            <a:stCxn id="35" idx="0"/>
            <a:endCxn id="27" idx="1"/>
          </p:cNvCxnSpPr>
          <p:nvPr/>
        </p:nvCxnSpPr>
        <p:spPr>
          <a:xfrm flipV="1">
            <a:off x="4460033" y="4777114"/>
            <a:ext cx="3116423" cy="270506"/>
          </a:xfrm>
          <a:prstGeom prst="line">
            <a:avLst/>
          </a:prstGeom>
          <a:ln w="19050">
            <a:solidFill>
              <a:srgbClr val="50E3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3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4" grpId="0" animBg="1"/>
      <p:bldP spid="16" grpId="0" animBg="1"/>
      <p:bldP spid="27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6139" y="258537"/>
            <a:ext cx="9229568" cy="693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u="sng" dirty="0" smtClean="0">
                <a:solidFill>
                  <a:srgbClr val="50E3C2"/>
                </a:solidFill>
                <a:cs typeface="Leelawadee UI" panose="020B0502040204020203" pitchFamily="34" charset="-34"/>
              </a:rPr>
              <a:t>Л</a:t>
            </a:r>
            <a:r>
              <a:rPr lang="ru-RU" sz="6000" u="sng" dirty="0" smtClean="0">
                <a:solidFill>
                  <a:schemeClr val="bg1">
                    <a:lumMod val="95000"/>
                  </a:schemeClr>
                </a:solidFill>
                <a:cs typeface="Leelawadee UI" panose="020B0502040204020203" pitchFamily="34" charset="-34"/>
              </a:rPr>
              <a:t>итералы</a:t>
            </a:r>
            <a:endParaRPr lang="en-US" sz="6000" u="sng" dirty="0">
              <a:solidFill>
                <a:schemeClr val="bg1">
                  <a:lumMod val="95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70390" y="1423686"/>
            <a:ext cx="2685326" cy="93754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50E3C2"/>
                </a:solidFill>
              </a:rPr>
              <a:t>Строковые</a:t>
            </a:r>
            <a:endParaRPr lang="en-US" sz="3600" dirty="0">
              <a:solidFill>
                <a:srgbClr val="50E3C2"/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70390" y="2631454"/>
            <a:ext cx="3055716" cy="93754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50E3C2"/>
                </a:solidFill>
              </a:rPr>
              <a:t>Символьные</a:t>
            </a:r>
            <a:endParaRPr lang="en-US" sz="3600" dirty="0">
              <a:solidFill>
                <a:srgbClr val="50E3C2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70389" y="3839222"/>
            <a:ext cx="3472405" cy="93754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50E3C2"/>
                </a:solidFill>
              </a:rPr>
              <a:t>Целочисленные</a:t>
            </a:r>
            <a:endParaRPr lang="en-US" sz="3600" dirty="0">
              <a:solidFill>
                <a:srgbClr val="50E3C2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70388" y="5046990"/>
            <a:ext cx="3472405" cy="937549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50E3C2"/>
                </a:solidFill>
              </a:rPr>
              <a:t>Вещественные</a:t>
            </a:r>
            <a:endParaRPr lang="en-US" sz="3600" dirty="0">
              <a:solidFill>
                <a:srgbClr val="50E3C2"/>
              </a:solidFill>
            </a:endParaRPr>
          </a:p>
        </p:txBody>
      </p:sp>
      <p:sp>
        <p:nvSpPr>
          <p:cNvPr id="8" name="Стрелка вправо с вырезом 7"/>
          <p:cNvSpPr/>
          <p:nvPr/>
        </p:nvSpPr>
        <p:spPr>
          <a:xfrm>
            <a:off x="4340504" y="1579943"/>
            <a:ext cx="1423688" cy="625033"/>
          </a:xfrm>
          <a:prstGeom prst="notchedRightArrow">
            <a:avLst/>
          </a:prstGeom>
          <a:noFill/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7048980" y="1501813"/>
            <a:ext cx="2361235" cy="7812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`text`</a:t>
            </a:r>
            <a:endParaRPr lang="en-US" sz="4000" dirty="0"/>
          </a:p>
        </p:txBody>
      </p:sp>
      <p:sp>
        <p:nvSpPr>
          <p:cNvPr id="22" name="Стрелка вправо с вырезом 21"/>
          <p:cNvSpPr/>
          <p:nvPr/>
        </p:nvSpPr>
        <p:spPr>
          <a:xfrm>
            <a:off x="4340504" y="2787711"/>
            <a:ext cx="1423688" cy="625033"/>
          </a:xfrm>
          <a:prstGeom prst="notchedRightArrow">
            <a:avLst/>
          </a:prstGeom>
          <a:noFill/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7048980" y="2787711"/>
            <a:ext cx="2361235" cy="7812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‘s’</a:t>
            </a:r>
            <a:endParaRPr lang="en-US" sz="4000" dirty="0"/>
          </a:p>
        </p:txBody>
      </p:sp>
      <p:sp>
        <p:nvSpPr>
          <p:cNvPr id="24" name="Стрелка вправо с вырезом 23"/>
          <p:cNvSpPr/>
          <p:nvPr/>
        </p:nvSpPr>
        <p:spPr>
          <a:xfrm>
            <a:off x="4340504" y="3995479"/>
            <a:ext cx="1423688" cy="625033"/>
          </a:xfrm>
          <a:prstGeom prst="notchedRightArrow">
            <a:avLst/>
          </a:prstGeom>
          <a:noFill/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7048979" y="3995479"/>
            <a:ext cx="2361235" cy="7812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2022</a:t>
            </a:r>
            <a:endParaRPr lang="en-US" sz="4000" dirty="0"/>
          </a:p>
        </p:txBody>
      </p:sp>
      <p:sp>
        <p:nvSpPr>
          <p:cNvPr id="29" name="Стрелка вправо с вырезом 28"/>
          <p:cNvSpPr/>
          <p:nvPr/>
        </p:nvSpPr>
        <p:spPr>
          <a:xfrm>
            <a:off x="4340504" y="5203247"/>
            <a:ext cx="1423688" cy="625033"/>
          </a:xfrm>
          <a:prstGeom prst="notchedRightArrow">
            <a:avLst/>
          </a:prstGeom>
          <a:noFill/>
          <a:ln w="28575">
            <a:solidFill>
              <a:srgbClr val="50E3C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>
            <a:off x="7048978" y="5203247"/>
            <a:ext cx="2361235" cy="7812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.23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9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1" grpId="0" animBg="1"/>
      <p:bldP spid="8" grpId="0" animBg="1"/>
      <p:bldP spid="9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67512"/>
            <a:ext cx="7503541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cs typeface="Leelawadee UI" panose="020B0502040204020203" pitchFamily="34" charset="-34"/>
              </a:rPr>
              <a:t>О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бъявление</a:t>
            </a:r>
            <a:r>
              <a:rPr lang="ru-RU" sz="6000" u="sng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 переменных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419" y="1365610"/>
            <a:ext cx="5327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Tx/>
              <a:buChar char="-"/>
            </a:pPr>
            <a:r>
              <a:rPr lang="ru-RU" sz="2400" dirty="0" smtClean="0">
                <a:solidFill>
                  <a:schemeClr val="bg1"/>
                </a:solidFill>
              </a:rPr>
              <a:t>точка входа в программу — </a:t>
            </a:r>
            <a:r>
              <a:rPr lang="en-US" sz="2400" b="1" dirty="0" smtClean="0">
                <a:solidFill>
                  <a:schemeClr val="accent6"/>
                </a:solidFill>
              </a:rPr>
              <a:t>main</a:t>
            </a:r>
          </a:p>
          <a:p>
            <a:pPr marL="285750" indent="-285750" algn="just">
              <a:buFontTx/>
              <a:buChar char="-"/>
            </a:pPr>
            <a:r>
              <a:rPr lang="ru-RU" sz="2400" dirty="0" smtClean="0">
                <a:solidFill>
                  <a:schemeClr val="bg1"/>
                </a:solidFill>
              </a:rPr>
              <a:t>оператор, позволяющий присвоить тип данных идентификатору — </a:t>
            </a:r>
            <a:r>
              <a:rPr lang="en-US" sz="2400" b="1" dirty="0" smtClean="0">
                <a:solidFill>
                  <a:schemeClr val="accent6"/>
                </a:solidFill>
              </a:rPr>
              <a:t>is</a:t>
            </a:r>
            <a:endParaRPr lang="en-US" sz="2400" b="1" dirty="0">
              <a:solidFill>
                <a:schemeClr val="accent6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ru-RU" sz="2400" dirty="0" smtClean="0">
                <a:solidFill>
                  <a:schemeClr val="bg1"/>
                </a:solidFill>
              </a:rPr>
              <a:t>операция объявления без инициализации заканчивается символом </a:t>
            </a:r>
            <a:r>
              <a:rPr lang="en-US" sz="2400" dirty="0" smtClean="0">
                <a:solidFill>
                  <a:schemeClr val="bg1"/>
                </a:solidFill>
              </a:rPr>
              <a:t>‘</a:t>
            </a:r>
            <a:r>
              <a:rPr lang="en-US" sz="2400" dirty="0" smtClean="0">
                <a:solidFill>
                  <a:srgbClr val="92D050"/>
                </a:solidFill>
              </a:rPr>
              <a:t>;</a:t>
            </a:r>
            <a:r>
              <a:rPr lang="en-US" sz="2400" dirty="0" smtClean="0">
                <a:solidFill>
                  <a:schemeClr val="bg1"/>
                </a:solidFill>
              </a:rPr>
              <a:t>’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6360160" y="1757680"/>
            <a:ext cx="5730240" cy="1737360"/>
          </a:xfrm>
          <a:prstGeom prst="round2Diag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 smtClean="0"/>
              <a:t>Правило объявления переменной без инициализации:</a:t>
            </a:r>
          </a:p>
          <a:p>
            <a:pPr algn="just">
              <a:lnSpc>
                <a:spcPct val="200000"/>
              </a:lnSpc>
            </a:pPr>
            <a:r>
              <a:rPr lang="en-US" sz="2400" dirty="0" smtClean="0"/>
              <a:t>&lt;</a:t>
            </a:r>
            <a:r>
              <a:rPr lang="ru-RU" sz="2400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идентификатор</a:t>
            </a:r>
            <a:r>
              <a:rPr lang="en-US" sz="2400" dirty="0" smtClean="0"/>
              <a:t>&gt; is &lt;</a:t>
            </a:r>
            <a:r>
              <a:rPr lang="ru-RU" sz="2400" u="sng" dirty="0" smtClean="0">
                <a:solidFill>
                  <a:srgbClr val="00B0F0"/>
                </a:solidFill>
              </a:rPr>
              <a:t>тип данных</a:t>
            </a:r>
            <a:r>
              <a:rPr lang="en-US" sz="2400" dirty="0" smtClean="0"/>
              <a:t>&gt;</a:t>
            </a:r>
            <a:endParaRPr lang="en-US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60160" y="3955507"/>
            <a:ext cx="5730240" cy="2242473"/>
          </a:xfrm>
          <a:prstGeom prst="rect">
            <a:avLst/>
          </a:prstGeom>
          <a:solidFill>
            <a:srgbClr val="292E3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main</a:t>
            </a:r>
          </a:p>
          <a:p>
            <a:pPr algn="just"/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number_of_house</a:t>
            </a:r>
            <a:r>
              <a:rPr lang="en-US" sz="2400" dirty="0" smtClean="0">
                <a:latin typeface="Consolas" panose="020B0609020204030204" pitchFamily="49" charset="0"/>
              </a:rPr>
              <a:t> is 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return 0;</a:t>
            </a:r>
          </a:p>
          <a:p>
            <a:pPr algn="just"/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7713345" y="3225165"/>
            <a:ext cx="358607" cy="163620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9965056" y="3225165"/>
            <a:ext cx="822549" cy="16362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Левая фигурная скобка 32"/>
          <p:cNvSpPr/>
          <p:nvPr/>
        </p:nvSpPr>
        <p:spPr>
          <a:xfrm>
            <a:off x="317419" y="4657393"/>
            <a:ext cx="578735" cy="1540587"/>
          </a:xfrm>
          <a:prstGeom prst="leftBrace">
            <a:avLst>
              <a:gd name="adj1" fmla="val 60333"/>
              <a:gd name="adj2" fmla="val 47190"/>
            </a:avLst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Левая фигурная скобка 36"/>
          <p:cNvSpPr/>
          <p:nvPr/>
        </p:nvSpPr>
        <p:spPr>
          <a:xfrm rot="10800000">
            <a:off x="5139654" y="4701318"/>
            <a:ext cx="578735" cy="1540585"/>
          </a:xfrm>
          <a:prstGeom prst="leftBrace">
            <a:avLst>
              <a:gd name="adj1" fmla="val 60333"/>
              <a:gd name="adj2" fmla="val 50599"/>
            </a:avLst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30977" y="4642683"/>
            <a:ext cx="380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</a:rPr>
              <a:t>Критерии идентификатора: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9677" y="5182317"/>
            <a:ext cx="46945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bg1"/>
                </a:solidFill>
              </a:rPr>
              <a:t>Допустимые символы — </a:t>
            </a:r>
            <a:r>
              <a:rPr lang="en-US" sz="2000" b="1" dirty="0" smtClean="0">
                <a:solidFill>
                  <a:srgbClr val="D08FED"/>
                </a:solidFill>
              </a:rPr>
              <a:t>[A-Za-z0-9_]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chemeClr val="bg1"/>
                </a:solidFill>
              </a:rPr>
              <a:t>Максимальная длина идентификатора — </a:t>
            </a:r>
            <a:r>
              <a:rPr lang="ru-RU" sz="2000" b="1" dirty="0" smtClean="0">
                <a:solidFill>
                  <a:srgbClr val="D08FED"/>
                </a:solidFill>
              </a:rPr>
              <a:t>50 символов</a:t>
            </a:r>
            <a:r>
              <a:rPr lang="en-US" sz="2000" b="1" dirty="0" smtClean="0">
                <a:solidFill>
                  <a:schemeClr val="bg1"/>
                </a:solidFill>
              </a:rPr>
              <a:t>;</a:t>
            </a:r>
            <a:endParaRPr lang="en-US" sz="2000" b="1" dirty="0">
              <a:solidFill>
                <a:srgbClr val="D08F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3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3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 animBg="1"/>
      <p:bldP spid="8" grpId="0" animBg="1"/>
      <p:bldP spid="33" grpId="0" animBg="1"/>
      <p:bldP spid="37" grpId="0" animBg="1"/>
      <p:bldP spid="38" grpId="0"/>
      <p:bldP spid="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67512"/>
            <a:ext cx="7503541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cs typeface="Leelawadee UI" panose="020B0502040204020203" pitchFamily="34" charset="-34"/>
              </a:rPr>
              <a:t>О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бъявление</a:t>
            </a:r>
          </a:p>
          <a:p>
            <a:pPr algn="ctr">
              <a:lnSpc>
                <a:spcPts val="4200"/>
              </a:lnSpc>
            </a:pPr>
            <a:r>
              <a:rPr lang="ru-RU" sz="6000" u="sng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 функций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367" y="1757680"/>
            <a:ext cx="5689842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80"/>
              </a:lnSpc>
              <a:buFontTx/>
              <a:buChar char="-"/>
            </a:pPr>
            <a:r>
              <a:rPr lang="ru-RU" sz="2400" dirty="0" smtClean="0">
                <a:solidFill>
                  <a:schemeClr val="bg1"/>
                </a:solidFill>
              </a:rPr>
              <a:t>для указания того, что идентификатор — функция, используется ключевое слово </a:t>
            </a:r>
            <a:r>
              <a:rPr lang="en-US" sz="2400" dirty="0" smtClean="0">
                <a:solidFill>
                  <a:schemeClr val="accent6"/>
                </a:solidFill>
              </a:rPr>
              <a:t>foo</a:t>
            </a:r>
          </a:p>
          <a:p>
            <a:pPr marL="285750" indent="-285750" algn="just">
              <a:lnSpc>
                <a:spcPts val="2280"/>
              </a:lnSpc>
              <a:buFontTx/>
              <a:buChar char="-"/>
            </a:pPr>
            <a:endParaRPr lang="ru-RU" sz="2400" dirty="0" smtClean="0">
              <a:solidFill>
                <a:schemeClr val="accent6"/>
              </a:solidFill>
            </a:endParaRPr>
          </a:p>
          <a:p>
            <a:pPr marL="285750" indent="-285750" algn="just">
              <a:lnSpc>
                <a:spcPts val="2280"/>
              </a:lnSpc>
              <a:buFontTx/>
              <a:buChar char="-"/>
            </a:pPr>
            <a:r>
              <a:rPr lang="ru-RU" sz="2400" dirty="0" smtClean="0">
                <a:solidFill>
                  <a:schemeClr val="bg1"/>
                </a:solidFill>
              </a:rPr>
              <a:t>в конце тела функции всегда должно быть ключевое слово </a:t>
            </a:r>
            <a:r>
              <a:rPr lang="en-US" sz="2400" dirty="0" smtClean="0">
                <a:solidFill>
                  <a:schemeClr val="accent6"/>
                </a:solidFill>
              </a:rPr>
              <a:t>return</a:t>
            </a:r>
          </a:p>
          <a:p>
            <a:pPr marL="285750" indent="-285750" algn="just">
              <a:lnSpc>
                <a:spcPts val="2280"/>
              </a:lnSpc>
              <a:buFontTx/>
              <a:buChar char="-"/>
            </a:pPr>
            <a:endParaRPr lang="en-US" sz="2400" dirty="0">
              <a:solidFill>
                <a:schemeClr val="accent6"/>
              </a:solidFill>
            </a:endParaRPr>
          </a:p>
          <a:p>
            <a:pPr marL="285750" indent="-285750" algn="just">
              <a:lnSpc>
                <a:spcPts val="2280"/>
              </a:lnSpc>
              <a:buFontTx/>
              <a:buChar char="-"/>
            </a:pPr>
            <a:r>
              <a:rPr lang="ru-RU" sz="2400" dirty="0" smtClean="0">
                <a:solidFill>
                  <a:schemeClr val="accent6"/>
                </a:solidFill>
              </a:rPr>
              <a:t>рекурсии </a:t>
            </a:r>
            <a:r>
              <a:rPr lang="ru-RU" sz="2400" dirty="0" smtClean="0">
                <a:solidFill>
                  <a:schemeClr val="bg1"/>
                </a:solidFill>
              </a:rPr>
              <a:t>доступны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6134582" y="1757680"/>
            <a:ext cx="5955818" cy="1737360"/>
          </a:xfrm>
          <a:prstGeom prst="round2Diag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400" dirty="0" smtClean="0"/>
              <a:t>Правило объявления функции: </a:t>
            </a:r>
            <a:r>
              <a:rPr lang="en-US" sz="2400" dirty="0" smtClean="0"/>
              <a:t>&lt;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идентификатор</a:t>
            </a:r>
            <a:r>
              <a:rPr lang="en-US" sz="2400" dirty="0" smtClean="0"/>
              <a:t>&gt; is </a:t>
            </a:r>
            <a:r>
              <a:rPr lang="en-US" sz="2400" dirty="0" smtClean="0">
                <a:solidFill>
                  <a:schemeClr val="accent6"/>
                </a:solidFill>
              </a:rPr>
              <a:t>foo</a:t>
            </a:r>
            <a:r>
              <a:rPr lang="en-US" sz="2400" dirty="0" smtClean="0"/>
              <a:t>([&lt;</a:t>
            </a:r>
            <a:r>
              <a:rPr lang="ru-RU" sz="2400" dirty="0" smtClean="0">
                <a:solidFill>
                  <a:srgbClr val="FFC000"/>
                </a:solidFill>
              </a:rPr>
              <a:t>параметры</a:t>
            </a:r>
            <a:r>
              <a:rPr lang="en-US" sz="2400" dirty="0" smtClean="0"/>
              <a:t>&gt;]) is &lt;</a:t>
            </a:r>
            <a:r>
              <a:rPr lang="ru-RU" sz="2400" dirty="0" smtClean="0">
                <a:solidFill>
                  <a:srgbClr val="00B0F0"/>
                </a:solidFill>
              </a:rPr>
              <a:t>тип данных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ru-RU" sz="2400" dirty="0" smtClean="0">
                <a:solidFill>
                  <a:srgbClr val="00B0F0"/>
                </a:solidFill>
              </a:rPr>
              <a:t>возвращаемого значения</a:t>
            </a:r>
            <a:r>
              <a:rPr lang="en-US" sz="2400" dirty="0" smtClean="0"/>
              <a:t>&gt; {&lt;</a:t>
            </a:r>
            <a:r>
              <a:rPr lang="ru-RU" sz="2400" dirty="0" smtClean="0">
                <a:solidFill>
                  <a:srgbClr val="D08FED"/>
                </a:solidFill>
              </a:rPr>
              <a:t>тело функции</a:t>
            </a:r>
            <a:r>
              <a:rPr lang="en-US" sz="2400" dirty="0" smtClean="0"/>
              <a:t>&gt;}</a:t>
            </a:r>
            <a:endParaRPr lang="en-US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34582" y="4209633"/>
            <a:ext cx="5955818" cy="20054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sayHello</a:t>
            </a:r>
            <a:r>
              <a:rPr lang="en-US" sz="2000" dirty="0" smtClean="0">
                <a:latin typeface="Consolas" panose="020B0609020204030204" pitchFamily="49" charset="0"/>
              </a:rPr>
              <a:t> is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foo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a is ref num</a:t>
            </a:r>
            <a:r>
              <a:rPr lang="en-US" sz="2000" dirty="0" smtClean="0">
                <a:latin typeface="Consolas" panose="020B0609020204030204" pitchFamily="49" charset="0"/>
              </a:rPr>
              <a:t>) is </a:t>
            </a:r>
            <a:r>
              <a:rPr lang="en-US" sz="20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num</a:t>
            </a:r>
          </a:p>
          <a:p>
            <a:pPr algn="just"/>
            <a:r>
              <a:rPr lang="en-US" sz="2000" dirty="0" smtClean="0"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D08FED"/>
                </a:solidFill>
                <a:latin typeface="Consolas" panose="020B0609020204030204" pitchFamily="49" charset="0"/>
              </a:rPr>
              <a:t>console(`Hello`);</a:t>
            </a:r>
          </a:p>
          <a:p>
            <a:pPr algn="just"/>
            <a:r>
              <a:rPr lang="en-US" sz="2000" dirty="0">
                <a:solidFill>
                  <a:srgbClr val="D08FED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D08FED"/>
                </a:solidFill>
                <a:latin typeface="Consolas" panose="020B0609020204030204" pitchFamily="49" charset="0"/>
              </a:rPr>
              <a:t>return a;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76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build="allAtOnce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6139" y="258537"/>
            <a:ext cx="9229568" cy="1231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cs typeface="Leelawadee UI" panose="020B0502040204020203" pitchFamily="34" charset="-34"/>
              </a:rPr>
              <a:t>П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арадигма </a:t>
            </a:r>
            <a:r>
              <a:rPr lang="ru-RU" sz="6000" u="sng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программирования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255796" y="1649033"/>
            <a:ext cx="4872474" cy="1259633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 smtClean="0"/>
              <a:t>Язык программирования </a:t>
            </a:r>
            <a:r>
              <a:rPr lang="en-US" dirty="0" smtClean="0"/>
              <a:t>GDV</a:t>
            </a:r>
            <a:r>
              <a:rPr lang="ru-RU" dirty="0" smtClean="0"/>
              <a:t>-2022 рассчитан на то, что пользователи будут писать код в стиле </a:t>
            </a:r>
            <a:r>
              <a:rPr lang="ru-RU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модульного программирования</a:t>
            </a:r>
            <a:r>
              <a:rPr lang="ru-RU" i="1" dirty="0" smtClean="0">
                <a:solidFill>
                  <a:schemeClr val="bg1"/>
                </a:solidFill>
              </a:rPr>
              <a:t>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с двумя усеченными противолежащими углами 5"/>
          <p:cNvSpPr/>
          <p:nvPr/>
        </p:nvSpPr>
        <p:spPr>
          <a:xfrm>
            <a:off x="5980923" y="1649033"/>
            <a:ext cx="6130213" cy="4786606"/>
          </a:xfrm>
          <a:prstGeom prst="snip2Diag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sayHello</a:t>
            </a:r>
            <a:r>
              <a:rPr lang="en-US" sz="1600" dirty="0">
                <a:latin typeface="Consolas" panose="020B0609020204030204" pitchFamily="49" charset="0"/>
              </a:rPr>
              <a:t> is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latin typeface="Consolas" panose="020B0609020204030204" pitchFamily="49" charset="0"/>
              </a:rPr>
              <a:t>() is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it-IT" sz="1600" dirty="0" smtClean="0">
                <a:latin typeface="Consolas" panose="020B0609020204030204" pitchFamily="49" charset="0"/>
              </a:rPr>
              <a:t>	</a:t>
            </a:r>
            <a:r>
              <a:rPr lang="it-IT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it-IT" sz="1600" dirty="0">
                <a:latin typeface="Consolas" panose="020B0609020204030204" pitchFamily="49" charset="0"/>
              </a:rPr>
              <a:t>('H', 'e', 'l', 'l', 'o');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sayWorld</a:t>
            </a:r>
            <a:r>
              <a:rPr lang="en-US" sz="1600" dirty="0">
                <a:latin typeface="Consolas" panose="020B0609020204030204" pitchFamily="49" charset="0"/>
              </a:rPr>
              <a:t> is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1600" dirty="0">
                <a:latin typeface="Consolas" panose="020B0609020204030204" pitchFamily="49" charset="0"/>
              </a:rPr>
              <a:t>() is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action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latin typeface="Consolas" panose="020B0609020204030204" pitchFamily="49" charset="0"/>
              </a:rPr>
              <a:t>(` world`);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sayHello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sayWorld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	return </a:t>
            </a:r>
            <a:r>
              <a:rPr lang="en-US" sz="1600" dirty="0">
                <a:latin typeface="Consolas" panose="020B0609020204030204" pitchFamily="49" charset="0"/>
              </a:rPr>
              <a:t>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95" y="5275490"/>
            <a:ext cx="4872474" cy="1395898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625153" y="5057192"/>
            <a:ext cx="6699378" cy="587828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1670180" y="5275490"/>
            <a:ext cx="5654351" cy="503874"/>
          </a:xfrm>
          <a:prstGeom prst="straightConnector1">
            <a:avLst/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67512"/>
            <a:ext cx="7503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cs typeface="Leelawadee UI" panose="020B0502040204020203" pitchFamily="34" charset="-34"/>
              </a:rPr>
              <a:t>О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сновные</a:t>
            </a:r>
          </a:p>
          <a:p>
            <a:pPr algn="ctr">
              <a:lnSpc>
                <a:spcPts val="4200"/>
              </a:lnSpc>
            </a:pPr>
            <a:r>
              <a:rPr lang="ru-RU" sz="6000" u="sng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операции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 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5833169" y="1447800"/>
            <a:ext cx="197862" cy="9819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410343" y="2263367"/>
            <a:ext cx="2629337" cy="656688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&amp;</a:t>
            </a:r>
            <a:r>
              <a:rPr lang="ru-RU" sz="2000" dirty="0" smtClean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логическое умножение)</a:t>
            </a:r>
            <a:endParaRPr lang="en-US" sz="2000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8136562" y="1456886"/>
            <a:ext cx="1335635" cy="101971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8200900" y="2244249"/>
            <a:ext cx="2542594" cy="464703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~ </a:t>
            </a:r>
            <a:r>
              <a:rPr lang="ru-RU" sz="2000" dirty="0" smtClean="0"/>
              <a:t>(логическое не)</a:t>
            </a:r>
            <a:endParaRPr lang="en-US" sz="2000" dirty="0"/>
          </a:p>
        </p:txBody>
      </p:sp>
      <p:sp>
        <p:nvSpPr>
          <p:cNvPr id="56" name="Прямоугольник с двумя усеченными противолежащими углами 55"/>
          <p:cNvSpPr/>
          <p:nvPr/>
        </p:nvSpPr>
        <p:spPr>
          <a:xfrm>
            <a:off x="4782619" y="3524916"/>
            <a:ext cx="1884783" cy="612615"/>
          </a:xfrm>
          <a:prstGeom prst="snip2DiagRect">
            <a:avLst/>
          </a:prstGeom>
          <a:noFill/>
          <a:ln w="3810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&amp; b</a:t>
            </a:r>
          </a:p>
        </p:txBody>
      </p:sp>
      <p:cxnSp>
        <p:nvCxnSpPr>
          <p:cNvPr id="57" name="Прямая соединительная линия 56"/>
          <p:cNvCxnSpPr>
            <a:stCxn id="24" idx="2"/>
            <a:endCxn id="56" idx="3"/>
          </p:cNvCxnSpPr>
          <p:nvPr/>
        </p:nvCxnSpPr>
        <p:spPr>
          <a:xfrm flipH="1">
            <a:off x="5725011" y="2920055"/>
            <a:ext cx="1" cy="604861"/>
          </a:xfrm>
          <a:prstGeom prst="line">
            <a:avLst/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с двумя усеченными противолежащими углами 60"/>
          <p:cNvSpPr/>
          <p:nvPr/>
        </p:nvSpPr>
        <p:spPr>
          <a:xfrm>
            <a:off x="8689119" y="3416138"/>
            <a:ext cx="1884783" cy="612615"/>
          </a:xfrm>
          <a:prstGeom prst="snip2DiagRect">
            <a:avLst/>
          </a:prstGeom>
          <a:noFill/>
          <a:ln w="3810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~a </a:t>
            </a:r>
          </a:p>
        </p:txBody>
      </p:sp>
      <p:cxnSp>
        <p:nvCxnSpPr>
          <p:cNvPr id="62" name="Прямая соединительная линия 61"/>
          <p:cNvCxnSpPr>
            <a:stCxn id="30" idx="2"/>
            <a:endCxn id="61" idx="3"/>
          </p:cNvCxnSpPr>
          <p:nvPr/>
        </p:nvCxnSpPr>
        <p:spPr>
          <a:xfrm>
            <a:off x="9472197" y="2708952"/>
            <a:ext cx="159314" cy="707186"/>
          </a:xfrm>
          <a:prstGeom prst="line">
            <a:avLst/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2461962" y="1447800"/>
            <a:ext cx="2548188" cy="83465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966513" y="2235375"/>
            <a:ext cx="2652968" cy="703768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|</a:t>
            </a:r>
            <a:r>
              <a:rPr lang="ru-RU" sz="2000" dirty="0" smtClean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логическое суммирование)</a:t>
            </a:r>
            <a:endParaRPr lang="en-US" sz="2000" dirty="0"/>
          </a:p>
        </p:txBody>
      </p:sp>
      <p:sp>
        <p:nvSpPr>
          <p:cNvPr id="89" name="Прямоугольник с двумя усеченными противолежащими углами 88"/>
          <p:cNvSpPr/>
          <p:nvPr/>
        </p:nvSpPr>
        <p:spPr>
          <a:xfrm>
            <a:off x="1182525" y="3633738"/>
            <a:ext cx="1884783" cy="612615"/>
          </a:xfrm>
          <a:prstGeom prst="snip2DiagRect">
            <a:avLst/>
          </a:prstGeom>
          <a:noFill/>
          <a:ln w="3810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| b</a:t>
            </a:r>
          </a:p>
        </p:txBody>
      </p:sp>
      <p:cxnSp>
        <p:nvCxnSpPr>
          <p:cNvPr id="90" name="Прямая соединительная линия 89"/>
          <p:cNvCxnSpPr>
            <a:stCxn id="82" idx="2"/>
            <a:endCxn id="89" idx="3"/>
          </p:cNvCxnSpPr>
          <p:nvPr/>
        </p:nvCxnSpPr>
        <p:spPr>
          <a:xfrm flipH="1">
            <a:off x="2124917" y="2939143"/>
            <a:ext cx="168080" cy="694595"/>
          </a:xfrm>
          <a:prstGeom prst="line">
            <a:avLst/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Рисунок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43" y="5041114"/>
            <a:ext cx="2613612" cy="11865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97" name="Прямая соединительная линия 96"/>
          <p:cNvCxnSpPr>
            <a:stCxn id="56" idx="1"/>
            <a:endCxn id="96" idx="3"/>
          </p:cNvCxnSpPr>
          <p:nvPr/>
        </p:nvCxnSpPr>
        <p:spPr>
          <a:xfrm flipH="1">
            <a:off x="5717149" y="4137531"/>
            <a:ext cx="7862" cy="903583"/>
          </a:xfrm>
          <a:prstGeom prst="line">
            <a:avLst/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Рисунок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83" y="5041114"/>
            <a:ext cx="2686069" cy="11864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1" name="Прямая соединительная линия 100"/>
          <p:cNvCxnSpPr>
            <a:stCxn id="100" idx="0"/>
            <a:endCxn id="89" idx="1"/>
          </p:cNvCxnSpPr>
          <p:nvPr/>
        </p:nvCxnSpPr>
        <p:spPr>
          <a:xfrm flipH="1" flipV="1">
            <a:off x="2124917" y="4246353"/>
            <a:ext cx="1" cy="794761"/>
          </a:xfrm>
          <a:prstGeom prst="line">
            <a:avLst/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Рисунок 1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485" y="5067618"/>
            <a:ext cx="2686050" cy="11334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06" name="Прямая соединительная линия 105"/>
          <p:cNvCxnSpPr>
            <a:stCxn id="61" idx="1"/>
            <a:endCxn id="105" idx="3"/>
          </p:cNvCxnSpPr>
          <p:nvPr/>
        </p:nvCxnSpPr>
        <p:spPr>
          <a:xfrm flipH="1">
            <a:off x="9631510" y="4028753"/>
            <a:ext cx="1" cy="1038865"/>
          </a:xfrm>
          <a:prstGeom prst="line">
            <a:avLst/>
          </a:prstGeom>
          <a:ln w="3810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7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4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4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4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4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4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4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4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4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4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4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5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4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56" grpId="0" animBg="1"/>
      <p:bldP spid="61" grpId="0" animBg="1"/>
      <p:bldP spid="82" grpId="0" animBg="1"/>
      <p:bldP spid="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67512"/>
            <a:ext cx="7503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cs typeface="Leelawadee UI" panose="020B0502040204020203" pitchFamily="34" charset="-34"/>
              </a:rPr>
              <a:t>Д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ополнительные</a:t>
            </a:r>
          </a:p>
          <a:p>
            <a:pPr algn="ctr">
              <a:lnSpc>
                <a:spcPts val="4200"/>
              </a:lnSpc>
            </a:pPr>
            <a:r>
              <a:rPr lang="ru-RU" sz="6000" u="sng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операторы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 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248264" y="1804660"/>
            <a:ext cx="2159269" cy="659757"/>
          </a:xfrm>
          <a:prstGeom prst="round2Diag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= (присваивание)</a:t>
            </a: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0192" y="1804658"/>
            <a:ext cx="2451015" cy="6597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is num = 23;</a:t>
            </a:r>
            <a:endParaRPr lang="en-US" sz="2000" dirty="0"/>
          </a:p>
        </p:txBody>
      </p:sp>
      <p:sp>
        <p:nvSpPr>
          <p:cNvPr id="25" name="Прямоугольник с двумя скругленными противолежащими углами 24"/>
          <p:cNvSpPr/>
          <p:nvPr/>
        </p:nvSpPr>
        <p:spPr>
          <a:xfrm>
            <a:off x="248263" y="2755713"/>
            <a:ext cx="2493756" cy="854598"/>
          </a:xfrm>
          <a:prstGeom prst="round2Diag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=</a:t>
            </a:r>
            <a:r>
              <a:rPr lang="en-US" sz="2000" dirty="0" smtClean="0"/>
              <a:t>&gt;</a:t>
            </a:r>
            <a:r>
              <a:rPr lang="ru-RU" sz="2000" dirty="0" smtClean="0"/>
              <a:t> (объявление и инициализация)</a:t>
            </a:r>
            <a:endParaRPr lang="en-US" sz="2000" dirty="0"/>
          </a:p>
        </p:txBody>
      </p:sp>
      <p:sp>
        <p:nvSpPr>
          <p:cNvPr id="27" name="Стрелка вниз 26"/>
          <p:cNvSpPr/>
          <p:nvPr/>
        </p:nvSpPr>
        <p:spPr>
          <a:xfrm rot="16200000">
            <a:off x="3424337" y="1793082"/>
            <a:ext cx="393539" cy="682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низ 27"/>
          <p:cNvSpPr/>
          <p:nvPr/>
        </p:nvSpPr>
        <p:spPr>
          <a:xfrm rot="16200000">
            <a:off x="3424337" y="2877245"/>
            <a:ext cx="393539" cy="682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Прямоугольник 30"/>
          <p:cNvSpPr/>
          <p:nvPr/>
        </p:nvSpPr>
        <p:spPr>
          <a:xfrm>
            <a:off x="4500191" y="2888821"/>
            <a:ext cx="2451015" cy="6597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</a:t>
            </a:r>
            <a:r>
              <a:rPr lang="ru-RU" sz="2000" dirty="0" smtClean="0"/>
              <a:t>=</a:t>
            </a:r>
            <a:r>
              <a:rPr lang="en-US" sz="2000" dirty="0" smtClean="0"/>
              <a:t>&gt; 23;</a:t>
            </a:r>
            <a:endParaRPr lang="en-US" sz="2000" dirty="0"/>
          </a:p>
        </p:txBody>
      </p:sp>
      <p:sp>
        <p:nvSpPr>
          <p:cNvPr id="7" name="Двойная стрелка влево/вправо 6"/>
          <p:cNvSpPr/>
          <p:nvPr/>
        </p:nvSpPr>
        <p:spPr>
          <a:xfrm>
            <a:off x="7488837" y="3023855"/>
            <a:ext cx="1053296" cy="391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079764" y="2853133"/>
            <a:ext cx="2451015" cy="6597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is num </a:t>
            </a:r>
            <a:r>
              <a:rPr lang="ru-RU" sz="2000" dirty="0" smtClean="0"/>
              <a:t>=</a:t>
            </a:r>
            <a:r>
              <a:rPr lang="en-US" sz="2000" dirty="0" smtClean="0"/>
              <a:t> 23;</a:t>
            </a:r>
            <a:endParaRPr lang="en-US" sz="2000" dirty="0"/>
          </a:p>
        </p:txBody>
      </p:sp>
      <p:sp>
        <p:nvSpPr>
          <p:cNvPr id="33" name="Прямоугольник с двумя скругленными противолежащими углами 32"/>
          <p:cNvSpPr/>
          <p:nvPr/>
        </p:nvSpPr>
        <p:spPr>
          <a:xfrm>
            <a:off x="231228" y="3901607"/>
            <a:ext cx="2493756" cy="854598"/>
          </a:xfrm>
          <a:prstGeom prst="round2Diag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?</a:t>
            </a:r>
            <a:r>
              <a:rPr lang="ru-RU" sz="2000" dirty="0" smtClean="0"/>
              <a:t> (условный)</a:t>
            </a:r>
            <a:endParaRPr lang="en-US" sz="20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517229" y="3901607"/>
            <a:ext cx="2433977" cy="2858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/>
              <a:t>(</a:t>
            </a:r>
            <a:r>
              <a:rPr lang="en-US" sz="2000" dirty="0">
                <a:solidFill>
                  <a:srgbClr val="E949B7"/>
                </a:solidFill>
              </a:rPr>
              <a:t>a &gt; b</a:t>
            </a:r>
            <a:r>
              <a:rPr lang="en-US" sz="2000" dirty="0"/>
              <a:t>) ? </a:t>
            </a:r>
          </a:p>
          <a:p>
            <a:r>
              <a:rPr lang="en-US" sz="2000" dirty="0">
                <a:solidFill>
                  <a:srgbClr val="6699FF"/>
                </a:solidFill>
              </a:rPr>
              <a:t>Truth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console</a:t>
            </a:r>
            <a:r>
              <a:rPr lang="en-US" sz="2000" dirty="0"/>
              <a:t>(a);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>
                <a:solidFill>
                  <a:srgbClr val="6699FF"/>
                </a:solidFill>
              </a:rPr>
              <a:t>Lie </a:t>
            </a:r>
            <a:endParaRPr lang="en-US" sz="2000" dirty="0">
              <a:solidFill>
                <a:srgbClr val="6699FF"/>
              </a:solidFill>
            </a:endParaRP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console</a:t>
            </a:r>
            <a:r>
              <a:rPr lang="en-US" sz="2000" dirty="0"/>
              <a:t>(b); 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9104397" y="3901607"/>
            <a:ext cx="2433977" cy="2858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(&lt;</a:t>
            </a:r>
            <a:r>
              <a:rPr lang="ru-RU" sz="2000" dirty="0" err="1" smtClean="0">
                <a:solidFill>
                  <a:srgbClr val="E949B7"/>
                </a:solidFill>
              </a:rPr>
              <a:t>услов</a:t>
            </a:r>
            <a:r>
              <a:rPr lang="ru-RU" sz="2000" dirty="0" smtClean="0">
                <a:solidFill>
                  <a:srgbClr val="E949B7"/>
                </a:solidFill>
              </a:rPr>
              <a:t>. </a:t>
            </a:r>
            <a:r>
              <a:rPr lang="ru-RU" sz="2000" dirty="0" err="1" smtClean="0">
                <a:solidFill>
                  <a:srgbClr val="E949B7"/>
                </a:solidFill>
              </a:rPr>
              <a:t>выр</a:t>
            </a:r>
            <a:r>
              <a:rPr lang="en-US" sz="2000" dirty="0" smtClean="0">
                <a:solidFill>
                  <a:srgbClr val="E949B7"/>
                </a:solidFill>
              </a:rPr>
              <a:t>.</a:t>
            </a:r>
            <a:r>
              <a:rPr lang="en-US" sz="2000" dirty="0" smtClean="0"/>
              <a:t>&gt;) ? </a:t>
            </a:r>
          </a:p>
          <a:p>
            <a:r>
              <a:rPr lang="en-US" sz="2000" dirty="0" smtClean="0">
                <a:solidFill>
                  <a:srgbClr val="6699FF"/>
                </a:solidFill>
              </a:rPr>
              <a:t>Truth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&lt;</a:t>
            </a:r>
            <a:r>
              <a:rPr lang="ru-RU" sz="2000" dirty="0" smtClean="0">
                <a:solidFill>
                  <a:srgbClr val="D08FED"/>
                </a:solidFill>
              </a:rPr>
              <a:t>тело </a:t>
            </a:r>
            <a:r>
              <a:rPr lang="en-US" sz="2000" dirty="0" smtClean="0">
                <a:solidFill>
                  <a:srgbClr val="D08FED"/>
                </a:solidFill>
              </a:rPr>
              <a:t>if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>
                <a:solidFill>
                  <a:srgbClr val="6699FF"/>
                </a:solidFill>
              </a:rPr>
              <a:t>Lie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&lt;</a:t>
            </a:r>
            <a:r>
              <a:rPr lang="ru-RU" sz="2000" dirty="0" smtClean="0">
                <a:solidFill>
                  <a:srgbClr val="D08FED"/>
                </a:solidFill>
              </a:rPr>
              <a:t>тело </a:t>
            </a:r>
            <a:r>
              <a:rPr lang="en-US" sz="2000" dirty="0" smtClean="0">
                <a:solidFill>
                  <a:srgbClr val="D08FED"/>
                </a:solidFill>
              </a:rPr>
              <a:t>if</a:t>
            </a:r>
            <a:r>
              <a:rPr lang="en-US" sz="2000" dirty="0" smtClean="0"/>
              <a:t>&gt;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38" name="Стрелка вниз 37"/>
          <p:cNvSpPr/>
          <p:nvPr/>
        </p:nvSpPr>
        <p:spPr>
          <a:xfrm rot="16200000">
            <a:off x="3424339" y="3961407"/>
            <a:ext cx="393539" cy="682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Стрелка вниз 38"/>
          <p:cNvSpPr/>
          <p:nvPr/>
        </p:nvSpPr>
        <p:spPr>
          <a:xfrm rot="5400000">
            <a:off x="7818715" y="4989159"/>
            <a:ext cx="393539" cy="682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537818" y="3901607"/>
            <a:ext cx="2433977" cy="2858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 smtClean="0"/>
              <a:t>(</a:t>
            </a:r>
            <a:r>
              <a:rPr lang="en-US" sz="2000" dirty="0" smtClean="0">
                <a:solidFill>
                  <a:srgbClr val="E949B7"/>
                </a:solidFill>
              </a:rPr>
              <a:t>a &gt; b</a:t>
            </a:r>
            <a:r>
              <a:rPr lang="en-US" sz="2000" dirty="0" smtClean="0"/>
              <a:t>) ? </a:t>
            </a:r>
          </a:p>
          <a:p>
            <a:r>
              <a:rPr lang="en-US" sz="2000" dirty="0" smtClean="0">
                <a:solidFill>
                  <a:srgbClr val="6699FF"/>
                </a:solidFill>
              </a:rPr>
              <a:t>Truth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console</a:t>
            </a:r>
            <a:r>
              <a:rPr lang="en-US" sz="2000" dirty="0" smtClean="0"/>
              <a:t>(a);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513071" y="3901607"/>
            <a:ext cx="2433977" cy="2858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E949B7"/>
                </a:solidFill>
              </a:rPr>
              <a:t>a &gt; b</a:t>
            </a:r>
            <a:r>
              <a:rPr lang="en-US" sz="2000" dirty="0" smtClean="0"/>
              <a:t>) ? </a:t>
            </a:r>
          </a:p>
          <a:p>
            <a:r>
              <a:rPr lang="en-US" sz="2000" dirty="0" smtClean="0">
                <a:solidFill>
                  <a:srgbClr val="6699FF"/>
                </a:solidFill>
              </a:rPr>
              <a:t>Lie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console</a:t>
            </a:r>
            <a:r>
              <a:rPr lang="en-US" sz="2000" dirty="0" smtClean="0"/>
              <a:t>(b);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4521387" y="3901607"/>
            <a:ext cx="2433977" cy="28580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E949B7"/>
                </a:solidFill>
              </a:rPr>
              <a:t>a &gt; b</a:t>
            </a:r>
            <a:r>
              <a:rPr lang="en-US" sz="2000" dirty="0" smtClean="0"/>
              <a:t>) ? 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console</a:t>
            </a:r>
            <a:r>
              <a:rPr lang="en-US" sz="2000" dirty="0" smtClean="0"/>
              <a:t>(a);</a:t>
            </a:r>
          </a:p>
          <a:p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14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5" grpId="0" animBg="1"/>
      <p:bldP spid="27" grpId="0" animBg="1"/>
      <p:bldP spid="28" grpId="0" animBg="1"/>
      <p:bldP spid="31" grpId="0" animBg="1"/>
      <p:bldP spid="7" grpId="0" animBg="1"/>
      <p:bldP spid="32" grpId="0" animBg="1"/>
      <p:bldP spid="33" grpId="0" animBg="1"/>
      <p:bldP spid="36" grpId="0" animBg="1"/>
      <p:bldP spid="36" grpId="1" animBg="1"/>
      <p:bldP spid="37" grpId="0" animBg="1"/>
      <p:bldP spid="38" grpId="0" animBg="1"/>
      <p:bldP spid="39" grpId="0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367" y="99917"/>
            <a:ext cx="2679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0E3C2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</a:t>
            </a:r>
            <a:r>
              <a:rPr lang="en-US" sz="3200" dirty="0">
                <a:solidFill>
                  <a:schemeClr val="bg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DV-2022</a:t>
            </a:r>
            <a:endParaRPr lang="en-US" sz="2400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45" y="367512"/>
            <a:ext cx="75035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ru-RU" sz="6000" dirty="0" smtClean="0">
                <a:solidFill>
                  <a:srgbClr val="50E3C2"/>
                </a:solidFill>
                <a:cs typeface="Leelawadee UI" panose="020B0502040204020203" pitchFamily="34" charset="-34"/>
              </a:rPr>
              <a:t>Д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ополнительные</a:t>
            </a:r>
          </a:p>
          <a:p>
            <a:pPr algn="ctr">
              <a:lnSpc>
                <a:spcPts val="4200"/>
              </a:lnSpc>
            </a:pPr>
            <a:r>
              <a:rPr lang="ru-RU" sz="6000" u="sng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операторы</a:t>
            </a:r>
            <a:r>
              <a:rPr lang="ru-RU" sz="6000" dirty="0" smtClean="0">
                <a:solidFill>
                  <a:schemeClr val="bg1"/>
                </a:solidFill>
                <a:cs typeface="Leelawadee UI" panose="020B0502040204020203" pitchFamily="34" charset="-34"/>
              </a:rPr>
              <a:t> </a:t>
            </a:r>
            <a:endParaRPr lang="en-US" sz="6000" u="sng" dirty="0">
              <a:solidFill>
                <a:schemeClr val="bg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Прямоугольник с двумя скругленными противолежащими углами 2"/>
          <p:cNvSpPr/>
          <p:nvPr/>
        </p:nvSpPr>
        <p:spPr>
          <a:xfrm>
            <a:off x="140313" y="1804658"/>
            <a:ext cx="2703280" cy="857517"/>
          </a:xfrm>
          <a:prstGeom prst="round2Diag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For (</a:t>
            </a:r>
            <a:r>
              <a:rPr lang="ru-RU" sz="2400" dirty="0" smtClean="0"/>
              <a:t>Оператор цикла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34680" y="1804658"/>
            <a:ext cx="6033948" cy="1818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For(&lt;</a:t>
            </a:r>
            <a:r>
              <a:rPr lang="ru-RU" sz="2400" dirty="0" err="1" smtClean="0">
                <a:solidFill>
                  <a:schemeClr val="accent2"/>
                </a:solidFill>
              </a:rPr>
              <a:t>нач.точка</a:t>
            </a:r>
            <a:r>
              <a:rPr lang="en-US" sz="2400" dirty="0" smtClean="0"/>
              <a:t>&gt;</a:t>
            </a:r>
            <a:r>
              <a:rPr lang="ru-RU" sz="2400" dirty="0" smtClean="0"/>
              <a:t>,</a:t>
            </a:r>
            <a:r>
              <a:rPr lang="en-US" sz="2400" dirty="0" smtClean="0"/>
              <a:t>&lt;</a:t>
            </a:r>
            <a:r>
              <a:rPr lang="ru-RU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финиш. точка</a:t>
            </a:r>
            <a:r>
              <a:rPr lang="en-US" sz="2400" dirty="0" smtClean="0"/>
              <a:t>&gt;, &lt;</a:t>
            </a:r>
            <a:r>
              <a:rPr lang="ru-RU" sz="2400" dirty="0" smtClean="0">
                <a:solidFill>
                  <a:srgbClr val="D08FED"/>
                </a:solidFill>
              </a:rPr>
              <a:t>шаг</a:t>
            </a:r>
            <a:r>
              <a:rPr lang="en-US" sz="2400" dirty="0" smtClean="0"/>
              <a:t>&gt;, &lt;</a:t>
            </a:r>
            <a:r>
              <a:rPr lang="ru-RU" sz="2400" dirty="0" smtClean="0">
                <a:solidFill>
                  <a:srgbClr val="E949B7"/>
                </a:solidFill>
              </a:rPr>
              <a:t>идентификатор</a:t>
            </a:r>
            <a:r>
              <a:rPr lang="en-US" sz="2400" dirty="0" smtClean="0"/>
              <a:t>&gt; =&gt; {</a:t>
            </a:r>
          </a:p>
          <a:p>
            <a:r>
              <a:rPr lang="en-US" sz="2400" dirty="0" smtClean="0"/>
              <a:t>	&lt;</a:t>
            </a:r>
            <a:r>
              <a:rPr lang="ru-RU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тело 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For</a:t>
            </a:r>
            <a:r>
              <a:rPr lang="en-US" sz="2400" dirty="0"/>
              <a:t>&gt;</a:t>
            </a:r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  <p:sp>
        <p:nvSpPr>
          <p:cNvPr id="27" name="Стрелка вниз 26"/>
          <p:cNvSpPr/>
          <p:nvPr/>
        </p:nvSpPr>
        <p:spPr>
          <a:xfrm rot="16200000">
            <a:off x="3642367" y="1891963"/>
            <a:ext cx="393539" cy="6829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Стрелка вниз 18"/>
          <p:cNvSpPr/>
          <p:nvPr/>
        </p:nvSpPr>
        <p:spPr>
          <a:xfrm>
            <a:off x="7654884" y="3774284"/>
            <a:ext cx="393539" cy="682906"/>
          </a:xfrm>
          <a:prstGeom prst="downArrow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4834680" y="4608598"/>
            <a:ext cx="6033948" cy="1340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For(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D08FED"/>
                </a:solidFill>
              </a:rPr>
              <a:t>0.1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E949B7"/>
                </a:solidFill>
              </a:rPr>
              <a:t>el</a:t>
            </a:r>
            <a:r>
              <a:rPr lang="en-US" sz="2400" dirty="0" smtClean="0"/>
              <a:t> =&gt; {</a:t>
            </a:r>
          </a:p>
          <a:p>
            <a:r>
              <a:rPr lang="en-US" sz="2400" dirty="0" smtClean="0"/>
              <a:t>	console(</a:t>
            </a:r>
            <a:r>
              <a:rPr lang="en-US" sz="2400" dirty="0" smtClean="0">
                <a:solidFill>
                  <a:srgbClr val="E949B7"/>
                </a:solidFill>
              </a:rPr>
              <a:t>el</a:t>
            </a:r>
            <a:r>
              <a:rPr lang="en-US" sz="2400" dirty="0" smtClean="0"/>
              <a:t> , ‘\n’);</a:t>
            </a:r>
            <a:endParaRPr lang="en-US" sz="2400" dirty="0"/>
          </a:p>
          <a:p>
            <a:r>
              <a:rPr lang="en-US" sz="2400" dirty="0" smtClean="0"/>
              <a:t>});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38367" y="5065664"/>
            <a:ext cx="3253015" cy="954107"/>
          </a:xfrm>
          <a:prstGeom prst="rect">
            <a:avLst/>
          </a:prstGeom>
          <a:noFill/>
          <a:ln>
            <a:solidFill>
              <a:srgbClr val="6699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оператор </a:t>
            </a:r>
            <a:r>
              <a:rPr lang="en-US" sz="2800" dirty="0" smtClean="0">
                <a:solidFill>
                  <a:srgbClr val="FF6699"/>
                </a:solidFill>
              </a:rPr>
              <a:t>break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оператор </a:t>
            </a:r>
            <a:r>
              <a:rPr lang="en-US" sz="2800" dirty="0" smtClean="0">
                <a:solidFill>
                  <a:srgbClr val="FF6699"/>
                </a:solidFill>
              </a:rPr>
              <a:t>skip</a:t>
            </a:r>
            <a:endParaRPr lang="en-US" sz="2800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9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7" presetClass="emph" presetSubtype="2" accel="40000" decel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 tmFilter="0,0; .5, 1; 1, 1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 tmFilter="0,0; .5, 1; 1, 1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 tmFilter="0,0; .5, 1; 1, 1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 tmFilter="0,0; .5, 1; 1, 1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27" grpId="0" animBg="1"/>
      <p:bldP spid="19" grpId="0" animBg="1"/>
      <p:bldP spid="21" grpId="0" uiExpand="1" build="p" animBg="1"/>
      <p:bldP spid="5" grpId="0" uiExpand="1" build="p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</TotalTime>
  <Words>1062</Words>
  <Application>Microsoft Office PowerPoint</Application>
  <PresentationFormat>Широкоэкранный</PresentationFormat>
  <Paragraphs>303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Consolas</vt:lpstr>
      <vt:lpstr>Courier New</vt:lpstr>
      <vt:lpstr>Leelawadee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Maerro Tony</dc:creator>
  <cp:lastModifiedBy>Maerro Tony</cp:lastModifiedBy>
  <cp:revision>79</cp:revision>
  <dcterms:created xsi:type="dcterms:W3CDTF">2022-12-10T16:03:34Z</dcterms:created>
  <dcterms:modified xsi:type="dcterms:W3CDTF">2022-12-15T09:04:16Z</dcterms:modified>
</cp:coreProperties>
</file>