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7102475" cy="102330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z8rS5wrO989lvnqFnBYDH33T1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ru-RU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"Що зробити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досягнення мети і </a:t>
            </a: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 чином це зробити?"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відповідати на запитання: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достатньо значуща і актуальна мета, щоб її здійснювати?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є дана мета передумовою успіху?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засоби досягнення і мета між собою?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Наскільки мета реальна та відповідає напряму діяльності і потенціалу організації?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прослідковується логічна послідовність між метою та етапами її здійснення?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очікувані результати вирішенню мети?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матиме мета розвиток після реалізації проекту у майбутньому?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 критеріїв відповідності завдань меті проекту є: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Зв'язок з проблемою.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Доцільність.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Відповідність місії.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Зацікавленість клієнтів.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Виправданість завдань.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Дотримання етики.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Відповідність кінцевих результатів до заявленої цілі.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Кваліфікація персоналу.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Підтримка у суспільстві.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Чіткість, конкретність, певність, дієвість.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Вимірність - підлягають оглядовому підтвердженню.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Реалістичність - можна досягти за допомогою наявних ресурсів.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Гідність - не бути надто дрібними.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Адекватність - відповідність потребам громади.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формулювання мети та завдань.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Завдання: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Продемонструвати підтримку Представництва Фонду ім. Гайнріха Бьолля в Україні.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Привернути увагу ЗМІ до майбутнього Проекту.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Залучити до майбутнього Проекту нових учасників, експертів, спонсорів.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dbc34d640_0_0:notes"/>
          <p:cNvSpPr/>
          <p:nvPr>
            <p:ph idx="2" type="sldImg"/>
          </p:nvPr>
        </p:nvSpPr>
        <p:spPr>
          <a:xfrm>
            <a:off x="992187" y="766762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dbc34d640_0_0:notes"/>
          <p:cNvSpPr txBox="1"/>
          <p:nvPr>
            <p:ph idx="1" type="body"/>
          </p:nvPr>
        </p:nvSpPr>
        <p:spPr>
          <a:xfrm>
            <a:off x="709612" y="4860925"/>
            <a:ext cx="56832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7dbc34d640_0_0:notes"/>
          <p:cNvSpPr txBox="1"/>
          <p:nvPr>
            <p:ph idx="12" type="sldNum"/>
          </p:nvPr>
        </p:nvSpPr>
        <p:spPr>
          <a:xfrm>
            <a:off x="4022725" y="9720262"/>
            <a:ext cx="3078300" cy="511200"/>
          </a:xfrm>
          <a:prstGeom prst="rect">
            <a:avLst/>
          </a:prstGeom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основі матеріалів http://amis.fpm.kpi.ua/dbis-plsql/121-oracle-visualization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 мінімум два типи діаграм, для візуалізації інформації про стан бізнесу.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обґрунтувати їх корисність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7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8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5" Type="http://schemas.openxmlformats.org/officeDocument/2006/relationships/image" Target="../media/image1.jpg"/><Relationship Id="rId6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mailto:my_mail@gmail.com" TargetMode="External"/><Relationship Id="rId5" Type="http://schemas.openxmlformats.org/officeDocument/2006/relationships/hyperlink" Target="https://www.linkedin.com/in/dmytro-gorodetsky-91424511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Calibri"/>
              <a:buNone/>
            </a:pPr>
            <a:r>
              <a:rPr b="1" lang="ru-RU" sz="3200">
                <a:solidFill>
                  <a:srgbClr val="E46C0A"/>
                </a:solidFill>
              </a:rPr>
              <a:t>Продаж книг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525" y="5202237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descr="Картинки по запросу braunschweig technische universität" id="165" name="Google Shape;165;p1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turningpoint.in/cache/com_zoo/images/national-technical-university-of-ukraine-kyiv-polytechnic-institute1_431f2a66a0a23d514e59987ee21966e2.jpg" id="166" name="Google Shape;16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s410721.vk.me/v410721165/2227/ffGOjAVYwuA.jpg" id="167" name="Google Shape;167;p1"/>
          <p:cNvPicPr preferRelativeResize="0"/>
          <p:nvPr/>
        </p:nvPicPr>
        <p:blipFill rotWithShape="1">
          <a:blip r:embed="rId5">
            <a:alphaModFix/>
          </a:blip>
          <a:srcRect b="0" l="0" r="0"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uythesky.com.au/App_Themes/RFDS/img/template/background-video-poster.jpg" id="168" name="Google Shape;16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«Київський політехнічний інститут імені Ігоря Сікорського</a:t>
            </a:r>
            <a:endParaRPr b="1" i="0" sz="14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прикладної математики</a:t>
            </a:r>
            <a:endParaRPr b="1" i="0" sz="14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ru-RU">
                <a:solidFill>
                  <a:srgbClr val="244061"/>
                </a:solidFill>
              </a:rPr>
              <a:t>Городецький Дмитро Сергійович</a:t>
            </a:r>
            <a:endParaRPr b="1" i="0" sz="14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 2020</a:t>
            </a:r>
            <a:endParaRPr b="1" i="0" sz="1400" u="none" cap="none" strike="noStrik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buythesky.com.au/App_Themes/RFDS/img/template/background-video-poster.jpg" id="175" name="Google Shape;1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731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"/>
          <p:cNvSpPr txBox="1"/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 проблеми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179" name="Google Shape;179;p2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"/>
          <p:cNvSpPr txBox="1"/>
          <p:nvPr/>
        </p:nvSpPr>
        <p:spPr>
          <a:xfrm>
            <a:off x="237422" y="1243156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Опис, як було</a:t>
            </a:r>
            <a:endParaRPr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Пошук і купівля книг у книжковому магазині.</a:t>
            </a:r>
            <a:endParaRPr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 txBox="1"/>
          <p:nvPr/>
        </p:nvSpPr>
        <p:spPr>
          <a:xfrm>
            <a:off x="3203850" y="1258867"/>
            <a:ext cx="2838000" cy="5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Список проблем</a:t>
            </a:r>
            <a:endParaRPr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Відсутність книжкового магазину у місті чи районі;</a:t>
            </a:r>
            <a:endParaRPr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Відсутність потрібної літератури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Невеликий вибір літератури в межах одного магазину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Немає чіткої системи побажань - рекомендації обмежуються коротким опитуванням покупця і/або вподобанням продавця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Відсутність літератури на потрібній мові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Малий вибір серед різних видань одного і того ж твору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"/>
          <p:cNvSpPr txBox="1"/>
          <p:nvPr/>
        </p:nvSpPr>
        <p:spPr>
          <a:xfrm>
            <a:off x="6248275" y="1207800"/>
            <a:ext cx="2838000" cy="4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Які ключові рішення потрібні і для чого</a:t>
            </a:r>
            <a:endParaRPr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Замовлення книг через веб-застосунок;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Оповіщення користувача, коли бажана книга з’явилась на складі;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Додавання міток для зручного пошуку серед усього асортименту;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Введення системи рекомендацій, що буде заснована на раніше прочитаних користувачем книгах, улюблених авторах тощо;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Надання можливості вибору видання і мови тої чи іншої книги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buythesky.com.au/App_Themes/RFDS/img/template/background-video-poster.jpg" id="187" name="Google Shape;1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975" y="9731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"/>
          <p:cNvSpPr txBox="1"/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b="1" i="0" lang="ru-RU" sz="2800" u="none" cap="none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завдання проекту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191" name="Google Shape;191;p3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155575" y="1327325"/>
            <a:ext cx="86550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Метою проекту є </a:t>
            </a: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полегшення</a:t>
            </a: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пошуку необхідної наукової та художньої літератури, та покращення процесу купівлі обраних книг шляхом створення веб-застосунку.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155577" y="2670000"/>
            <a:ext cx="8778900" cy="3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 проекту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Створити широкий асортимент книг, довідників, енциклопедій и статей.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Забезпечити ефективну систему пошуку потрібної літератури за назвою, автором, роком видання тощо.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Впровадити систему рекомендацій і побажань, що буде опиратися на раніше прочитані книги, улюблених авторів, жанр тощо.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Підняти інтерес до книг, що мало купуються шляхом надання акційних пропозицій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Забезпечити зручну систему купівлі книг, з можливістю вибору різних видань, перекладів тощо.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dbc34d640_0_0"/>
          <p:cNvSpPr txBox="1"/>
          <p:nvPr>
            <p:ph type="title"/>
          </p:nvPr>
        </p:nvSpPr>
        <p:spPr>
          <a:xfrm>
            <a:off x="0" y="188912"/>
            <a:ext cx="82440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b="1" lang="ru-RU" sz="2800">
                <a:solidFill>
                  <a:srgbClr val="E46C0A"/>
                </a:solidFill>
              </a:rPr>
              <a:t>Бізнес-правила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buythesky.com.au/App_Themes/RFDS/img/template/background-video-poster.jpg" id="200" name="Google Shape;200;g7dbc34d64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73112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7dbc34d640_0_0"/>
          <p:cNvSpPr txBox="1"/>
          <p:nvPr/>
        </p:nvSpPr>
        <p:spPr>
          <a:xfrm>
            <a:off x="8372475" y="188912"/>
            <a:ext cx="663600" cy="360300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38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88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7dbc34d640_0_0"/>
          <p:cNvSpPr txBox="1"/>
          <p:nvPr/>
        </p:nvSpPr>
        <p:spPr>
          <a:xfrm>
            <a:off x="371625" y="846750"/>
            <a:ext cx="8244000" cy="57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Тільки зареєстрований користувач може здійснювати покупку.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в наявності не залишилося книг, то треба замовити нову партію, розмір якої залежить від популярності книги.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Максимальна кількість екземплярів однієї книги - 500 одиниць.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книгу купили більше 100 користувачів за минулий день, максимальна кількість її екземплярів збільшується до 1500.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користувач бажає замовити книгу, якої на даний момент немає в наявності, то при появі даної книги, треба надіслати оповіщення цьому користувачеві.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Акційні пропозиції містять 10 книг і змінюються кожну неділю.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Акційні пропозиції однакові для всіх користувачів і не залежать від їх </a:t>
            </a: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уподобань</a:t>
            </a: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купівлі двох книжок з однієї серії, на третю надається знижка у 40%, окрім ситуацій, коли третя книга входить до акційних пропозицій.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користувач зробив більше 25 покупок за один каледарний рік, то його акаунту надається статус “Преміум”.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Користувачі з преміум акаунтом кожного місяця отримують знижку в 60% на будь-яку книгу, вартістю до 1000 гривень.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користувач з преміум акаунтом не обрав книгу, на яку бажає отримати знижку до кінця місяця, то знижка буде надана випадковим чином на будь-яку з рекомендованих користувачеві книг, вартістю до 1000 грн.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користувач з преміум акаунтом замовив менше 15 книг за один календарний рік, його акаунт втрачає статус преміумного.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неділю до Нового року, та одну неділю після проводиться розпродаж.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 час розпродажу кількість книжок, на які надаються акції, збільшується до 100.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buythesky.com.au/App_Themes/RFDS/img/template/background-video-poster.jpg" id="207" name="Google Shape;2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"/>
          <p:cNvSpPr txBox="1"/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b="1" i="0" lang="ru-RU" sz="2800" u="none" cap="none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4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211" name="Google Shape;211;p4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2375"/>
            <a:ext cx="8883651" cy="53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buythesky.com.au/App_Themes/RFDS/img/template/background-video-poster.jpg" id="217" name="Google Shape;2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5"/>
          <p:cNvSpPr txBox="1"/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b="1" i="0" lang="ru-RU" sz="2800" u="none" cap="none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5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221" name="Google Shape;221;p5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775" y="1322375"/>
            <a:ext cx="6956800" cy="53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buythesky.com.au/App_Themes/RFDS/img/template/background-video-poster.jpg" id="227" name="Google Shape;2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6"/>
          <p:cNvSpPr txBox="1"/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b="1" i="0" lang="ru-RU" sz="2800" u="none" cap="none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231" name="Google Shape;231;p6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6"/>
          <p:cNvSpPr txBox="1"/>
          <p:nvPr/>
        </p:nvSpPr>
        <p:spPr>
          <a:xfrm>
            <a:off x="4572000" y="1485900"/>
            <a:ext cx="3049587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75" y="1258875"/>
            <a:ext cx="7295325" cy="34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3325" y="4767100"/>
            <a:ext cx="3859625" cy="22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buythesky.com.au/App_Themes/RFDS/img/template/background-video-poster.jpg" id="239" name="Google Shape;2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7"/>
          <p:cNvSpPr txBox="1"/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b="1" i="0" lang="ru-RU" sz="2800" u="none" cap="none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243" name="Google Shape;243;p7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2387"/>
            <a:ext cx="8839202" cy="4917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39" y="1671550"/>
            <a:ext cx="3956646" cy="29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8"/>
          <p:cNvSpPr txBox="1"/>
          <p:nvPr/>
        </p:nvSpPr>
        <p:spPr>
          <a:xfrm>
            <a:off x="1115146" y="623299"/>
            <a:ext cx="70962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b="1" i="0" lang="ru-RU" sz="4400" u="none" cap="none" strike="noStrike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 за увагу!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8"/>
          <p:cNvSpPr/>
          <p:nvPr/>
        </p:nvSpPr>
        <p:spPr>
          <a:xfrm>
            <a:off x="420255" y="4601768"/>
            <a:ext cx="8229600" cy="1977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u="sng">
                <a:solidFill>
                  <a:schemeClr val="hlink"/>
                </a:solidFill>
              </a:rPr>
              <a:t>dgolodetsky37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@gmail.com</a:t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u="sng">
                <a:solidFill>
                  <a:schemeClr val="hlink"/>
                </a:solidFill>
                <a:hlinkClick r:id="rId5"/>
              </a:rPr>
              <a:t>https://www.linkedin.com/in/dmytro-gorodetsky-914245117/</a:t>
            </a:r>
            <a:endParaRPr sz="2400" u="sng">
              <a:solidFill>
                <a:schemeClr val="hlink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+380</a:t>
            </a:r>
            <a:r>
              <a:rPr lang="ru-RU" sz="2400">
                <a:solidFill>
                  <a:srgbClr val="7F7F7F"/>
                </a:solidFill>
              </a:rPr>
              <a:t>507218091</a:t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