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.png" ContentType="image/png"/>
  <Override PartName="/ppt/media/image9.png" ContentType="image/png"/>
  <Override PartName="/ppt/media/image10.jpeg" ContentType="image/jpeg"/>
  <Override PartName="/ppt/media/image12.jpeg" ContentType="image/jpeg"/>
  <Override PartName="/ppt/media/image15.jpeg" ContentType="image/jpeg"/>
  <Override PartName="/ppt/media/image17.png" ContentType="image/png"/>
  <Override PartName="/ppt/media/image6.jpeg" ContentType="image/jpeg"/>
  <Override PartName="/ppt/media/image5.jpeg" ContentType="image/jpe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2.jpeg" ContentType="image/jpeg"/>
  <Override PartName="/ppt/media/image7.jpeg" ContentType="image/jpeg"/>
  <Override PartName="/ppt/media/image8.jpeg" ContentType="image/jpeg"/>
  <Override PartName="/ppt/media/image13.png" ContentType="image/png"/>
  <Override PartName="/ppt/media/image1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7102475" cy="102330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F033FB4-99B7-4E0A-9BB7-18FC38E32D2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960" cy="4605120"/>
          </a:xfrm>
          <a:prstGeom prst="rect">
            <a:avLst/>
          </a:prstGeom>
        </p:spPr>
        <p:txBody>
          <a:bodyPr tIns="91440" bIns="91440"/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"Що зробити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 для досягнення мети і 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яким чином це зробити?"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Мета проекту повинна відповідати на запитання: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 Чи достатньо значуща і актуальна мета, щоб її здійснювати?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 Чи є дана мета передумовою успіху?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 Чи відповідають засоби досягнення і мета між собою?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 Наскільки мета реальна та відповідає напряму діяльності і потенціалу організації?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 Чи прослідковується логічна послідовність між метою та етапами її здійснення?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 Чи відповідають очікувані результати вирішенню мети?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 Чи матиме мета розвиток після реалізації проекту у майбутньому?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Серед критеріїв відповідності завдань меті проекту є: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1. Зв'язок з проблемою.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2. Доцільність.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3. Відповідність місії.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4. Зацікавленість клієнтів.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5. Виправданість завдань.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6. Дотримання етики.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7. Відповідність кінцевих результатів до заявленої цілі.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8. Кваліфікація персоналу.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9. Підтримка у суспільстві.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1. Чіткість, конкретність, певність, дієвість.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2. Вимірність - підлягають оглядовому підтвердженню.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3. Реалістичність - можна досягти за допомогою наявних ресурсів.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4. Гідність - не бути надто дрібними.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5. Адекватність - відповідність потребам громади.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Приклад формулювання мети та завдань.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Завдання: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4. Продемонструвати підтримку Представництва Фонду ім. Гайнріха Бьолля в Україні.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6. Привернути увагу ЗМІ до майбутнього Проекту.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7. Залучити до майбутнього Проекту нових учасників, експертів, спонсорів.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ldImg"/>
          </p:nvPr>
        </p:nvSpPr>
        <p:spPr>
          <a:xfrm>
            <a:off x="992160" y="766800"/>
            <a:ext cx="5117760" cy="3838320"/>
          </a:xfrm>
          <a:prstGeom prst="rect">
            <a:avLst/>
          </a:prstGeom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992160" y="766800"/>
            <a:ext cx="5117760" cy="383832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960" cy="460512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4022640" y="9720360"/>
            <a:ext cx="3078000" cy="51084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B3DB89D8-C026-4202-A2FD-DAD617E76BC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960" cy="46051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Під час виступу: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 визначити процеси, що дають найбільший бізнес ефект – Відслідковування зміни ціни товару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 визначити процеси, що будуть сервісами – Оплата замовлення.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ldImg"/>
          </p:nvPr>
        </p:nvSpPr>
        <p:spPr>
          <a:xfrm>
            <a:off x="992160" y="766800"/>
            <a:ext cx="5117760" cy="3838320"/>
          </a:xfrm>
          <a:prstGeom prst="rect">
            <a:avLst/>
          </a:prstGeom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960" cy="46051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ldImg"/>
          </p:nvPr>
        </p:nvSpPr>
        <p:spPr>
          <a:xfrm>
            <a:off x="992160" y="766800"/>
            <a:ext cx="5117760" cy="3838320"/>
          </a:xfrm>
          <a:prstGeom prst="rect">
            <a:avLst/>
          </a:prstGeom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960" cy="46051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На основі матеріалів http://amis.fpm.kpi.ua/dbis-plsql/121-oracle-visualization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Визначити мінімум два типи діаграм, для візуалізації інформації про стан бізнесу.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Під час виступу обґрунтувати їх корисність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ldImg"/>
          </p:nvPr>
        </p:nvSpPr>
        <p:spPr>
          <a:xfrm>
            <a:off x="992160" y="766800"/>
            <a:ext cx="5117760" cy="3838320"/>
          </a:xfrm>
          <a:prstGeom prst="rect">
            <a:avLst/>
          </a:prstGeom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960" cy="46051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Створити гіперпосилання на адресу прототипу. Кнопка.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ldImg"/>
          </p:nvPr>
        </p:nvSpPr>
        <p:spPr>
          <a:xfrm>
            <a:off x="992160" y="766800"/>
            <a:ext cx="5117760" cy="383832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6F195CC-4D92-4510-8AA1-9F87C898807F}" type="slidenum"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6130376-D4F7-40C7-AF71-F84A52FEC75B}" type="slidenum"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hyperlink" Target="mailto:my_mail@gmail.com" TargetMode="External"/><Relationship Id="rId3" Type="http://schemas.openxmlformats.org/officeDocument/2006/relationships/hyperlink" Target="https://www.linkedin.com/in/dmytro-gorodetsky-914245117/" TargetMode="External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36520" y="2637000"/>
            <a:ext cx="8670600" cy="1071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e46c0a"/>
                </a:solidFill>
                <a:latin typeface="Calibri"/>
                <a:ea typeface="Calibri"/>
              </a:rPr>
              <a:t>Продаж книг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Google Shape;164;p1" descr=""/>
          <p:cNvPicPr/>
          <p:nvPr/>
        </p:nvPicPr>
        <p:blipFill>
          <a:blip r:embed="rId1"/>
          <a:stretch/>
        </p:blipFill>
        <p:spPr>
          <a:xfrm>
            <a:off x="6232680" y="5202360"/>
            <a:ext cx="2923920" cy="16822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14436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Google Shape;166;p1" descr=""/>
          <p:cNvPicPr/>
          <p:nvPr/>
        </p:nvPicPr>
        <p:blipFill>
          <a:blip r:embed="rId2"/>
          <a:stretch/>
        </p:blipFill>
        <p:spPr>
          <a:xfrm>
            <a:off x="7070760" y="76320"/>
            <a:ext cx="1909440" cy="1907640"/>
          </a:xfrm>
          <a:prstGeom prst="rect">
            <a:avLst/>
          </a:prstGeom>
          <a:ln>
            <a:noFill/>
          </a:ln>
        </p:spPr>
      </p:pic>
      <p:pic>
        <p:nvPicPr>
          <p:cNvPr id="92" name="Google Shape;167;p1" descr=""/>
          <p:cNvPicPr/>
          <p:nvPr/>
        </p:nvPicPr>
        <p:blipFill>
          <a:blip r:embed="rId3"/>
          <a:srcRect l="0" t="7349" r="0" b="0"/>
          <a:stretch/>
        </p:blipFill>
        <p:spPr>
          <a:xfrm>
            <a:off x="0" y="0"/>
            <a:ext cx="5644800" cy="2060280"/>
          </a:xfrm>
          <a:prstGeom prst="rect">
            <a:avLst/>
          </a:prstGeom>
          <a:ln>
            <a:noFill/>
          </a:ln>
        </p:spPr>
      </p:pic>
      <p:pic>
        <p:nvPicPr>
          <p:cNvPr id="93" name="Google Shape;168;p1" descr=""/>
          <p:cNvPicPr/>
          <p:nvPr/>
        </p:nvPicPr>
        <p:blipFill>
          <a:blip r:embed="rId4"/>
          <a:stretch/>
        </p:blipFill>
        <p:spPr>
          <a:xfrm>
            <a:off x="0" y="2060640"/>
            <a:ext cx="9143640" cy="10764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250920" y="4869000"/>
            <a:ext cx="6819480" cy="9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44061"/>
                </a:solidFill>
                <a:latin typeface="Arial"/>
                <a:ea typeface="Arial"/>
              </a:rPr>
              <a:t>НТУУ «Київський політехнічний інститут імені Ігоря Сікорського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44061"/>
                </a:solidFill>
                <a:latin typeface="Arial"/>
                <a:ea typeface="Arial"/>
              </a:rPr>
              <a:t>Кафедра прикладної математики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44061"/>
                </a:solidFill>
                <a:latin typeface="Arial"/>
                <a:ea typeface="Arial"/>
              </a:rPr>
              <a:t>Городецький Дмитро Сергійович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3870360" y="6350040"/>
            <a:ext cx="140292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44061"/>
                </a:solidFill>
                <a:latin typeface="Arial"/>
                <a:ea typeface="Arial"/>
              </a:rPr>
              <a:t>Київ 2020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175;p2" descr=""/>
          <p:cNvPicPr/>
          <p:nvPr/>
        </p:nvPicPr>
        <p:blipFill>
          <a:blip r:embed="rId1"/>
          <a:stretch/>
        </p:blipFill>
        <p:spPr>
          <a:xfrm>
            <a:off x="0" y="973080"/>
            <a:ext cx="9143640" cy="107640"/>
          </a:xfrm>
          <a:prstGeom prst="rect">
            <a:avLst/>
          </a:prstGeom>
          <a:ln>
            <a:noFill/>
          </a:ln>
        </p:spPr>
      </p:pic>
      <p:sp>
        <p:nvSpPr>
          <p:cNvPr id="97" name="TextShape 1"/>
          <p:cNvSpPr txBox="1"/>
          <p:nvPr/>
        </p:nvSpPr>
        <p:spPr>
          <a:xfrm>
            <a:off x="0" y="189000"/>
            <a:ext cx="8243640" cy="78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e46c0a"/>
                </a:solidFill>
                <a:latin typeface="Calibri"/>
                <a:ea typeface="Calibri"/>
              </a:rPr>
              <a:t>Актуальність проблеми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72520" y="189000"/>
            <a:ext cx="663120" cy="36000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r="5400000" dist="38100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8372520" y="189000"/>
            <a:ext cx="663120" cy="36000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r="5400000" dist="38100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5"/>
          <p:cNvSpPr/>
          <p:nvPr/>
        </p:nvSpPr>
        <p:spPr>
          <a:xfrm>
            <a:off x="237600" y="1243080"/>
            <a:ext cx="2837880" cy="298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Опис, як було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Пошук і купівля книг у книжковому магазині.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204000" y="1258920"/>
            <a:ext cx="2837520" cy="50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Список проблем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Відсутність книжкового магазину у місті чи районі;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Відсутність потрібної літератури;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Невеликий вибір літератури в межах одного магазину;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Немає чіткої системи побажань - рекомендації обмежуються коротким опитуванням покупця і/або вподобанням продавця;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Відсутність літератури на потрібній мові;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Малий вибір серед різних видань одного і того ж твору;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6248160" y="1207800"/>
            <a:ext cx="283752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Які ключові рішення потрібні і для чого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Замовлення книг через веб-застосунок;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Оповіщення користувача, коли бажана книга з’явилась на складі;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Додавання міток для зручного пошуку серед усього асортименту;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Введення системи рекомендацій, що буде заснована на раніше прочитаних користувачем книгах, улюблених авторах тощо;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Надання можливості вибору видання і мови тої чи іншої книги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87;p3" descr=""/>
          <p:cNvPicPr/>
          <p:nvPr/>
        </p:nvPicPr>
        <p:blipFill>
          <a:blip r:embed="rId1"/>
          <a:stretch/>
        </p:blipFill>
        <p:spPr>
          <a:xfrm>
            <a:off x="-27000" y="973080"/>
            <a:ext cx="9143640" cy="107640"/>
          </a:xfrm>
          <a:prstGeom prst="rect">
            <a:avLst/>
          </a:prstGeom>
          <a:ln>
            <a:noFill/>
          </a:ln>
        </p:spPr>
      </p:pic>
      <p:sp>
        <p:nvSpPr>
          <p:cNvPr id="105" name="TextShape 1"/>
          <p:cNvSpPr txBox="1"/>
          <p:nvPr/>
        </p:nvSpPr>
        <p:spPr>
          <a:xfrm>
            <a:off x="0" y="189000"/>
            <a:ext cx="8243640" cy="78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e46c0a"/>
                </a:solidFill>
                <a:latin typeface="Calibri"/>
                <a:ea typeface="Calibri"/>
              </a:rPr>
              <a:t>Мета та завдання проекту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372520" y="189000"/>
            <a:ext cx="663120" cy="36000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r="5400000" dist="38100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8372520" y="189000"/>
            <a:ext cx="663120" cy="36000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r="5400000" dist="38100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5"/>
          <p:cNvSpPr/>
          <p:nvPr/>
        </p:nvSpPr>
        <p:spPr>
          <a:xfrm>
            <a:off x="155520" y="1327320"/>
            <a:ext cx="8654760" cy="9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Метою проекту є полегшення пошуку необхідної наукової та художньої літератури, та покращення процесу купівлі обраних книг шляхом створення веб-застосунку.</a:t>
            </a:r>
            <a:endParaRPr b="0" lang="en-US" sz="1800" spc="-1" strike="noStrike">
              <a:latin typeface="Arial"/>
            </a:endParaRPr>
          </a:p>
          <a:p>
            <a:pPr marL="285840" indent="-1710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155520" y="2670120"/>
            <a:ext cx="8778600" cy="37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Завдання проекту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Створити широкий асортимент книг, довідників, енциклопедій и статей.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Забезпечити ефективну систему пошуку потрібної літератури за назвою, автором, роком видання тощо.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Впровадити систему рекомендацій і побажань, що буде опиратися на раніше прочитані книги, улюблених авторів, жанр тощо.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Підняти інтерес до книг, що мало купуються шляхом надання акційних пропозицій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Забезпечити зручну систему купівлі книг, з можливістю вибору різних видань, перекладів тощо.</a:t>
            </a:r>
            <a:endParaRPr b="0" lang="en-US" sz="1800" spc="-1" strike="noStrike">
              <a:latin typeface="Arial"/>
            </a:endParaRPr>
          </a:p>
          <a:p>
            <a:pPr marL="343080" indent="-22824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1710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0" y="189000"/>
            <a:ext cx="8243640" cy="78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e46c0a"/>
                </a:solidFill>
                <a:latin typeface="Calibri"/>
                <a:ea typeface="Calibri"/>
              </a:rPr>
              <a:t>Бізнес-правила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Google Shape;200;g7dbc34d640_0_0" descr=""/>
          <p:cNvPicPr/>
          <p:nvPr/>
        </p:nvPicPr>
        <p:blipFill>
          <a:blip r:embed="rId1"/>
          <a:stretch/>
        </p:blipFill>
        <p:spPr>
          <a:xfrm>
            <a:off x="0" y="973080"/>
            <a:ext cx="9143640" cy="10764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8372520" y="189000"/>
            <a:ext cx="663120" cy="36000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r="5400000" dist="38100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65760" y="1062360"/>
            <a:ext cx="8243640" cy="57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2980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Тільки зареєстрований користувач може здійснювати покупку.</a:t>
            </a:r>
            <a:endParaRPr b="0" lang="en-US" sz="1400" spc="-1" strike="noStrike"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Якщо в наявності не залишилося книг, то треба замовити нову партію, розмір якої залежить від популярності книги.</a:t>
            </a:r>
            <a:endParaRPr b="0" lang="en-US" sz="1400" spc="-1" strike="noStrike"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Максимальна кількість екземплярів однієї книги - 500 одиниць.</a:t>
            </a:r>
            <a:endParaRPr b="0" lang="en-US" sz="1400" spc="-1" strike="noStrike"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Якщо книгу купили більше 100 користувачів за минулий день, максимальна кількість її екземплярів збільшується до 1500.</a:t>
            </a:r>
            <a:endParaRPr b="0" lang="en-US" sz="1400" spc="-1" strike="noStrike"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Якщо користувач бажає замовити книгу, якої на даний момент немає в наявності, то при появі даної книги, треба надіслати оповіщення цьому користувачеві.</a:t>
            </a:r>
            <a:endParaRPr b="0" lang="en-US" sz="1400" spc="-1" strike="noStrike"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Акційні пропозиції містять 10 книг і змінюються кожну неділю.</a:t>
            </a:r>
            <a:endParaRPr b="0" lang="en-US" sz="1400" spc="-1" strike="noStrike"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Акційні пропозиції однакові для всіх користувачів і не залежать від їх уподобань.</a:t>
            </a:r>
            <a:endParaRPr b="0" lang="en-US" sz="1400" spc="-1" strike="noStrike"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При купівлі двох книжок з однієї серії, на третю надається знижка у 40%, окрім ситуацій, коли третя книга входить до акційних пропозицій.</a:t>
            </a:r>
            <a:endParaRPr b="0" lang="en-US" sz="1400" spc="-1" strike="noStrike"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Якщо користувач зробив більше 25 покупок за один каледарний рік, то його акаунту надається статус “Преміум”.</a:t>
            </a:r>
            <a:endParaRPr b="0" lang="en-US" sz="1400" spc="-1" strike="noStrike"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Користувачі з преміум акаунтом кожного місяця отримують знижку в 60% на будь-яку книгу, вартістю до 1000 гривень.</a:t>
            </a:r>
            <a:endParaRPr b="0" lang="en-US" sz="1400" spc="-1" strike="noStrike"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Якщо користувач з преміум акаунтом не обрав книгу, на яку бажає отримати знижку до кінця місяця, то знижка буде надана випадковим чином на будь-яку з рекомендованих користувачеві книг, вартістю до 1000 грн.</a:t>
            </a:r>
            <a:endParaRPr b="0" lang="en-US" sz="1400" spc="-1" strike="noStrike"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Якщо користувач з преміум акаунтом замовив менше 15 книг за один календарний рік, його акаунт втрачає статус преміумного.</a:t>
            </a:r>
            <a:endParaRPr b="0" lang="en-US" sz="1400" spc="-1" strike="noStrike"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За неділю до Нового року, та одну неділю після проводиться розпродаж.</a:t>
            </a:r>
            <a:endParaRPr b="0" lang="en-US" sz="1400" spc="-1" strike="noStrike"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Під час розпродажу кількість книжок, на які надаються акції, збільшується до 100.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207;p4" descr=""/>
          <p:cNvPicPr/>
          <p:nvPr/>
        </p:nvPicPr>
        <p:blipFill>
          <a:blip r:embed="rId1"/>
          <a:stretch/>
        </p:blipFill>
        <p:spPr>
          <a:xfrm>
            <a:off x="0" y="1062000"/>
            <a:ext cx="9143640" cy="107640"/>
          </a:xfrm>
          <a:prstGeom prst="rect">
            <a:avLst/>
          </a:prstGeom>
          <a:ln>
            <a:noFill/>
          </a:ln>
        </p:spPr>
      </p:pic>
      <p:sp>
        <p:nvSpPr>
          <p:cNvPr id="116" name="TextShape 1"/>
          <p:cNvSpPr txBox="1"/>
          <p:nvPr/>
        </p:nvSpPr>
        <p:spPr>
          <a:xfrm>
            <a:off x="0" y="189000"/>
            <a:ext cx="8243640" cy="78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e46c0a"/>
                </a:solidFill>
                <a:latin typeface="Calibri"/>
                <a:ea typeface="Calibri"/>
              </a:rPr>
              <a:t>Ієрархія процесів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72520" y="189000"/>
            <a:ext cx="663120" cy="36000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r="5400000" dist="38100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8372520" y="189000"/>
            <a:ext cx="663120" cy="36000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r="5400000" dist="38100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Google Shape;212;p4" descr=""/>
          <p:cNvPicPr/>
          <p:nvPr/>
        </p:nvPicPr>
        <p:blipFill>
          <a:blip r:embed="rId2"/>
          <a:stretch/>
        </p:blipFill>
        <p:spPr>
          <a:xfrm>
            <a:off x="152280" y="1322280"/>
            <a:ext cx="8883360" cy="538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217;p5" descr=""/>
          <p:cNvPicPr/>
          <p:nvPr/>
        </p:nvPicPr>
        <p:blipFill>
          <a:blip r:embed="rId1"/>
          <a:stretch/>
        </p:blipFill>
        <p:spPr>
          <a:xfrm>
            <a:off x="0" y="1062000"/>
            <a:ext cx="9143640" cy="107640"/>
          </a:xfrm>
          <a:prstGeom prst="rect">
            <a:avLst/>
          </a:prstGeom>
          <a:ln>
            <a:noFill/>
          </a:ln>
        </p:spPr>
      </p:pic>
      <p:sp>
        <p:nvSpPr>
          <p:cNvPr id="122" name="TextShape 1"/>
          <p:cNvSpPr txBox="1"/>
          <p:nvPr/>
        </p:nvSpPr>
        <p:spPr>
          <a:xfrm>
            <a:off x="0" y="189000"/>
            <a:ext cx="8243640" cy="78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e46c0a"/>
                </a:solidFill>
                <a:latin typeface="Calibri"/>
                <a:ea typeface="Calibri"/>
              </a:rPr>
              <a:t>Use Case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72520" y="189000"/>
            <a:ext cx="663120" cy="36000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r="5400000" dist="38100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8372520" y="189000"/>
            <a:ext cx="663120" cy="36000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r="5400000" dist="38100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Google Shape;222;p5" descr=""/>
          <p:cNvPicPr/>
          <p:nvPr/>
        </p:nvPicPr>
        <p:blipFill>
          <a:blip r:embed="rId2"/>
          <a:stretch/>
        </p:blipFill>
        <p:spPr>
          <a:xfrm>
            <a:off x="1106640" y="1322280"/>
            <a:ext cx="6956280" cy="538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227;p6" descr=""/>
          <p:cNvPicPr/>
          <p:nvPr/>
        </p:nvPicPr>
        <p:blipFill>
          <a:blip r:embed="rId1"/>
          <a:stretch/>
        </p:blipFill>
        <p:spPr>
          <a:xfrm>
            <a:off x="0" y="1062000"/>
            <a:ext cx="9143640" cy="107640"/>
          </a:xfrm>
          <a:prstGeom prst="rect">
            <a:avLst/>
          </a:prstGeom>
          <a:ln>
            <a:noFill/>
          </a:ln>
        </p:spPr>
      </p:pic>
      <p:sp>
        <p:nvSpPr>
          <p:cNvPr id="128" name="TextShape 1"/>
          <p:cNvSpPr txBox="1"/>
          <p:nvPr/>
        </p:nvSpPr>
        <p:spPr>
          <a:xfrm>
            <a:off x="0" y="189000"/>
            <a:ext cx="8243640" cy="78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e46c0a"/>
                </a:solidFill>
                <a:latin typeface="Calibri"/>
                <a:ea typeface="Calibri"/>
              </a:rPr>
              <a:t>DashBoard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372520" y="189000"/>
            <a:ext cx="663120" cy="36000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r="5400000" dist="38100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372520" y="189000"/>
            <a:ext cx="663120" cy="36000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r="5400000" dist="38100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5"/>
          <p:cNvSpPr/>
          <p:nvPr/>
        </p:nvSpPr>
        <p:spPr>
          <a:xfrm>
            <a:off x="4572000" y="1486080"/>
            <a:ext cx="3049200" cy="9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22824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1710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3" name="Google Shape;233;p6" descr=""/>
          <p:cNvPicPr/>
          <p:nvPr/>
        </p:nvPicPr>
        <p:blipFill>
          <a:blip r:embed="rId2"/>
          <a:stretch/>
        </p:blipFill>
        <p:spPr>
          <a:xfrm>
            <a:off x="155520" y="1258920"/>
            <a:ext cx="7295040" cy="3418920"/>
          </a:xfrm>
          <a:prstGeom prst="rect">
            <a:avLst/>
          </a:prstGeom>
          <a:ln>
            <a:noFill/>
          </a:ln>
        </p:spPr>
      </p:pic>
      <p:pic>
        <p:nvPicPr>
          <p:cNvPr id="134" name="Google Shape;234;p6" descr=""/>
          <p:cNvPicPr/>
          <p:nvPr/>
        </p:nvPicPr>
        <p:blipFill>
          <a:blip r:embed="rId3"/>
          <a:stretch/>
        </p:blipFill>
        <p:spPr>
          <a:xfrm>
            <a:off x="5093280" y="4767120"/>
            <a:ext cx="3859200" cy="22266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239;p7" descr=""/>
          <p:cNvPicPr/>
          <p:nvPr/>
        </p:nvPicPr>
        <p:blipFill>
          <a:blip r:embed="rId1"/>
          <a:stretch/>
        </p:blipFill>
        <p:spPr>
          <a:xfrm>
            <a:off x="0" y="1062000"/>
            <a:ext cx="9143640" cy="107640"/>
          </a:xfrm>
          <a:prstGeom prst="rect">
            <a:avLst/>
          </a:prstGeom>
          <a:ln>
            <a:noFill/>
          </a:ln>
        </p:spPr>
      </p:pic>
      <p:sp>
        <p:nvSpPr>
          <p:cNvPr id="136" name="TextShape 1"/>
          <p:cNvSpPr txBox="1"/>
          <p:nvPr/>
        </p:nvSpPr>
        <p:spPr>
          <a:xfrm>
            <a:off x="0" y="189000"/>
            <a:ext cx="8243640" cy="78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e46c0a"/>
                </a:solidFill>
                <a:latin typeface="Calibri"/>
                <a:ea typeface="Calibri"/>
              </a:rPr>
              <a:t>Прототипи інтерфейсу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372520" y="189000"/>
            <a:ext cx="663120" cy="36000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r="5400000" dist="38100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8372520" y="189000"/>
            <a:ext cx="663120" cy="36000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r="5400000" dist="38100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Google Shape;244;p7" descr=""/>
          <p:cNvPicPr/>
          <p:nvPr/>
        </p:nvPicPr>
        <p:blipFill>
          <a:blip r:embed="rId2"/>
          <a:stretch/>
        </p:blipFill>
        <p:spPr>
          <a:xfrm>
            <a:off x="152280" y="1322280"/>
            <a:ext cx="8838720" cy="49176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249;p8" descr=""/>
          <p:cNvPicPr/>
          <p:nvPr/>
        </p:nvPicPr>
        <p:blipFill>
          <a:blip r:embed="rId1"/>
          <a:stretch/>
        </p:blipFill>
        <p:spPr>
          <a:xfrm>
            <a:off x="138600" y="1671480"/>
            <a:ext cx="3956400" cy="2930040"/>
          </a:xfrm>
          <a:prstGeom prst="rect">
            <a:avLst/>
          </a:prstGeom>
          <a:ln>
            <a:noFill/>
          </a:ln>
        </p:spPr>
      </p:pic>
      <p:sp>
        <p:nvSpPr>
          <p:cNvPr id="142" name="CustomShape 1"/>
          <p:cNvSpPr/>
          <p:nvPr/>
        </p:nvSpPr>
        <p:spPr>
          <a:xfrm>
            <a:off x="1115280" y="623160"/>
            <a:ext cx="7095960" cy="7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a15d"/>
                </a:solidFill>
                <a:latin typeface="Calibri"/>
                <a:ea typeface="Calibri"/>
              </a:rPr>
              <a:t>Дякую за увагу!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20120" y="4601880"/>
            <a:ext cx="8229240" cy="19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Arial"/>
              </a:rPr>
              <a:t>dgolodetsky37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@gmail.com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https://www.linkedin.com/in/dmytro-gorodetsky-914245117/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7f7f7f"/>
                </a:solidFill>
                <a:latin typeface="Arial"/>
                <a:ea typeface="Arial"/>
              </a:rPr>
              <a:t>+380507218091</a:t>
            </a:r>
            <a:endParaRPr b="0" lang="en-US" sz="2400" spc="-1" strike="noStrike">
              <a:latin typeface="Arial"/>
            </a:endParaRPr>
          </a:p>
          <a:p>
            <a:pPr marL="343080" indent="-19008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2020-03-02T10:09:37Z</dcterms:modified>
  <cp:revision>1</cp:revision>
  <dc:subject/>
  <dc:title/>
</cp:coreProperties>
</file>