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7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83DC-DA69-4DE2-868B-947924A3072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02ED-46DA-4491-8B89-51DA2E2E83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82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83DC-DA69-4DE2-868B-947924A3072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02ED-46DA-4491-8B89-51DA2E2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1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83DC-DA69-4DE2-868B-947924A3072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02ED-46DA-4491-8B89-51DA2E2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0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83DC-DA69-4DE2-868B-947924A3072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02ED-46DA-4491-8B89-51DA2E2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6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83DC-DA69-4DE2-868B-947924A3072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02ED-46DA-4491-8B89-51DA2E2E83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37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83DC-DA69-4DE2-868B-947924A3072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02ED-46DA-4491-8B89-51DA2E2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9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83DC-DA69-4DE2-868B-947924A3072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02ED-46DA-4491-8B89-51DA2E2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8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83DC-DA69-4DE2-868B-947924A3072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02ED-46DA-4491-8B89-51DA2E2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9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83DC-DA69-4DE2-868B-947924A3072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02ED-46DA-4491-8B89-51DA2E2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7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3E83DC-DA69-4DE2-868B-947924A3072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6B02ED-46DA-4491-8B89-51DA2E2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5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83DC-DA69-4DE2-868B-947924A3072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02ED-46DA-4491-8B89-51DA2E2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6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3E83DC-DA69-4DE2-868B-947924A3072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6B02ED-46DA-4491-8B89-51DA2E2E83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30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Розпізнавання рукописних цифр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Згорткові нейронні мережі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6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Операція згортки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913" y="2119313"/>
            <a:ext cx="4762500" cy="3476625"/>
          </a:xfrm>
        </p:spPr>
      </p:pic>
    </p:spTree>
    <p:extLst>
      <p:ext uri="{BB962C8B-B14F-4D97-AF65-F5344CB8AC3E}">
        <p14:creationId xmlns:p14="http://schemas.microsoft.com/office/powerpoint/2010/main" val="85323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Операція згортки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413" y="1985963"/>
            <a:ext cx="6667500" cy="3743325"/>
          </a:xfrm>
        </p:spPr>
      </p:pic>
    </p:spTree>
    <p:extLst>
      <p:ext uri="{BB962C8B-B14F-4D97-AF65-F5344CB8AC3E}">
        <p14:creationId xmlns:p14="http://schemas.microsoft.com/office/powerpoint/2010/main" val="311451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Шар </a:t>
            </a:r>
            <a:r>
              <a:rPr lang="uk-UA" dirty="0" err="1" smtClean="0"/>
              <a:t>субдискретизації</a:t>
            </a:r>
            <a:r>
              <a:rPr lang="uk-UA" dirty="0" smtClean="0"/>
              <a:t> (</a:t>
            </a:r>
            <a:r>
              <a:rPr lang="uk-UA" dirty="0" err="1" smtClean="0"/>
              <a:t>пулінгу</a:t>
            </a:r>
            <a:r>
              <a:rPr lang="uk-UA" dirty="0" smtClean="0"/>
              <a:t>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1900" dirty="0"/>
              <a:t>Шар </a:t>
            </a:r>
            <a:r>
              <a:rPr lang="uk-UA" sz="1900" dirty="0" err="1"/>
              <a:t>пулінга</a:t>
            </a:r>
            <a:r>
              <a:rPr lang="uk-UA" sz="1900" dirty="0"/>
              <a:t> являє собою нелінійне ущільнення карти ознак, при цьому група пікселів (зазвичай розміру 2 × 2) </a:t>
            </a:r>
            <a:r>
              <a:rPr lang="uk-UA" sz="1900" dirty="0" err="1"/>
              <a:t>ущільнюється</a:t>
            </a:r>
            <a:r>
              <a:rPr lang="uk-UA" sz="1900" dirty="0"/>
              <a:t> до одного пікселя, проходячи нелінійне перетворення. Найбільш часто при цьому використовується функція максимуму. Перетворення зачіпають </a:t>
            </a:r>
            <a:r>
              <a:rPr lang="uk-UA" sz="1900" dirty="0" smtClean="0"/>
              <a:t>прямокутники </a:t>
            </a:r>
            <a:r>
              <a:rPr lang="uk-UA" sz="1900" dirty="0"/>
              <a:t>або квадрати, кожен з яких скорочується в один піксель, при цьому вибирається піксель, що має максимальне значення. Операція </a:t>
            </a:r>
            <a:r>
              <a:rPr lang="uk-UA" sz="1900" dirty="0" err="1"/>
              <a:t>пулінгу</a:t>
            </a:r>
            <a:r>
              <a:rPr lang="uk-UA" sz="1900" dirty="0"/>
              <a:t> дозволяє істотно зменшити просторовий обсяг зображення. Варто зазначити, що фільтрація вже непотрібних деталей допомагає не перенавчатися. Шар </a:t>
            </a:r>
            <a:r>
              <a:rPr lang="uk-UA" sz="1900" dirty="0" err="1"/>
              <a:t>пулінгу</a:t>
            </a:r>
            <a:r>
              <a:rPr lang="uk-UA" sz="1900" dirty="0"/>
              <a:t>, як правило, вставляється після шару згортки перед шаром наступної згортки.</a:t>
            </a:r>
            <a:endParaRPr lang="en-US" sz="19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Шар </a:t>
            </a:r>
            <a:r>
              <a:rPr lang="uk-UA" dirty="0" err="1"/>
              <a:t>субдискретизації</a:t>
            </a:r>
            <a:r>
              <a:rPr lang="uk-UA" dirty="0"/>
              <a:t> (</a:t>
            </a:r>
            <a:r>
              <a:rPr lang="uk-UA" dirty="0" err="1"/>
              <a:t>пулінгу</a:t>
            </a:r>
            <a:r>
              <a:rPr lang="uk-UA" dirty="0"/>
              <a:t>)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959" y="2571017"/>
            <a:ext cx="3771900" cy="23622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72" y="2260460"/>
            <a:ext cx="47625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1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Повнозв’язні</a:t>
            </a:r>
            <a:r>
              <a:rPr lang="uk-UA" dirty="0" smtClean="0"/>
              <a:t> шари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1900" dirty="0"/>
              <a:t>Після кількох проходжень згортки зображення і ущільнення за допомогою </a:t>
            </a:r>
            <a:r>
              <a:rPr lang="uk-UA" sz="1900" dirty="0" err="1"/>
              <a:t>пулінгу</a:t>
            </a:r>
            <a:r>
              <a:rPr lang="uk-UA" sz="1900" dirty="0"/>
              <a:t>, система перебудовується від конкретної сітки пікселів з високою роздільною здатністю до більш абстрактних карт ознак, як правило на кожному наступному шарі збільшується число каналів і зменшується розмірність зображення в кожному каналі. Зрештою залишається великий набір каналів, що зберігають невелику кількість даних (навіть один параметр).</a:t>
            </a:r>
            <a:endParaRPr lang="en-US" sz="1900" dirty="0"/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1900" dirty="0"/>
              <a:t>Ці дані об'єднуються і передаються на звичайну </a:t>
            </a:r>
            <a:r>
              <a:rPr lang="uk-UA" sz="1900" dirty="0" err="1"/>
              <a:t>повнозв'язну</a:t>
            </a:r>
            <a:r>
              <a:rPr lang="uk-UA" sz="1900" dirty="0"/>
              <a:t> нейронну мережу, яка теж може складатися з декількох шарів. При цьому </a:t>
            </a:r>
            <a:r>
              <a:rPr lang="uk-UA" sz="1900" dirty="0" err="1"/>
              <a:t>повнозв'язні</a:t>
            </a:r>
            <a:r>
              <a:rPr lang="uk-UA" sz="1900" dirty="0"/>
              <a:t> шари вже втрачають просторову структуру пікселів і мають порівняно невелику розмірністю (по відношенню до кількості пікселів вихідного зображення).</a:t>
            </a:r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9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Функц</a:t>
            </a:r>
            <a:r>
              <a:rPr lang="uk-UA" dirty="0" err="1" smtClean="0"/>
              <a:t>ії</a:t>
            </a:r>
            <a:r>
              <a:rPr lang="uk-UA" dirty="0" smtClean="0"/>
              <a:t> активації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Зазвичай у </a:t>
            </a:r>
            <a:r>
              <a:rPr lang="uk-UA" dirty="0" err="1" smtClean="0"/>
              <a:t>згорткових</a:t>
            </a:r>
            <a:r>
              <a:rPr lang="uk-UA" dirty="0" smtClean="0"/>
              <a:t> нейронних мережах застосовуються дві наступні функції активації:</a:t>
            </a:r>
          </a:p>
          <a:p>
            <a:r>
              <a:rPr lang="uk-UA" dirty="0" smtClean="0"/>
              <a:t>- </a:t>
            </a:r>
            <a:r>
              <a:rPr lang="en-US" dirty="0" err="1" smtClean="0"/>
              <a:t>ReLU</a:t>
            </a:r>
            <a:r>
              <a:rPr lang="en-US" dirty="0"/>
              <a:t>: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softmax</a:t>
            </a:r>
            <a:r>
              <a:rPr lang="en-US" dirty="0" smtClean="0"/>
              <a:t>: </a:t>
            </a:r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540" y="2245701"/>
            <a:ext cx="2518630" cy="4809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923" y="2832610"/>
            <a:ext cx="3186890" cy="10248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245701"/>
            <a:ext cx="5303426" cy="385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3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ReLU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1900" dirty="0"/>
              <a:t>Переваги:</a:t>
            </a:r>
          </a:p>
          <a:p>
            <a:pPr marL="342900" lvl="1" indent="-3429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uk-UA" sz="1900" dirty="0"/>
              <a:t>Розріджена активація: наприклад, у випадково </a:t>
            </a:r>
            <a:r>
              <a:rPr lang="uk-UA" sz="1900" dirty="0" err="1"/>
              <a:t>ініціалізованій</a:t>
            </a:r>
            <a:r>
              <a:rPr lang="uk-UA" sz="1900" dirty="0"/>
              <a:t> мережі, тільки близько 50 % прихованих елементів активуються (мають не нульове значення).</a:t>
            </a:r>
          </a:p>
          <a:p>
            <a:pPr marL="342900" lvl="1" indent="-3429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uk-UA" sz="1900" dirty="0"/>
              <a:t>Краще градієнтне поширення: рідше виникає проблема зникання градієнту у порівнянні з </a:t>
            </a:r>
            <a:r>
              <a:rPr lang="uk-UA" sz="1900" dirty="0" err="1"/>
              <a:t>сигмоїдальною</a:t>
            </a:r>
            <a:r>
              <a:rPr lang="uk-UA" sz="1900" dirty="0"/>
              <a:t> передавальною функцією, яка може виникнути в обох напрямках. </a:t>
            </a:r>
          </a:p>
          <a:p>
            <a:pPr marL="91440" lvl="1" indent="-9144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ru-RU" sz="1900" dirty="0" err="1"/>
              <a:t>Потенційні</a:t>
            </a:r>
            <a:r>
              <a:rPr lang="ru-RU" sz="1900" dirty="0"/>
              <a:t> </a:t>
            </a:r>
            <a:r>
              <a:rPr lang="ru-RU" sz="1900" dirty="0" err="1"/>
              <a:t>складнощі</a:t>
            </a:r>
            <a:r>
              <a:rPr lang="ru-RU" sz="1900" dirty="0"/>
              <a:t>:</a:t>
            </a:r>
          </a:p>
          <a:p>
            <a:pPr marL="342900" lvl="1" indent="-3429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ru-RU" sz="1900" dirty="0"/>
              <a:t>Не регулярна у </a:t>
            </a:r>
            <a:r>
              <a:rPr lang="ru-RU" sz="1900" dirty="0" err="1"/>
              <a:t>нулі</a:t>
            </a:r>
            <a:r>
              <a:rPr lang="ru-RU" sz="1900" dirty="0"/>
              <a:t>: </a:t>
            </a:r>
            <a:r>
              <a:rPr lang="ru-RU" sz="1900" dirty="0" err="1"/>
              <a:t>проте</a:t>
            </a:r>
            <a:r>
              <a:rPr lang="ru-RU" sz="1900" dirty="0"/>
              <a:t> </a:t>
            </a:r>
            <a:r>
              <a:rPr lang="ru-RU" sz="1900" dirty="0" err="1"/>
              <a:t>похідна</a:t>
            </a:r>
            <a:r>
              <a:rPr lang="ru-RU" sz="1900" dirty="0"/>
              <a:t> </a:t>
            </a:r>
            <a:r>
              <a:rPr lang="ru-RU" sz="1900" dirty="0" err="1"/>
              <a:t>існує</a:t>
            </a:r>
            <a:r>
              <a:rPr lang="ru-RU" sz="1900" dirty="0"/>
              <a:t> в </a:t>
            </a:r>
            <a:r>
              <a:rPr lang="ru-RU" sz="1900" dirty="0" err="1"/>
              <a:t>усіх</a:t>
            </a:r>
            <a:r>
              <a:rPr lang="ru-RU" sz="1900" dirty="0"/>
              <a:t> </a:t>
            </a:r>
            <a:r>
              <a:rPr lang="ru-RU" sz="1900" dirty="0" err="1"/>
              <a:t>інших</a:t>
            </a:r>
            <a:r>
              <a:rPr lang="ru-RU" sz="1900" dirty="0"/>
              <a:t> точка, </a:t>
            </a:r>
            <a:r>
              <a:rPr lang="ru-RU" sz="1900" dirty="0" err="1"/>
              <a:t>також</a:t>
            </a:r>
            <a:r>
              <a:rPr lang="ru-RU" sz="1900" dirty="0"/>
              <a:t> </a:t>
            </a:r>
            <a:r>
              <a:rPr lang="ru-RU" sz="1900" dirty="0" err="1"/>
              <a:t>можна</a:t>
            </a:r>
            <a:r>
              <a:rPr lang="ru-RU" sz="1900" dirty="0"/>
              <a:t> на </a:t>
            </a:r>
            <a:r>
              <a:rPr lang="ru-RU" sz="1900" dirty="0" err="1"/>
              <a:t>власний</a:t>
            </a:r>
            <a:r>
              <a:rPr lang="ru-RU" sz="1900" dirty="0"/>
              <a:t> </a:t>
            </a:r>
            <a:r>
              <a:rPr lang="ru-RU" sz="1900" dirty="0" err="1"/>
              <a:t>розсуд</a:t>
            </a:r>
            <a:r>
              <a:rPr lang="ru-RU" sz="1900" dirty="0"/>
              <a:t> </a:t>
            </a:r>
            <a:r>
              <a:rPr lang="ru-RU" sz="1900" dirty="0" err="1"/>
              <a:t>задати</a:t>
            </a:r>
            <a:r>
              <a:rPr lang="ru-RU" sz="1900" dirty="0"/>
              <a:t> </a:t>
            </a:r>
            <a:r>
              <a:rPr lang="ru-RU" sz="1900" dirty="0" err="1"/>
              <a:t>значення</a:t>
            </a:r>
            <a:r>
              <a:rPr lang="ru-RU" sz="1900" dirty="0"/>
              <a:t> у </a:t>
            </a:r>
            <a:r>
              <a:rPr lang="ru-RU" sz="1900" dirty="0" err="1"/>
              <a:t>нулі</a:t>
            </a:r>
            <a:r>
              <a:rPr lang="ru-RU" sz="1900" dirty="0"/>
              <a:t> — 0 </a:t>
            </a:r>
            <a:r>
              <a:rPr lang="ru-RU" sz="1900" dirty="0" err="1"/>
              <a:t>або</a:t>
            </a:r>
            <a:r>
              <a:rPr lang="ru-RU" sz="1900" dirty="0"/>
              <a:t> 1.</a:t>
            </a:r>
          </a:p>
          <a:p>
            <a:pPr marL="342900" lvl="1" indent="-3429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ru-RU" sz="1900" dirty="0" err="1"/>
              <a:t>Несиметрична</a:t>
            </a:r>
            <a:endParaRPr lang="ru-RU" sz="1900" dirty="0"/>
          </a:p>
          <a:p>
            <a:pPr marL="342900" lvl="1" indent="-3429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ru-RU" sz="1900" dirty="0" err="1"/>
              <a:t>Необмежена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269306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Навчання мережі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1900" dirty="0"/>
              <a:t>Найбільш простим і популярним способом навчання є метод навчання з учителем (на маркованих даних) - метод зворотного поширення помилки і його модифікації. </a:t>
            </a:r>
            <a:r>
              <a:rPr lang="ru-RU" sz="1900" dirty="0" err="1"/>
              <a:t>Основна</a:t>
            </a:r>
            <a:r>
              <a:rPr lang="ru-RU" sz="1900" dirty="0"/>
              <a:t> </a:t>
            </a:r>
            <a:r>
              <a:rPr lang="ru-RU" sz="1900" dirty="0" err="1"/>
              <a:t>ідея</a:t>
            </a:r>
            <a:r>
              <a:rPr lang="ru-RU" sz="1900" dirty="0"/>
              <a:t> </a:t>
            </a:r>
            <a:r>
              <a:rPr lang="ru-RU" sz="1900" dirty="0" err="1"/>
              <a:t>цього</a:t>
            </a:r>
            <a:r>
              <a:rPr lang="ru-RU" sz="1900" dirty="0"/>
              <a:t> методу </a:t>
            </a:r>
            <a:r>
              <a:rPr lang="ru-RU" sz="1900" dirty="0" err="1"/>
              <a:t>полягає</a:t>
            </a:r>
            <a:r>
              <a:rPr lang="ru-RU" sz="1900" dirty="0"/>
              <a:t> в </a:t>
            </a:r>
            <a:r>
              <a:rPr lang="ru-RU" sz="1900" dirty="0" err="1"/>
              <a:t>поширенні</a:t>
            </a:r>
            <a:r>
              <a:rPr lang="ru-RU" sz="1900" dirty="0"/>
              <a:t> </a:t>
            </a:r>
            <a:r>
              <a:rPr lang="ru-RU" sz="1900" dirty="0" err="1"/>
              <a:t>сигналів</a:t>
            </a:r>
            <a:r>
              <a:rPr lang="ru-RU" sz="1900" dirty="0"/>
              <a:t> </a:t>
            </a:r>
            <a:r>
              <a:rPr lang="ru-RU" sz="1900" dirty="0" err="1"/>
              <a:t>помилки</a:t>
            </a:r>
            <a:r>
              <a:rPr lang="ru-RU" sz="1900" dirty="0"/>
              <a:t> </a:t>
            </a:r>
            <a:r>
              <a:rPr lang="ru-RU" sz="1900" dirty="0" err="1"/>
              <a:t>від</a:t>
            </a:r>
            <a:r>
              <a:rPr lang="ru-RU" sz="1900" dirty="0"/>
              <a:t> </a:t>
            </a:r>
            <a:r>
              <a:rPr lang="ru-RU" sz="1900" dirty="0" err="1"/>
              <a:t>виходів</a:t>
            </a:r>
            <a:r>
              <a:rPr lang="ru-RU" sz="1900" dirty="0"/>
              <a:t> </a:t>
            </a:r>
            <a:r>
              <a:rPr lang="ru-RU" sz="1900" dirty="0" err="1"/>
              <a:t>мережі</a:t>
            </a:r>
            <a:r>
              <a:rPr lang="ru-RU" sz="1900" dirty="0"/>
              <a:t> до </a:t>
            </a:r>
            <a:r>
              <a:rPr lang="ru-RU" sz="1900" dirty="0" err="1"/>
              <a:t>її</a:t>
            </a:r>
            <a:r>
              <a:rPr lang="ru-RU" sz="1900" dirty="0"/>
              <a:t> </a:t>
            </a:r>
            <a:r>
              <a:rPr lang="ru-RU" sz="1900" dirty="0" err="1"/>
              <a:t>входів</a:t>
            </a:r>
            <a:r>
              <a:rPr lang="ru-RU" sz="1900" dirty="0"/>
              <a:t>, в </a:t>
            </a:r>
            <a:r>
              <a:rPr lang="ru-RU" sz="1900" dirty="0" err="1"/>
              <a:t>напрямку</a:t>
            </a:r>
            <a:r>
              <a:rPr lang="ru-RU" sz="1900" dirty="0"/>
              <a:t>, </a:t>
            </a:r>
            <a:r>
              <a:rPr lang="ru-RU" sz="1900" dirty="0" err="1"/>
              <a:t>зворотному</a:t>
            </a:r>
            <a:r>
              <a:rPr lang="ru-RU" sz="1900" dirty="0"/>
              <a:t> прямому </a:t>
            </a:r>
            <a:r>
              <a:rPr lang="ru-RU" sz="1900" dirty="0" err="1"/>
              <a:t>поширенню</a:t>
            </a:r>
            <a:r>
              <a:rPr lang="ru-RU" sz="1900" dirty="0"/>
              <a:t> </a:t>
            </a:r>
            <a:r>
              <a:rPr lang="ru-RU" sz="1900" dirty="0" err="1"/>
              <a:t>сигналів</a:t>
            </a:r>
            <a:r>
              <a:rPr lang="ru-RU" sz="1900" dirty="0"/>
              <a:t> у </a:t>
            </a:r>
            <a:r>
              <a:rPr lang="ru-RU" sz="1900" dirty="0" err="1"/>
              <a:t>звичайному</a:t>
            </a:r>
            <a:r>
              <a:rPr lang="ru-RU" sz="1900" dirty="0"/>
              <a:t> </a:t>
            </a:r>
            <a:r>
              <a:rPr lang="ru-RU" sz="1900" dirty="0" err="1"/>
              <a:t>режимі</a:t>
            </a:r>
            <a:r>
              <a:rPr lang="ru-RU" sz="1900" dirty="0"/>
              <a:t> </a:t>
            </a:r>
            <a:r>
              <a:rPr lang="ru-RU" sz="1900" dirty="0" err="1"/>
              <a:t>роботи</a:t>
            </a:r>
            <a:r>
              <a:rPr lang="ru-RU" sz="1900" dirty="0"/>
              <a:t>.</a:t>
            </a:r>
            <a:endParaRPr lang="uk-UA" sz="1900" dirty="0"/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1900" dirty="0"/>
              <a:t>Для поліпшення роботи мережі, підвищення її стійкості і запобігання перенавчання застосовується також виключення </a:t>
            </a:r>
            <a:r>
              <a:rPr lang="uk-UA" sz="1900" dirty="0" smtClean="0"/>
              <a:t>(шар </a:t>
            </a:r>
            <a:r>
              <a:rPr lang="uk-UA" sz="1900" dirty="0" err="1" smtClean="0"/>
              <a:t>дропауту</a:t>
            </a:r>
            <a:r>
              <a:rPr lang="uk-UA" sz="1900" dirty="0" smtClean="0"/>
              <a:t>) </a:t>
            </a:r>
            <a:r>
              <a:rPr lang="uk-UA" sz="1900" dirty="0"/>
              <a:t>- метод тренування підмережі з викиданням випадкових одиничних нейронів.</a:t>
            </a:r>
            <a:endParaRPr lang="en-US" sz="19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365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Переваги та недоліки </a:t>
            </a:r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1900" dirty="0" smtClean="0"/>
              <a:t>П</a:t>
            </a:r>
            <a:r>
              <a:rPr lang="ru-RU" sz="1900" dirty="0" err="1" smtClean="0"/>
              <a:t>ереваги</a:t>
            </a:r>
            <a:r>
              <a:rPr lang="en-US" sz="1900" dirty="0"/>
              <a:t>:</a:t>
            </a: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900" dirty="0"/>
              <a:t>Один з </a:t>
            </a:r>
            <a:r>
              <a:rPr lang="ru-RU" sz="1900" dirty="0" err="1" smtClean="0"/>
              <a:t>найкращих</a:t>
            </a:r>
            <a:r>
              <a:rPr lang="ru-RU" sz="1900" dirty="0" smtClean="0"/>
              <a:t> </a:t>
            </a:r>
            <a:r>
              <a:rPr lang="ru-RU" sz="1900" dirty="0" err="1"/>
              <a:t>алгоритмів</a:t>
            </a:r>
            <a:r>
              <a:rPr lang="ru-RU" sz="1900" dirty="0"/>
              <a:t> </a:t>
            </a:r>
            <a:r>
              <a:rPr lang="ru-RU" sz="1900" dirty="0" smtClean="0"/>
              <a:t>для </a:t>
            </a:r>
            <a:r>
              <a:rPr lang="ru-RU" sz="1900" dirty="0" err="1"/>
              <a:t>розпізнаванню</a:t>
            </a:r>
            <a:r>
              <a:rPr lang="ru-RU" sz="1900" dirty="0"/>
              <a:t> та </a:t>
            </a:r>
            <a:r>
              <a:rPr lang="ru-RU" sz="1900" dirty="0" err="1"/>
              <a:t>класифікації</a:t>
            </a:r>
            <a:r>
              <a:rPr lang="ru-RU" sz="1900" dirty="0"/>
              <a:t> </a:t>
            </a:r>
            <a:r>
              <a:rPr lang="ru-RU" sz="1900" dirty="0" err="1"/>
              <a:t>зображень</a:t>
            </a:r>
            <a:r>
              <a:rPr lang="ru-RU" sz="1900" dirty="0"/>
              <a:t>.</a:t>
            </a: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900" dirty="0"/>
              <a:t>У </a:t>
            </a:r>
            <a:r>
              <a:rPr lang="ru-RU" sz="1900" dirty="0" err="1"/>
              <a:t>порівнянні</a:t>
            </a:r>
            <a:r>
              <a:rPr lang="ru-RU" sz="1900" dirty="0"/>
              <a:t> з </a:t>
            </a:r>
            <a:r>
              <a:rPr lang="ru-RU" sz="1900" dirty="0" err="1" smtClean="0"/>
              <a:t>повнозв’язною</a:t>
            </a:r>
            <a:r>
              <a:rPr lang="ru-RU" sz="1900" dirty="0" smtClean="0"/>
              <a:t> </a:t>
            </a:r>
            <a:r>
              <a:rPr lang="ru-RU" sz="1900" dirty="0"/>
              <a:t>мережею (типу </a:t>
            </a:r>
            <a:r>
              <a:rPr lang="ru-RU" sz="1900" dirty="0" smtClean="0"/>
              <a:t>персептрона</a:t>
            </a:r>
            <a:r>
              <a:rPr lang="ru-RU" sz="1900" dirty="0"/>
              <a:t>) - </a:t>
            </a:r>
            <a:r>
              <a:rPr lang="ru-RU" sz="1900" dirty="0" err="1"/>
              <a:t>набагато</a:t>
            </a:r>
            <a:r>
              <a:rPr lang="ru-RU" sz="1900" dirty="0"/>
              <a:t> </a:t>
            </a:r>
            <a:r>
              <a:rPr lang="ru-RU" sz="1900" dirty="0" err="1"/>
              <a:t>менша</a:t>
            </a:r>
            <a:r>
              <a:rPr lang="ru-RU" sz="1900" dirty="0"/>
              <a:t> </a:t>
            </a:r>
            <a:r>
              <a:rPr lang="ru-RU" sz="1900" dirty="0" err="1"/>
              <a:t>кількість</a:t>
            </a:r>
            <a:r>
              <a:rPr lang="ru-RU" sz="1900" dirty="0"/>
              <a:t> </a:t>
            </a:r>
            <a:r>
              <a:rPr lang="ru-RU" sz="1900" dirty="0" err="1" smtClean="0"/>
              <a:t>вагових</a:t>
            </a:r>
            <a:r>
              <a:rPr lang="ru-RU" sz="1900" dirty="0" smtClean="0"/>
              <a:t> </a:t>
            </a:r>
            <a:r>
              <a:rPr lang="ru-RU" sz="1900" dirty="0" err="1" smtClean="0"/>
              <a:t>коефіцієнтів</a:t>
            </a:r>
            <a:r>
              <a:rPr lang="ru-RU" sz="1900" dirty="0" smtClean="0"/>
              <a:t>, </a:t>
            </a:r>
            <a:r>
              <a:rPr lang="ru-RU" sz="1900" dirty="0"/>
              <a:t>так як </a:t>
            </a:r>
            <a:r>
              <a:rPr lang="ru-RU" sz="1900" dirty="0" err="1"/>
              <a:t>одне</a:t>
            </a:r>
            <a:r>
              <a:rPr lang="ru-RU" sz="1900" dirty="0"/>
              <a:t> ядро ​​ваг </a:t>
            </a:r>
            <a:r>
              <a:rPr lang="ru-RU" sz="1900" dirty="0" err="1"/>
              <a:t>використовується</a:t>
            </a:r>
            <a:r>
              <a:rPr lang="ru-RU" sz="1900" dirty="0"/>
              <a:t> </a:t>
            </a:r>
            <a:r>
              <a:rPr lang="ru-RU" sz="1900" dirty="0" err="1"/>
              <a:t>цілком</a:t>
            </a:r>
            <a:r>
              <a:rPr lang="ru-RU" sz="1900" dirty="0"/>
              <a:t> для </a:t>
            </a:r>
            <a:r>
              <a:rPr lang="ru-RU" sz="1900" dirty="0" err="1"/>
              <a:t>всього</a:t>
            </a:r>
            <a:r>
              <a:rPr lang="ru-RU" sz="1900" dirty="0"/>
              <a:t> </a:t>
            </a:r>
            <a:r>
              <a:rPr lang="ru-RU" sz="1900" dirty="0" err="1"/>
              <a:t>зображення</a:t>
            </a:r>
            <a:r>
              <a:rPr lang="ru-RU" sz="1900" dirty="0"/>
              <a:t>, </a:t>
            </a:r>
            <a:r>
              <a:rPr lang="ru-RU" sz="1900" dirty="0" err="1"/>
              <a:t>замість</a:t>
            </a:r>
            <a:r>
              <a:rPr lang="ru-RU" sz="1900" dirty="0"/>
              <a:t> того, </a:t>
            </a:r>
            <a:r>
              <a:rPr lang="ru-RU" sz="1900" dirty="0" err="1"/>
              <a:t>щоб</a:t>
            </a:r>
            <a:r>
              <a:rPr lang="ru-RU" sz="1900" dirty="0"/>
              <a:t> </a:t>
            </a:r>
            <a:r>
              <a:rPr lang="ru-RU" sz="1900" dirty="0" err="1"/>
              <a:t>робити</a:t>
            </a:r>
            <a:r>
              <a:rPr lang="ru-RU" sz="1900" dirty="0"/>
              <a:t> для кожного </a:t>
            </a:r>
            <a:r>
              <a:rPr lang="ru-RU" sz="1900" dirty="0" err="1"/>
              <a:t>пікселя</a:t>
            </a:r>
            <a:r>
              <a:rPr lang="ru-RU" sz="1900" dirty="0"/>
              <a:t> </a:t>
            </a:r>
            <a:r>
              <a:rPr lang="ru-RU" sz="1900" dirty="0" err="1"/>
              <a:t>вхідного</a:t>
            </a:r>
            <a:r>
              <a:rPr lang="ru-RU" sz="1900" dirty="0"/>
              <a:t> </a:t>
            </a:r>
            <a:r>
              <a:rPr lang="ru-RU" sz="1900" dirty="0" err="1"/>
              <a:t>зображення</a:t>
            </a:r>
            <a:r>
              <a:rPr lang="ru-RU" sz="1900" dirty="0"/>
              <a:t> </a:t>
            </a:r>
            <a:r>
              <a:rPr lang="ru-RU" sz="1900" dirty="0" err="1"/>
              <a:t>свої</a:t>
            </a:r>
            <a:r>
              <a:rPr lang="ru-RU" sz="1900" dirty="0"/>
              <a:t> </a:t>
            </a:r>
            <a:r>
              <a:rPr lang="ru-RU" sz="1900" dirty="0" err="1"/>
              <a:t>персональні</a:t>
            </a:r>
            <a:r>
              <a:rPr lang="ru-RU" sz="1900" dirty="0"/>
              <a:t> </a:t>
            </a:r>
            <a:r>
              <a:rPr lang="ru-RU" sz="1900" dirty="0" err="1"/>
              <a:t>вагові</a:t>
            </a:r>
            <a:r>
              <a:rPr lang="ru-RU" sz="1900" dirty="0"/>
              <a:t> </a:t>
            </a:r>
            <a:r>
              <a:rPr lang="ru-RU" sz="1900" dirty="0" err="1"/>
              <a:t>коефіцієнти</a:t>
            </a:r>
            <a:r>
              <a:rPr lang="ru-RU" sz="1900" dirty="0"/>
              <a:t>. </a:t>
            </a:r>
            <a:r>
              <a:rPr lang="ru-RU" sz="1900" dirty="0" err="1"/>
              <a:t>Це</a:t>
            </a:r>
            <a:r>
              <a:rPr lang="ru-RU" sz="1900" dirty="0"/>
              <a:t> </a:t>
            </a:r>
            <a:r>
              <a:rPr lang="ru-RU" sz="1900" dirty="0" err="1"/>
              <a:t>підштовхує</a:t>
            </a:r>
            <a:r>
              <a:rPr lang="ru-RU" sz="1900" dirty="0"/>
              <a:t> </a:t>
            </a:r>
            <a:r>
              <a:rPr lang="ru-RU" sz="1900" dirty="0" err="1" smtClean="0"/>
              <a:t>нейромережу</a:t>
            </a:r>
            <a:r>
              <a:rPr lang="ru-RU" sz="1900" dirty="0" smtClean="0"/>
              <a:t> </a:t>
            </a:r>
            <a:r>
              <a:rPr lang="ru-RU" sz="1900" dirty="0"/>
              <a:t>при </a:t>
            </a:r>
            <a:r>
              <a:rPr lang="ru-RU" sz="1900" dirty="0" err="1"/>
              <a:t>навчанні</a:t>
            </a:r>
            <a:r>
              <a:rPr lang="ru-RU" sz="1900" dirty="0"/>
              <a:t> до </a:t>
            </a:r>
            <a:r>
              <a:rPr lang="ru-RU" sz="1900" dirty="0" err="1"/>
              <a:t>узагальнення</a:t>
            </a:r>
            <a:r>
              <a:rPr lang="ru-RU" sz="1900" dirty="0"/>
              <a:t> </a:t>
            </a:r>
            <a:r>
              <a:rPr lang="ru-RU" sz="1900" dirty="0" err="1"/>
              <a:t>демонстрованої</a:t>
            </a:r>
            <a:r>
              <a:rPr lang="ru-RU" sz="1900" dirty="0"/>
              <a:t> </a:t>
            </a:r>
            <a:r>
              <a:rPr lang="ru-RU" sz="1900" dirty="0" err="1"/>
              <a:t>інформації</a:t>
            </a:r>
            <a:r>
              <a:rPr lang="ru-RU" sz="1900" dirty="0"/>
              <a:t>, а не </a:t>
            </a:r>
            <a:r>
              <a:rPr lang="ru-RU" sz="1900" dirty="0" err="1" smtClean="0"/>
              <a:t>попіксельного</a:t>
            </a:r>
            <a:r>
              <a:rPr lang="ru-RU" sz="1900" dirty="0" smtClean="0"/>
              <a:t> </a:t>
            </a:r>
            <a:r>
              <a:rPr lang="ru-RU" sz="1900" dirty="0" err="1"/>
              <a:t>запам'ятовування</a:t>
            </a:r>
            <a:r>
              <a:rPr lang="ru-RU" sz="1900" dirty="0"/>
              <a:t> </a:t>
            </a:r>
            <a:r>
              <a:rPr lang="ru-RU" sz="1900" dirty="0" err="1"/>
              <a:t>кожної</a:t>
            </a:r>
            <a:r>
              <a:rPr lang="ru-RU" sz="1900" dirty="0"/>
              <a:t> </a:t>
            </a:r>
            <a:r>
              <a:rPr lang="ru-RU" sz="1900" dirty="0" err="1"/>
              <a:t>показаної</a:t>
            </a:r>
            <a:r>
              <a:rPr lang="ru-RU" sz="1900" dirty="0"/>
              <a:t> картинки </a:t>
            </a:r>
            <a:r>
              <a:rPr lang="ru-RU" sz="1900" dirty="0" smtClean="0"/>
              <a:t>у </a:t>
            </a:r>
            <a:r>
              <a:rPr lang="ru-RU" sz="1900" dirty="0" err="1" smtClean="0"/>
              <a:t>великій</a:t>
            </a:r>
            <a:r>
              <a:rPr lang="ru-RU" sz="1900" dirty="0" smtClean="0"/>
              <a:t> </a:t>
            </a:r>
            <a:r>
              <a:rPr lang="ru-RU" sz="1900" dirty="0" err="1" smtClean="0"/>
              <a:t>кількості</a:t>
            </a:r>
            <a:r>
              <a:rPr lang="ru-RU" sz="1900" dirty="0" smtClean="0"/>
              <a:t> </a:t>
            </a:r>
            <a:r>
              <a:rPr lang="ru-RU" sz="1900" dirty="0" err="1" smtClean="0"/>
              <a:t>вагових</a:t>
            </a:r>
            <a:r>
              <a:rPr lang="ru-RU" sz="1900" dirty="0" smtClean="0"/>
              <a:t> </a:t>
            </a:r>
            <a:r>
              <a:rPr lang="ru-RU" sz="1900" dirty="0" err="1"/>
              <a:t>коефіцієнтів</a:t>
            </a:r>
            <a:r>
              <a:rPr lang="ru-RU" sz="1900" dirty="0"/>
              <a:t>, як </a:t>
            </a:r>
            <a:r>
              <a:rPr lang="ru-RU" sz="1900" dirty="0" err="1"/>
              <a:t>це</a:t>
            </a:r>
            <a:r>
              <a:rPr lang="ru-RU" sz="1900" dirty="0"/>
              <a:t> </a:t>
            </a:r>
            <a:r>
              <a:rPr lang="ru-RU" sz="1900" dirty="0" err="1"/>
              <a:t>робить</a:t>
            </a:r>
            <a:r>
              <a:rPr lang="ru-RU" sz="1900" dirty="0"/>
              <a:t> </a:t>
            </a:r>
            <a:r>
              <a:rPr lang="ru-RU" sz="1900" dirty="0" smtClean="0"/>
              <a:t>персептрон.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264685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Переваги та недоліки </a:t>
            </a:r>
            <a:r>
              <a:rPr lang="en-US" dirty="0"/>
              <a:t>CNN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dirty="0" smtClean="0"/>
              <a:t>Зручне </a:t>
            </a:r>
            <a:r>
              <a:rPr lang="uk-UA" dirty="0" err="1" smtClean="0"/>
              <a:t>розпаралелювання</a:t>
            </a:r>
            <a:r>
              <a:rPr lang="uk-UA" dirty="0" smtClean="0"/>
              <a:t> обчислень, а отже, можливість реалізації алгоритмів роботи і навчання мережі на графічних процесорах.</a:t>
            </a: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dirty="0" smtClean="0"/>
              <a:t>Відносна стійкість до повороту і зсуву розпізнаваного зображення.</a:t>
            </a:r>
          </a:p>
          <a:p>
            <a:r>
              <a:rPr lang="uk-UA" dirty="0" smtClean="0"/>
              <a:t>Основний недолік:</a:t>
            </a: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100" dirty="0" smtClean="0"/>
              <a:t>Занадто багато змінних параметрів мережі; незрозуміло які налаштування необхідні для певної задачі і обчислювальної потужності. Так, до варійованих параметрів можна віднести: кількість шарів, розмірність ядра згортки для кожного з шарів, кількість </a:t>
            </a:r>
            <a:r>
              <a:rPr lang="uk-UA" sz="2100" dirty="0" err="1" smtClean="0"/>
              <a:t>ядер</a:t>
            </a:r>
            <a:r>
              <a:rPr lang="uk-UA" sz="2100" dirty="0" smtClean="0"/>
              <a:t> для кожного з шарів, крок зсуву ядра при обробці шару, необхідність шарів </a:t>
            </a:r>
            <a:r>
              <a:rPr lang="uk-UA" sz="2100" dirty="0" err="1" smtClean="0"/>
              <a:t>пулінга</a:t>
            </a:r>
            <a:r>
              <a:rPr lang="uk-UA" sz="2100" dirty="0" smtClean="0"/>
              <a:t>, ступінь зменшення ними розмірності, функція для зменшення розмірності (вибір максимуму, середнього і т. п.), активаційна функція нейронів, наявність і параметри вихідної </a:t>
            </a:r>
            <a:r>
              <a:rPr lang="uk-UA" sz="2100" dirty="0" err="1" smtClean="0"/>
              <a:t>повнозв’язної</a:t>
            </a:r>
            <a:r>
              <a:rPr lang="uk-UA" sz="2100" dirty="0" smtClean="0"/>
              <a:t> </a:t>
            </a:r>
            <a:r>
              <a:rPr lang="uk-UA" sz="2100" dirty="0" err="1" smtClean="0"/>
              <a:t>нейромережі</a:t>
            </a:r>
            <a:r>
              <a:rPr lang="uk-UA" sz="2100" dirty="0" smtClean="0"/>
              <a:t>. Всі ці параметри істотно впливають на результат, але вибираються дослідниками емпірично. Існує кілька вивірених і гарно працюючих конфігурацій мереж, але не вистачає рекомендацій, за якими потрібно будувати мережу для нового завдання.</a:t>
            </a:r>
            <a:endParaRPr lang="uk-UA" sz="2100" dirty="0"/>
          </a:p>
        </p:txBody>
      </p:sp>
    </p:spTree>
    <p:extLst>
      <p:ext uri="{BB962C8B-B14F-4D97-AF65-F5344CB8AC3E}">
        <p14:creationId xmlns:p14="http://schemas.microsoft.com/office/powerpoint/2010/main" val="61102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Постановка задачі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Початкові дані для задачі – </a:t>
            </a:r>
            <a:r>
              <a:rPr lang="uk-UA" dirty="0" err="1" smtClean="0"/>
              <a:t>датасет</a:t>
            </a:r>
            <a:r>
              <a:rPr lang="uk-UA" dirty="0" smtClean="0"/>
              <a:t> </a:t>
            </a:r>
            <a:r>
              <a:rPr lang="en-US" dirty="0" smtClean="0"/>
              <a:t>MNIST, </a:t>
            </a:r>
            <a:r>
              <a:rPr lang="uk-UA" dirty="0" smtClean="0"/>
              <a:t>що містить </a:t>
            </a:r>
            <a:r>
              <a:rPr lang="en-US" dirty="0" smtClean="0"/>
              <a:t>70000 </a:t>
            </a:r>
            <a:r>
              <a:rPr lang="uk-UA" dirty="0" smtClean="0"/>
              <a:t>зображень розміру 28х28 рукописного написання арабських цифр (від 0 до 9)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Необхідно розробити алгоритм розпізнавання вхідних даних (зображення цифри) та забезпечити достатню точність розпізнавання.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1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LeNet-5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72431"/>
            <a:ext cx="9919163" cy="2665775"/>
          </a:xfrm>
        </p:spPr>
      </p:pic>
    </p:spTree>
    <p:extLst>
      <p:ext uri="{BB962C8B-B14F-4D97-AF65-F5344CB8AC3E}">
        <p14:creationId xmlns:p14="http://schemas.microsoft.com/office/powerpoint/2010/main" val="200744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AlexNet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724" y="1846263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372379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VGG-16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60" y="2296885"/>
            <a:ext cx="8395380" cy="3295187"/>
          </a:xfrm>
        </p:spPr>
      </p:pic>
    </p:spTree>
    <p:extLst>
      <p:ext uri="{BB962C8B-B14F-4D97-AF65-F5344CB8AC3E}">
        <p14:creationId xmlns:p14="http://schemas.microsoft.com/office/powerpoint/2010/main" val="228375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Реалізація нейронної мережі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1900" dirty="0"/>
              <a:t>Для реалізації обраного алгоритму вирішення проблеми розпізнавання рукописних цифр було обрано мову </a:t>
            </a:r>
            <a:r>
              <a:rPr lang="en-US" sz="1900" dirty="0"/>
              <a:t>Python</a:t>
            </a:r>
            <a:r>
              <a:rPr lang="uk-UA" sz="1900" dirty="0"/>
              <a:t>, бібліотеки </a:t>
            </a:r>
            <a:r>
              <a:rPr lang="en-US" sz="1900" dirty="0" err="1"/>
              <a:t>Tensorflow</a:t>
            </a:r>
            <a:r>
              <a:rPr lang="en-US" sz="1900" dirty="0"/>
              <a:t> </a:t>
            </a:r>
            <a:r>
              <a:rPr lang="uk-UA" sz="1900" dirty="0"/>
              <a:t>та </a:t>
            </a:r>
            <a:r>
              <a:rPr lang="en-US" sz="1900" dirty="0" err="1"/>
              <a:t>Keras</a:t>
            </a:r>
            <a:r>
              <a:rPr lang="en-US" sz="1900" dirty="0"/>
              <a:t>, </a:t>
            </a:r>
            <a:r>
              <a:rPr lang="uk-UA" sz="1900" dirty="0"/>
              <a:t>що просто і ефективно дозволяють побудувати структуру </a:t>
            </a:r>
            <a:r>
              <a:rPr lang="uk-UA" sz="1900" dirty="0" err="1"/>
              <a:t>згорткової</a:t>
            </a:r>
            <a:r>
              <a:rPr lang="uk-UA" sz="1900" dirty="0"/>
              <a:t> нейронної мережі, навчити її та провести розпізнавання образів, а також імпортувати </a:t>
            </a:r>
            <a:r>
              <a:rPr lang="uk-UA" sz="1900" dirty="0" err="1"/>
              <a:t>датасет</a:t>
            </a:r>
            <a:r>
              <a:rPr lang="uk-UA" sz="1900" dirty="0"/>
              <a:t> </a:t>
            </a:r>
            <a:r>
              <a:rPr lang="en-US" sz="1900" dirty="0" err="1"/>
              <a:t>Mnist</a:t>
            </a:r>
            <a:r>
              <a:rPr lang="uk-UA" sz="1900" dirty="0"/>
              <a:t>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626131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Завантаження та підготовка </a:t>
            </a:r>
            <a:r>
              <a:rPr lang="uk-UA" dirty="0" err="1" smtClean="0"/>
              <a:t>датасету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2500" dirty="0"/>
              <a:t>Завантаження </a:t>
            </a:r>
            <a:r>
              <a:rPr lang="uk-UA" sz="2500" dirty="0" err="1"/>
              <a:t>датасету</a:t>
            </a:r>
            <a:r>
              <a:rPr lang="uk-UA" sz="2500" dirty="0"/>
              <a:t> відбувалось за допомогою стандартних функцій бібліотек</a:t>
            </a:r>
            <a:r>
              <a:rPr lang="en-US" sz="2500" dirty="0"/>
              <a:t> </a:t>
            </a:r>
            <a:r>
              <a:rPr lang="en-US" sz="2500" dirty="0" err="1"/>
              <a:t>Tensorflow</a:t>
            </a:r>
            <a:r>
              <a:rPr lang="en-US" sz="2500" dirty="0"/>
              <a:t> </a:t>
            </a:r>
            <a:r>
              <a:rPr lang="uk-UA" sz="2500" dirty="0"/>
              <a:t>та </a:t>
            </a:r>
            <a:r>
              <a:rPr lang="en-US" sz="2500" dirty="0" err="1"/>
              <a:t>Keras</a:t>
            </a:r>
            <a:r>
              <a:rPr lang="uk-UA" sz="2500" dirty="0"/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/>
              <a:t>(</a:t>
            </a:r>
            <a:r>
              <a:rPr lang="en-US" sz="2500" dirty="0" err="1"/>
              <a:t>trainX</a:t>
            </a:r>
            <a:r>
              <a:rPr lang="en-US" sz="2500" dirty="0"/>
              <a:t>, </a:t>
            </a:r>
            <a:r>
              <a:rPr lang="en-US" sz="2500" dirty="0" err="1"/>
              <a:t>trainY</a:t>
            </a:r>
            <a:r>
              <a:rPr lang="en-US" sz="2500" dirty="0"/>
              <a:t>), (</a:t>
            </a:r>
            <a:r>
              <a:rPr lang="en-US" sz="2500" dirty="0" err="1"/>
              <a:t>testX</a:t>
            </a:r>
            <a:r>
              <a:rPr lang="en-US" sz="2500" dirty="0"/>
              <a:t>, </a:t>
            </a:r>
            <a:r>
              <a:rPr lang="en-US" sz="2500" dirty="0" err="1"/>
              <a:t>testY</a:t>
            </a:r>
            <a:r>
              <a:rPr lang="en-US" sz="2500" dirty="0"/>
              <a:t>) = </a:t>
            </a:r>
            <a:r>
              <a:rPr lang="en-US" sz="2500" dirty="0" err="1"/>
              <a:t>mnist.load_data</a:t>
            </a:r>
            <a:r>
              <a:rPr lang="en-US" sz="2500" dirty="0"/>
              <a:t>()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2500" dirty="0"/>
              <a:t>Підготовка </a:t>
            </a:r>
            <a:r>
              <a:rPr lang="uk-UA" sz="2500" dirty="0" err="1"/>
              <a:t>датасету</a:t>
            </a:r>
            <a:r>
              <a:rPr lang="uk-UA" sz="2500" dirty="0"/>
              <a:t> заключалась у зміненні розмірності </a:t>
            </a:r>
            <a:r>
              <a:rPr lang="uk-UA" sz="2500" dirty="0" smtClean="0"/>
              <a:t>вхідних </a:t>
            </a:r>
            <a:r>
              <a:rPr lang="uk-UA" sz="2500" dirty="0"/>
              <a:t>даних (вказання одного каналу, що означає, що фото чорно-біле), переведенні вихідного вектору в вектор ознак та нормуванні тестових даних: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 err="1"/>
              <a:t>trainX</a:t>
            </a:r>
            <a:r>
              <a:rPr lang="en-US" sz="2500" dirty="0"/>
              <a:t> = </a:t>
            </a:r>
            <a:r>
              <a:rPr lang="en-US" sz="2500" dirty="0" err="1"/>
              <a:t>trainX.reshape</a:t>
            </a:r>
            <a:r>
              <a:rPr lang="en-US" sz="2500" dirty="0"/>
              <a:t>((</a:t>
            </a:r>
            <a:r>
              <a:rPr lang="en-US" sz="2500" dirty="0" err="1"/>
              <a:t>trainX.shape</a:t>
            </a:r>
            <a:r>
              <a:rPr lang="en-US" sz="2500" dirty="0"/>
              <a:t>[0], 28, 28, 1))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 err="1"/>
              <a:t>testX</a:t>
            </a:r>
            <a:r>
              <a:rPr lang="en-US" sz="2500" dirty="0"/>
              <a:t> = </a:t>
            </a:r>
            <a:r>
              <a:rPr lang="en-US" sz="2500" dirty="0" err="1"/>
              <a:t>testX.reshape</a:t>
            </a:r>
            <a:r>
              <a:rPr lang="en-US" sz="2500" dirty="0"/>
              <a:t>((</a:t>
            </a:r>
            <a:r>
              <a:rPr lang="en-US" sz="2500" dirty="0" err="1"/>
              <a:t>testX.shape</a:t>
            </a:r>
            <a:r>
              <a:rPr lang="en-US" sz="2500" dirty="0"/>
              <a:t>[0], 28, 28, 1))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 err="1"/>
              <a:t>trainY</a:t>
            </a:r>
            <a:r>
              <a:rPr lang="en-US" sz="2500" dirty="0"/>
              <a:t> = </a:t>
            </a:r>
            <a:r>
              <a:rPr lang="en-US" sz="2500" dirty="0" err="1"/>
              <a:t>to_categorical</a:t>
            </a:r>
            <a:r>
              <a:rPr lang="en-US" sz="2500" dirty="0"/>
              <a:t>(</a:t>
            </a:r>
            <a:r>
              <a:rPr lang="en-US" sz="2500" dirty="0" err="1"/>
              <a:t>trainY</a:t>
            </a:r>
            <a:r>
              <a:rPr lang="en-US" sz="2500" dirty="0"/>
              <a:t>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 err="1"/>
              <a:t>testY</a:t>
            </a:r>
            <a:r>
              <a:rPr lang="en-US" sz="2500" dirty="0"/>
              <a:t> = </a:t>
            </a:r>
            <a:r>
              <a:rPr lang="en-US" sz="2500" dirty="0" err="1"/>
              <a:t>to_categorical</a:t>
            </a:r>
            <a:r>
              <a:rPr lang="en-US" sz="2500" dirty="0"/>
              <a:t>(</a:t>
            </a:r>
            <a:r>
              <a:rPr lang="en-US" sz="2500" dirty="0" err="1"/>
              <a:t>testY</a:t>
            </a:r>
            <a:r>
              <a:rPr lang="en-US" sz="2500" dirty="0"/>
              <a:t>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 err="1"/>
              <a:t>trainX</a:t>
            </a:r>
            <a:r>
              <a:rPr lang="en-US" sz="2500" dirty="0"/>
              <a:t> = </a:t>
            </a:r>
            <a:r>
              <a:rPr lang="en-US" sz="2500" dirty="0" err="1"/>
              <a:t>trainX.astype</a:t>
            </a:r>
            <a:r>
              <a:rPr lang="en-US" sz="2500" dirty="0"/>
              <a:t>('float32')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 err="1"/>
              <a:t>testX</a:t>
            </a:r>
            <a:r>
              <a:rPr lang="en-US" sz="2500" dirty="0"/>
              <a:t> = </a:t>
            </a:r>
            <a:r>
              <a:rPr lang="en-US" sz="2500" dirty="0" err="1"/>
              <a:t>testX.astype</a:t>
            </a:r>
            <a:r>
              <a:rPr lang="en-US" sz="2500" dirty="0"/>
              <a:t>('float32')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 err="1"/>
              <a:t>trainX</a:t>
            </a:r>
            <a:r>
              <a:rPr lang="en-US" sz="2500" dirty="0"/>
              <a:t> = </a:t>
            </a:r>
            <a:r>
              <a:rPr lang="en-US" sz="2500" dirty="0" err="1"/>
              <a:t>trainX</a:t>
            </a:r>
            <a:r>
              <a:rPr lang="en-US" sz="2500" dirty="0"/>
              <a:t> / 255.0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 err="1"/>
              <a:t>testX</a:t>
            </a:r>
            <a:r>
              <a:rPr lang="en-US" sz="2500" dirty="0"/>
              <a:t> = </a:t>
            </a:r>
            <a:r>
              <a:rPr lang="en-US" sz="2500" dirty="0" err="1"/>
              <a:t>testX</a:t>
            </a:r>
            <a:r>
              <a:rPr lang="en-US" sz="2500" dirty="0"/>
              <a:t> / 255.0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9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Описання структури ЗНН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2300" dirty="0"/>
              <a:t>Структура ЗНН була побудована за допомогою стандартних функцій </a:t>
            </a:r>
            <a:r>
              <a:rPr lang="en-US" sz="2300" dirty="0" err="1"/>
              <a:t>Tensorflow</a:t>
            </a:r>
            <a:r>
              <a:rPr lang="en-US" sz="2300" dirty="0"/>
              <a:t> </a:t>
            </a:r>
            <a:r>
              <a:rPr lang="uk-UA" sz="2300" dirty="0"/>
              <a:t>та </a:t>
            </a:r>
            <a:r>
              <a:rPr lang="en-US" sz="2300" dirty="0" err="1"/>
              <a:t>Keras</a:t>
            </a:r>
            <a:r>
              <a:rPr lang="uk-UA" sz="2300" dirty="0"/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/>
              <a:t>model = Sequential()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 err="1"/>
              <a:t>model.add</a:t>
            </a:r>
            <a:r>
              <a:rPr lang="en-US" sz="2300" dirty="0"/>
              <a:t>(Conv2D(32, (3, 3), activation='</a:t>
            </a:r>
            <a:r>
              <a:rPr lang="en-US" sz="2300" dirty="0" err="1"/>
              <a:t>relu</a:t>
            </a:r>
            <a:r>
              <a:rPr lang="en-US" sz="2300" dirty="0"/>
              <a:t>', </a:t>
            </a:r>
            <a:r>
              <a:rPr lang="en-US" sz="2300" dirty="0" err="1"/>
              <a:t>kernel_initializer</a:t>
            </a:r>
            <a:r>
              <a:rPr lang="en-US" sz="2300" dirty="0"/>
              <a:t>='</a:t>
            </a:r>
            <a:r>
              <a:rPr lang="en-US" sz="2300" dirty="0" err="1"/>
              <a:t>he_uniform</a:t>
            </a:r>
            <a:r>
              <a:rPr lang="en-US" sz="2300" dirty="0"/>
              <a:t>', 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/>
              <a:t>                 </a:t>
            </a:r>
            <a:r>
              <a:rPr lang="en-US" sz="2300" dirty="0" err="1"/>
              <a:t>input_shape</a:t>
            </a:r>
            <a:r>
              <a:rPr lang="en-US" sz="2300" dirty="0"/>
              <a:t>=(28, 28, 1)))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 err="1"/>
              <a:t>model.add</a:t>
            </a:r>
            <a:r>
              <a:rPr lang="en-US" sz="2300" dirty="0"/>
              <a:t>(MaxPooling2D((2, 2)))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 err="1"/>
              <a:t>model.add</a:t>
            </a:r>
            <a:r>
              <a:rPr lang="en-US" sz="2300" dirty="0"/>
              <a:t>(Flatten())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 err="1"/>
              <a:t>model.add</a:t>
            </a:r>
            <a:r>
              <a:rPr lang="en-US" sz="2300" dirty="0"/>
              <a:t>(Dense(100, activation='</a:t>
            </a:r>
            <a:r>
              <a:rPr lang="en-US" sz="2300" dirty="0" err="1"/>
              <a:t>relu</a:t>
            </a:r>
            <a:r>
              <a:rPr lang="en-US" sz="2300" dirty="0"/>
              <a:t>', </a:t>
            </a:r>
            <a:r>
              <a:rPr lang="en-US" sz="2300" dirty="0" err="1"/>
              <a:t>kernel_initializer</a:t>
            </a:r>
            <a:r>
              <a:rPr lang="en-US" sz="2300" dirty="0"/>
              <a:t>='</a:t>
            </a:r>
            <a:r>
              <a:rPr lang="en-US" sz="2300" dirty="0" err="1"/>
              <a:t>he_uniform</a:t>
            </a:r>
            <a:r>
              <a:rPr lang="en-US" sz="2300" dirty="0"/>
              <a:t>'))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 err="1"/>
              <a:t>model.add</a:t>
            </a:r>
            <a:r>
              <a:rPr lang="en-US" sz="2300" dirty="0"/>
              <a:t>(Dense(10, activation='</a:t>
            </a:r>
            <a:r>
              <a:rPr lang="en-US" sz="2300" dirty="0" err="1"/>
              <a:t>softmax</a:t>
            </a:r>
            <a:r>
              <a:rPr lang="en-US" sz="2300" dirty="0"/>
              <a:t>'))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/>
              <a:t>opt = SGD(</a:t>
            </a:r>
            <a:r>
              <a:rPr lang="en-US" sz="2300" dirty="0" err="1"/>
              <a:t>lr</a:t>
            </a:r>
            <a:r>
              <a:rPr lang="en-US" sz="2300" dirty="0"/>
              <a:t>=0.01, momentum=0.9)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 err="1"/>
              <a:t>model.compile</a:t>
            </a:r>
            <a:r>
              <a:rPr lang="en-US" sz="2300" dirty="0"/>
              <a:t>(optimizer=opt, loss='</a:t>
            </a:r>
            <a:r>
              <a:rPr lang="en-US" sz="2300" dirty="0" err="1"/>
              <a:t>categorical_crossentropy</a:t>
            </a:r>
            <a:r>
              <a:rPr lang="en-US" sz="2300" dirty="0"/>
              <a:t>', 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/>
              <a:t>              metrics=['accuracy'])</a:t>
            </a:r>
          </a:p>
          <a:p>
            <a:r>
              <a:rPr lang="uk-UA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2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Тренування моделі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1600" dirty="0"/>
              <a:t>Для тренування отриманої моделі всі дані були поділені на 4 рівні множини. На кожній ітерації одна з цих множин виступала як тестова множина, а інші три – як навчальні. Це і є суть 4-кратного </a:t>
            </a:r>
            <a:r>
              <a:rPr lang="uk-UA" sz="1600" dirty="0" err="1"/>
              <a:t>перехрестного</a:t>
            </a:r>
            <a:r>
              <a:rPr lang="uk-UA" sz="1600" dirty="0"/>
              <a:t> затвердження. На кожній ітерації було 10 епох зі стандартним розміром </a:t>
            </a:r>
            <a:r>
              <a:rPr lang="uk-UA" sz="1600" dirty="0" err="1"/>
              <a:t>батчу</a:t>
            </a:r>
            <a:r>
              <a:rPr lang="uk-UA" sz="1600" dirty="0"/>
              <a:t> – 32 зображення.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27" y="3050931"/>
            <a:ext cx="6714027" cy="31027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808" y="3073342"/>
            <a:ext cx="48101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3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Режим розпізнавання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uk-UA" sz="1600" dirty="0"/>
              <a:t>Нейронна мережа правильно розпізнавала всі дані з </a:t>
            </a:r>
            <a:r>
              <a:rPr lang="uk-UA" sz="1600" dirty="0" err="1"/>
              <a:t>датасету</a:t>
            </a:r>
            <a:r>
              <a:rPr lang="uk-UA" sz="1600" dirty="0"/>
              <a:t> </a:t>
            </a:r>
            <a:r>
              <a:rPr lang="en-US" sz="1600" dirty="0" err="1"/>
              <a:t>Mnist</a:t>
            </a:r>
            <a:r>
              <a:rPr lang="en-US" sz="1600" dirty="0"/>
              <a:t>, </a:t>
            </a:r>
            <a:r>
              <a:rPr lang="uk-UA" sz="1600" dirty="0"/>
              <a:t>тому було вирішено ускладнити задачу, додавши власноруч написані цифри. </a:t>
            </a:r>
            <a:r>
              <a:rPr lang="uk-UA" sz="1600" dirty="0"/>
              <a:t>Не дивлячись на ряд факторів, що заважали коректному розпізнавання власноруч написаних цифр, нейронна мережа впоралась з розпізнаванням деяких цифр, як то 0, 3, 8 і плутала між собою деякі схожі за написанням цифри, як то 5 і 6, 6 і 8</a:t>
            </a:r>
            <a:r>
              <a:rPr lang="uk-UA" sz="1600" dirty="0"/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uk-UA" sz="1600" dirty="0" smtClean="0"/>
              <a:t>Напрямками для поліпшення розпізнавання цифр, що не знаходяться в </a:t>
            </a:r>
            <a:r>
              <a:rPr lang="uk-UA" sz="1600" dirty="0" err="1" smtClean="0"/>
              <a:t>датасеті</a:t>
            </a:r>
            <a:r>
              <a:rPr lang="uk-UA" sz="1600" dirty="0" smtClean="0"/>
              <a:t> </a:t>
            </a:r>
            <a:r>
              <a:rPr lang="uk-UA" sz="1600" dirty="0" err="1" smtClean="0"/>
              <a:t>Mnist</a:t>
            </a:r>
            <a:r>
              <a:rPr lang="uk-UA" sz="1600" dirty="0" smtClean="0"/>
              <a:t> є: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1600" dirty="0" smtClean="0"/>
              <a:t>збільшення розміру написаної цифри (її висоти та ширини);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1600" dirty="0" smtClean="0"/>
              <a:t>збільшення якості фото;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1600" dirty="0" err="1" smtClean="0"/>
              <a:t>ускладення</a:t>
            </a:r>
            <a:r>
              <a:rPr lang="uk-UA" sz="1600" dirty="0" smtClean="0"/>
              <a:t> структури нейронної мережі для більш ефективного розпізнавання образів, що не знаходяться у вибірці.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055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Режим розпізнавання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551" y="2673740"/>
            <a:ext cx="2638425" cy="2771775"/>
          </a:xfrm>
          <a:prstGeom prst="rect">
            <a:avLst/>
          </a:prstGeom>
        </p:spPr>
      </p:pic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Розпізнавання цифри з </a:t>
            </a:r>
            <a:r>
              <a:rPr lang="uk-UA" dirty="0" err="1" smtClean="0"/>
              <a:t>датасету</a:t>
            </a:r>
            <a:r>
              <a:rPr lang="uk-UA" dirty="0" smtClean="0"/>
              <a:t> </a:t>
            </a:r>
            <a:r>
              <a:rPr lang="en-US" dirty="0" err="1" smtClean="0"/>
              <a:t>Mnist</a:t>
            </a:r>
            <a:r>
              <a:rPr lang="en-US" dirty="0" smtClean="0"/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6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Режим розпізнавання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Розпізнавання </a:t>
            </a:r>
            <a:r>
              <a:rPr lang="uk-UA" dirty="0" smtClean="0"/>
              <a:t>власноруч написаних цифр</a:t>
            </a:r>
            <a:r>
              <a:rPr lang="en-US" dirty="0" smtClean="0"/>
              <a:t>: </a:t>
            </a:r>
            <a:endParaRPr lang="en-US" dirty="0"/>
          </a:p>
          <a:p>
            <a:endParaRPr lang="en-US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08" y="2642317"/>
            <a:ext cx="2752725" cy="2857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991" y="2685179"/>
            <a:ext cx="2686050" cy="27717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762" y="2704229"/>
            <a:ext cx="27813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0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Стан проблеми  на сьогоднішній день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 smtClean="0"/>
              <a:t>Задача розпізнавання рукописних цифр є досить популярною та має немало шляхів розв’язку, а саме: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 smtClean="0"/>
              <a:t>- використання одношарових нейронних мереж (</a:t>
            </a:r>
            <a:r>
              <a:rPr lang="uk-UA" dirty="0" err="1" smtClean="0"/>
              <a:t>персептронів</a:t>
            </a:r>
            <a:r>
              <a:rPr lang="uk-UA" dirty="0" smtClean="0"/>
              <a:t>);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 smtClean="0"/>
              <a:t>- використання методу </a:t>
            </a:r>
            <a:r>
              <a:rPr lang="en-US" dirty="0" smtClean="0"/>
              <a:t>k</a:t>
            </a:r>
            <a:r>
              <a:rPr lang="uk-UA" dirty="0" smtClean="0"/>
              <a:t>-найближчих сусідів;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 smtClean="0"/>
              <a:t>- застосування нелінійних класифікаторів;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 smtClean="0"/>
              <a:t>- реалізація методів опорних векторів;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 smtClean="0"/>
              <a:t>- використання багатошарових нейронних мереж;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 smtClean="0"/>
              <a:t>- застосування </a:t>
            </a:r>
            <a:r>
              <a:rPr lang="uk-UA" dirty="0" err="1" smtClean="0"/>
              <a:t>згорткових</a:t>
            </a:r>
            <a:r>
              <a:rPr lang="uk-UA" dirty="0" smtClean="0"/>
              <a:t> нейронних мереж тощо;</a:t>
            </a:r>
          </a:p>
        </p:txBody>
      </p:sp>
    </p:spTree>
    <p:extLst>
      <p:ext uri="{BB962C8B-B14F-4D97-AF65-F5344CB8AC3E}">
        <p14:creationId xmlns:p14="http://schemas.microsoft.com/office/powerpoint/2010/main" val="348250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8149" y="2036272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uk-UA" sz="7200" dirty="0" smtClean="0"/>
              <a:t>Дякую за увагу!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1051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Вибір та обґрунтування методу розв’язку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Для розв’язку задачі розпізнавання цифр було обрано </a:t>
            </a:r>
            <a:r>
              <a:rPr lang="uk-UA" dirty="0" err="1" smtClean="0"/>
              <a:t>згорткову</a:t>
            </a:r>
            <a:r>
              <a:rPr lang="uk-UA" dirty="0" smtClean="0"/>
              <a:t> нейронну мережу. За допомогою даної мережі можна досягти достатньої високої точності обрахунків (похибка становить від 1.7% до 0.23%). При цьому гарну точність показують навіть найпростіші варіанти </a:t>
            </a:r>
            <a:r>
              <a:rPr lang="uk-UA" dirty="0" err="1" smtClean="0"/>
              <a:t>згорткових</a:t>
            </a:r>
            <a:r>
              <a:rPr lang="uk-UA" dirty="0" smtClean="0"/>
              <a:t> нейронних мереж (</a:t>
            </a:r>
            <a:r>
              <a:rPr lang="en-US" dirty="0" smtClean="0"/>
              <a:t>LeNet-1, LeNet-4 </a:t>
            </a:r>
            <a:r>
              <a:rPr lang="ru-RU" dirty="0" err="1" smtClean="0"/>
              <a:t>тощо</a:t>
            </a:r>
            <a:r>
              <a:rPr lang="ru-RU" dirty="0" smtClean="0"/>
              <a:t>), в той час як </a:t>
            </a:r>
            <a:r>
              <a:rPr lang="ru-RU" dirty="0" err="1" smtClean="0"/>
              <a:t>більш</a:t>
            </a:r>
            <a:r>
              <a:rPr lang="ru-RU" dirty="0" smtClean="0"/>
              <a:t> </a:t>
            </a:r>
            <a:r>
              <a:rPr lang="ru-RU" dirty="0" err="1" smtClean="0"/>
              <a:t>складні</a:t>
            </a:r>
            <a:r>
              <a:rPr lang="ru-RU" dirty="0" smtClean="0"/>
              <a:t> за </a:t>
            </a:r>
            <a:r>
              <a:rPr lang="ru-RU" dirty="0" err="1" smtClean="0"/>
              <a:t>структурої</a:t>
            </a:r>
            <a:r>
              <a:rPr lang="ru-RU" dirty="0" smtClean="0"/>
              <a:t> </a:t>
            </a:r>
            <a:r>
              <a:rPr lang="ru-RU" dirty="0" err="1" smtClean="0"/>
              <a:t>мережі</a:t>
            </a:r>
            <a:r>
              <a:rPr lang="ru-RU" dirty="0"/>
              <a:t> </a:t>
            </a:r>
            <a:r>
              <a:rPr lang="ru-RU" dirty="0" err="1" smtClean="0"/>
              <a:t>забезпечують</a:t>
            </a:r>
            <a:r>
              <a:rPr lang="ru-RU" dirty="0" smtClean="0"/>
              <a:t> </a:t>
            </a:r>
            <a:r>
              <a:rPr lang="ru-RU" dirty="0" err="1" smtClean="0"/>
              <a:t>похибку</a:t>
            </a:r>
            <a:r>
              <a:rPr lang="ru-RU" dirty="0" smtClean="0"/>
              <a:t> не </a:t>
            </a:r>
            <a:r>
              <a:rPr lang="ru-RU" dirty="0" err="1" smtClean="0"/>
              <a:t>більше</a:t>
            </a:r>
            <a:r>
              <a:rPr lang="ru-RU" dirty="0" smtClean="0"/>
              <a:t> 1%. </a:t>
            </a:r>
            <a:r>
              <a:rPr lang="uk-UA" dirty="0" smtClean="0"/>
              <a:t>Також важливо зазначити, що </a:t>
            </a:r>
            <a:r>
              <a:rPr lang="en-US" dirty="0" smtClean="0"/>
              <a:t>CNN </a:t>
            </a:r>
            <a:r>
              <a:rPr lang="uk-UA" dirty="0" smtClean="0"/>
              <a:t>є спеціальною архітектурою, націленою саме на ефективне розпізнавання образів.</a:t>
            </a:r>
            <a:r>
              <a:rPr lang="en-US" dirty="0" smtClean="0"/>
              <a:t> </a:t>
            </a:r>
            <a:r>
              <a:rPr lang="uk-UA" dirty="0" smtClean="0"/>
              <a:t>Серед усіх </a:t>
            </a:r>
            <a:r>
              <a:rPr lang="uk-UA" dirty="0" err="1" smtClean="0"/>
              <a:t>архітектур</a:t>
            </a:r>
            <a:r>
              <a:rPr lang="uk-UA" dirty="0" smtClean="0"/>
              <a:t> нейронних </a:t>
            </a:r>
            <a:r>
              <a:rPr lang="uk-UA" dirty="0" err="1" smtClean="0"/>
              <a:t>згорткових</a:t>
            </a:r>
            <a:r>
              <a:rPr lang="uk-UA" dirty="0" smtClean="0"/>
              <a:t> мереж для розпізнавання було обрано </a:t>
            </a:r>
            <a:r>
              <a:rPr lang="en-US" dirty="0" smtClean="0"/>
              <a:t>LeNet-5, </a:t>
            </a:r>
            <a:r>
              <a:rPr lang="uk-UA" dirty="0" smtClean="0"/>
              <a:t>оскільки вже доведено ефективність використання даної архітектури для розпізнавання рукописних зображень цифр.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3594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Порівняння з іншими методами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 smtClean="0"/>
              <a:t>1. Одношарові нейронні мережі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 smtClean="0"/>
              <a:t>Очевидно, що дані мережі є найпростішими для побудови, однак вони забезпечують найгіршу точність розпізнавання – похибка становить від 8% до 12%.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 smtClean="0"/>
              <a:t>2. Метод </a:t>
            </a:r>
            <a:r>
              <a:rPr lang="en-US" dirty="0" smtClean="0"/>
              <a:t>k</a:t>
            </a:r>
            <a:r>
              <a:rPr lang="uk-UA" dirty="0" smtClean="0"/>
              <a:t>-найближчих сусідів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 smtClean="0"/>
              <a:t>Найпростіші варіанти реалізації даного методу (наприклад з використанням метрики Евкліда) забезпечують похибку розпізнавання від 2% до 5%, більш складні структури з нелінійними деформаціями або використанням інших метрик можуть зменшити похибку до 0.5% - 1%. Однак така точність досягається за рахунок дуже великого часу навчання та використання пам’яті.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Порівняння з іншими методами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 smtClean="0"/>
              <a:t>3. Нелінійні класифікатори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 smtClean="0"/>
              <a:t>В цілому застосування нелінійних класифікаторів (наприклад виділення 40 головних компонент в множині навчальних даних та квадратичного класифікатора) дає досить непогану точність – похибка становить від 3% до 4%. Однак дана точність нижче, ніж та, що може бути досягнута за допомогою </a:t>
            </a:r>
            <a:r>
              <a:rPr lang="uk-UA" dirty="0" err="1" smtClean="0"/>
              <a:t>згорткових</a:t>
            </a:r>
            <a:r>
              <a:rPr lang="uk-UA" dirty="0" smtClean="0"/>
              <a:t> мереж</a:t>
            </a:r>
            <a:r>
              <a:rPr lang="en-US" dirty="0"/>
              <a:t>.</a:t>
            </a:r>
            <a:endParaRPr lang="en-US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4</a:t>
            </a:r>
            <a:r>
              <a:rPr lang="uk-UA" dirty="0" smtClean="0"/>
              <a:t>. Багатошарові нейронні мережі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 smtClean="0"/>
              <a:t>Використання даних мереж дозволяє досягти точності від 95% до 99% в залежності від складності мережі. Однак такі мережі мають дуже велику кількість вагових коефіцієнтів (більше ста тисяч), що значно більше кількості навчальних прикладів. Саме це робить багатошарові нейронні мережі «</a:t>
            </a:r>
            <a:r>
              <a:rPr lang="uk-UA" dirty="0" err="1" smtClean="0"/>
              <a:t>надпараметризованими</a:t>
            </a:r>
            <a:r>
              <a:rPr lang="uk-UA" dirty="0" smtClean="0"/>
              <a:t>» (</a:t>
            </a:r>
            <a:r>
              <a:rPr lang="en-US" dirty="0" smtClean="0"/>
              <a:t>over-parameterized</a:t>
            </a:r>
            <a:r>
              <a:rPr lang="uk-UA" dirty="0" smtClean="0"/>
              <a:t>).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4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Порівняння з іншими методами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uk-UA" dirty="0" smtClean="0"/>
              <a:t>. Метод опорних векторів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1900" dirty="0"/>
              <a:t>Даний метод забезпечує непогану точність </a:t>
            </a:r>
            <a:r>
              <a:rPr lang="uk-UA" sz="1900" dirty="0" smtClean="0"/>
              <a:t>(похибка близько </a:t>
            </a:r>
            <a:r>
              <a:rPr lang="uk-UA" sz="1900" dirty="0"/>
              <a:t>1%) і </a:t>
            </a:r>
            <a:r>
              <a:rPr lang="uk-UA" sz="1900" dirty="0" smtClean="0"/>
              <a:t>не </a:t>
            </a:r>
            <a:r>
              <a:rPr lang="uk-UA" sz="1900" dirty="0"/>
              <a:t>надто складну </a:t>
            </a:r>
            <a:r>
              <a:rPr lang="uk-UA" sz="1900" dirty="0" smtClean="0"/>
              <a:t>архітектуру. </a:t>
            </a:r>
            <a:r>
              <a:rPr lang="uk-UA" sz="1900" dirty="0"/>
              <a:t>Саме тому його використання також рекомендовано для розв’язку цієї задачі. Однак перевага все ж була надана </a:t>
            </a:r>
            <a:r>
              <a:rPr lang="uk-UA" sz="1900" dirty="0" err="1"/>
              <a:t>згортковій</a:t>
            </a:r>
            <a:r>
              <a:rPr lang="uk-UA" sz="1900" dirty="0"/>
              <a:t> нейронній мережі через </a:t>
            </a:r>
            <a:r>
              <a:rPr lang="uk-UA" sz="1900" dirty="0" smtClean="0"/>
              <a:t>те</a:t>
            </a:r>
            <a:r>
              <a:rPr lang="uk-UA" sz="1900" dirty="0"/>
              <a:t>, що основною метою застосування  даних мереж є розпізнавання </a:t>
            </a:r>
            <a:r>
              <a:rPr lang="uk-UA" sz="1900" dirty="0" smtClean="0"/>
              <a:t>образів та простоту модифікацій мережі.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50996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Структура </a:t>
            </a:r>
            <a:r>
              <a:rPr lang="uk-UA" dirty="0" err="1" smtClean="0"/>
              <a:t>згорткових</a:t>
            </a:r>
            <a:r>
              <a:rPr lang="uk-UA" dirty="0" smtClean="0"/>
              <a:t> нейронних мереж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63" y="2333625"/>
            <a:ext cx="9906000" cy="3048000"/>
          </a:xfrm>
        </p:spPr>
      </p:pic>
    </p:spTree>
    <p:extLst>
      <p:ext uri="{BB962C8B-B14F-4D97-AF65-F5344CB8AC3E}">
        <p14:creationId xmlns:p14="http://schemas.microsoft.com/office/powerpoint/2010/main" val="357470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Шар згортки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1900" dirty="0"/>
              <a:t>Шар згортки - це основний блок </a:t>
            </a:r>
            <a:r>
              <a:rPr lang="uk-UA" sz="1900" dirty="0" err="1"/>
              <a:t>згорткової</a:t>
            </a:r>
            <a:r>
              <a:rPr lang="uk-UA" sz="1900" dirty="0"/>
              <a:t> нейронної мережі. Шар згортки включає в себе для кожного каналу свій фільтр, ядро ​​згортки якого обробляє попередній шар за фрагментами. Вагові коефіцієнти ядра згортки (невеликі матриці) невідомі і встановлюються в процесі навчання.</a:t>
            </a:r>
            <a:endParaRPr lang="en-US" sz="1900" dirty="0"/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1900" dirty="0"/>
              <a:t>Особливістю </a:t>
            </a:r>
            <a:r>
              <a:rPr lang="uk-UA" sz="1900" dirty="0" err="1"/>
              <a:t>згорткового</a:t>
            </a:r>
            <a:r>
              <a:rPr lang="uk-UA" sz="1900" dirty="0"/>
              <a:t> шару є порівняно невелика кількість параметрів, яке встановлюється при навчанні. </a:t>
            </a:r>
            <a:endParaRPr lang="uk-UA" sz="190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1900" dirty="0" smtClean="0"/>
              <a:t>Варто зазначити, що розмір ядра згортки визначається в залежності від розміру ознаки, що шукається на зображенні.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81132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571</TotalTime>
  <Words>1487</Words>
  <Application>Microsoft Office PowerPoint</Application>
  <PresentationFormat>Широкоэкранный</PresentationFormat>
  <Paragraphs>108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Ретро</vt:lpstr>
      <vt:lpstr>Розпізнавання рукописних цифр</vt:lpstr>
      <vt:lpstr>Постановка задачі</vt:lpstr>
      <vt:lpstr>Стан проблеми  на сьогоднішній день</vt:lpstr>
      <vt:lpstr>Вибір та обґрунтування методу розв’язку</vt:lpstr>
      <vt:lpstr>Порівняння з іншими методами</vt:lpstr>
      <vt:lpstr>Порівняння з іншими методами</vt:lpstr>
      <vt:lpstr>Порівняння з іншими методами</vt:lpstr>
      <vt:lpstr>Структура згорткових нейронних мереж</vt:lpstr>
      <vt:lpstr>Шар згортки</vt:lpstr>
      <vt:lpstr>Операція згортки</vt:lpstr>
      <vt:lpstr>Операція згортки</vt:lpstr>
      <vt:lpstr>Шар субдискретизації (пулінгу)</vt:lpstr>
      <vt:lpstr>Шар субдискретизації (пулінгу)</vt:lpstr>
      <vt:lpstr>Повнозв’язні шари</vt:lpstr>
      <vt:lpstr>Функції активації</vt:lpstr>
      <vt:lpstr>ReLU</vt:lpstr>
      <vt:lpstr>Навчання мережі</vt:lpstr>
      <vt:lpstr>Переваги та недоліки CNN</vt:lpstr>
      <vt:lpstr>Переваги та недоліки CNN</vt:lpstr>
      <vt:lpstr>LeNet-5</vt:lpstr>
      <vt:lpstr>AlexNet</vt:lpstr>
      <vt:lpstr>VGG-16</vt:lpstr>
      <vt:lpstr>Реалізація нейронної мережі</vt:lpstr>
      <vt:lpstr>Завантаження та підготовка датасету</vt:lpstr>
      <vt:lpstr>Описання структури ЗНН</vt:lpstr>
      <vt:lpstr>Тренування моделі</vt:lpstr>
      <vt:lpstr>Режим розпізнавання</vt:lpstr>
      <vt:lpstr>Режим розпізнавання</vt:lpstr>
      <vt:lpstr>Режим розпізнавання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Family</dc:creator>
  <cp:lastModifiedBy>Family</cp:lastModifiedBy>
  <cp:revision>36</cp:revision>
  <dcterms:created xsi:type="dcterms:W3CDTF">2020-12-09T17:33:46Z</dcterms:created>
  <dcterms:modified xsi:type="dcterms:W3CDTF">2020-12-19T14:09:49Z</dcterms:modified>
</cp:coreProperties>
</file>