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56" r:id="rId7"/>
    <p:sldId id="260" r:id="rId8"/>
    <p:sldId id="262" r:id="rId9"/>
    <p:sldId id="264" r:id="rId10"/>
  </p:sldIdLst>
  <p:sldSz cx="12192000" cy="6858000"/>
  <p:notesSz cx="6808788" cy="9940925"/>
  <p:custDataLst>
    <p:tags r:id="rId13"/>
  </p:custDataLst>
  <p:defaultTextStyle>
    <a:defPPr>
      <a:defRPr lang="ru-RU"/>
    </a:defPPr>
    <a:lvl1pPr marL="0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78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55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631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509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386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262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140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017" algn="l" defTabSz="9137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">
          <p15:clr>
            <a:srgbClr val="A4A3A4"/>
          </p15:clr>
        </p15:guide>
        <p15:guide id="2" pos="2578">
          <p15:clr>
            <a:srgbClr val="A4A3A4"/>
          </p15:clr>
        </p15:guide>
        <p15:guide id="3" pos="25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19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етров Александр Валерьевич (УА)" initials="ВАВ" lastIdx="4" clrIdx="0"/>
  <p:cmAuthor id="1" name="Корнаухова Мария Михайловна" initials="КММ" lastIdx="0" clrIdx="1">
    <p:extLst/>
  </p:cmAuthor>
  <p:cmAuthor id="2" name="Артищев Вячеслав Сергеевич" initials="АВС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FEFBE6"/>
    <a:srgbClr val="C39BE1"/>
    <a:srgbClr val="002882"/>
    <a:srgbClr val="7030A0"/>
    <a:srgbClr val="E6EBFE"/>
    <a:srgbClr val="D8BEEC"/>
    <a:srgbClr val="007FBF"/>
    <a:srgbClr val="702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5" autoAdjust="0"/>
    <p:restoredTop sz="95200" autoAdjust="0"/>
  </p:normalViewPr>
  <p:slideViewPr>
    <p:cSldViewPr snapToGrid="0" snapToObjects="1">
      <p:cViewPr varScale="1">
        <p:scale>
          <a:sx n="87" d="100"/>
          <a:sy n="87" d="100"/>
        </p:scale>
        <p:origin x="756" y="90"/>
      </p:cViewPr>
      <p:guideLst>
        <p:guide orient="horz" pos="1612"/>
        <p:guide pos="2578"/>
        <p:guide pos="25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874" y="90"/>
      </p:cViewPr>
      <p:guideLst>
        <p:guide orient="horz" pos="3124"/>
        <p:guide pos="2119"/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690" cy="496406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491" y="0"/>
            <a:ext cx="2950690" cy="496406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68029770-5A86-429A-B764-2BF51CDC7106}" type="datetimeFigureOut">
              <a:rPr lang="ru-RU" smtClean="0"/>
              <a:t>01.07.2021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2919"/>
            <a:ext cx="2950690" cy="496406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491" y="9442919"/>
            <a:ext cx="2950690" cy="496406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777DE053-FBF7-4FC7-B4F5-6A51DA44258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68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50474" cy="498773"/>
          </a:xfrm>
          <a:prstGeom prst="rect">
            <a:avLst/>
          </a:prstGeom>
        </p:spPr>
        <p:txBody>
          <a:bodyPr vert="horz" lIns="91270" tIns="45636" rIns="91270" bIns="45636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9" y="3"/>
            <a:ext cx="2950474" cy="498773"/>
          </a:xfrm>
          <a:prstGeom prst="rect">
            <a:avLst/>
          </a:prstGeom>
        </p:spPr>
        <p:txBody>
          <a:bodyPr vert="horz" lIns="91270" tIns="45636" rIns="91270" bIns="45636" rtlCol="0"/>
          <a:lstStyle>
            <a:lvl1pPr algn="r">
              <a:defRPr sz="1200"/>
            </a:lvl1pPr>
          </a:lstStyle>
          <a:p>
            <a:fld id="{B78E9BB2-5728-2D4C-B25E-8073B9C781C2}" type="datetimeFigureOut">
              <a:rPr lang="ru-RU" smtClean="0"/>
              <a:t>01.07.2021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70" tIns="45636" rIns="91270" bIns="45636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80" y="4784075"/>
            <a:ext cx="5447030" cy="3914239"/>
          </a:xfrm>
          <a:prstGeom prst="rect">
            <a:avLst/>
          </a:prstGeom>
        </p:spPr>
        <p:txBody>
          <a:bodyPr vert="horz" lIns="91270" tIns="45636" rIns="91270" bIns="4563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42153"/>
            <a:ext cx="2950474" cy="498772"/>
          </a:xfrm>
          <a:prstGeom prst="rect">
            <a:avLst/>
          </a:prstGeom>
        </p:spPr>
        <p:txBody>
          <a:bodyPr vert="horz" lIns="91270" tIns="45636" rIns="91270" bIns="45636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9" y="9442153"/>
            <a:ext cx="2950474" cy="498772"/>
          </a:xfrm>
          <a:prstGeom prst="rect">
            <a:avLst/>
          </a:prstGeom>
        </p:spPr>
        <p:txBody>
          <a:bodyPr vert="horz" lIns="91270" tIns="45636" rIns="91270" bIns="45636" rtlCol="0" anchor="b"/>
          <a:lstStyle>
            <a:lvl1pPr algn="r">
              <a:defRPr sz="1200"/>
            </a:lvl1pPr>
          </a:lstStyle>
          <a:p>
            <a:fld id="{2F490713-9E6F-F447-ADAD-DE3BA53508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52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78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55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631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09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386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62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140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017" algn="l" defTabSz="9137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90713-9E6F-F447-ADAD-DE3BA53508E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07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129e4e87-2787-41a0-addf-81114a618c99@cor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3" t="21924" r="494" b="220"/>
          <a:stretch/>
        </p:blipFill>
        <p:spPr bwMode="auto">
          <a:xfrm rot="16200000" flipH="1">
            <a:off x="2662240" y="-2671762"/>
            <a:ext cx="6867524" cy="121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2589" y="2155204"/>
            <a:ext cx="5307012" cy="984885"/>
          </a:xfrm>
        </p:spPr>
        <p:txBody>
          <a:bodyPr anchor="t"/>
          <a:lstStyle>
            <a:lvl1pPr algn="l">
              <a:lnSpc>
                <a:spcPct val="80000"/>
              </a:lnSpc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2582" y="4809006"/>
            <a:ext cx="5713414" cy="3323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00AAFF"/>
                </a:solidFill>
                <a:latin typeface="VTB Group Cond Book" charset="0"/>
                <a:ea typeface="VTB Group Cond Book" charset="0"/>
                <a:cs typeface="VTB Group Cond Book" charset="0"/>
              </a:defRPr>
            </a:lvl1pPr>
            <a:lvl2pPr marL="456878" indent="0" algn="ctr">
              <a:buNone/>
              <a:defRPr sz="1900"/>
            </a:lvl2pPr>
            <a:lvl3pPr marL="913755" indent="0" algn="ctr">
              <a:buNone/>
              <a:defRPr sz="1800"/>
            </a:lvl3pPr>
            <a:lvl4pPr marL="1370631" indent="0" algn="ctr">
              <a:buNone/>
              <a:defRPr sz="1600"/>
            </a:lvl4pPr>
            <a:lvl5pPr marL="1827509" indent="0" algn="ctr">
              <a:buNone/>
              <a:defRPr sz="1600"/>
            </a:lvl5pPr>
            <a:lvl6pPr marL="2284386" indent="0" algn="ctr">
              <a:buNone/>
              <a:defRPr sz="1600"/>
            </a:lvl6pPr>
            <a:lvl7pPr marL="2741262" indent="0" algn="ctr">
              <a:buNone/>
              <a:defRPr sz="1600"/>
            </a:lvl7pPr>
            <a:lvl8pPr marL="3198140" indent="0" algn="ctr">
              <a:buNone/>
              <a:defRPr sz="1600"/>
            </a:lvl8pPr>
            <a:lvl9pPr marL="3655017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" name="Picture 7" descr="Znalezione obrazy dla zapytania vtb bank">
            <a:extLst>
              <a:ext uri="{FF2B5EF4-FFF2-40B4-BE49-F238E27FC236}">
                <a16:creationId xmlns:a16="http://schemas.microsoft.com/office/drawing/2014/main" id="{5236C2A2-04BC-4FA3-A154-D4D596D1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58" y="497981"/>
            <a:ext cx="3181740" cy="11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10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59" y="251035"/>
            <a:ext cx="10515600" cy="276999"/>
          </a:xfrm>
        </p:spPr>
        <p:txBody>
          <a:bodyPr/>
          <a:lstStyle>
            <a:lvl1pPr>
              <a:defRPr sz="2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34695-2B04-4735-AD2F-07B2DC4278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5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34695-2B04-4735-AD2F-07B2DC4278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0459" y="588243"/>
            <a:ext cx="5713414" cy="3323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0" i="0">
                <a:solidFill>
                  <a:srgbClr val="00AAFF"/>
                </a:solidFill>
                <a:latin typeface="VTB Group Cond Book" charset="0"/>
                <a:ea typeface="VTB Group Cond Book" charset="0"/>
                <a:cs typeface="VTB Group Cond Book" charset="0"/>
              </a:defRPr>
            </a:lvl1pPr>
            <a:lvl2pPr marL="456878" indent="0" algn="ctr">
              <a:buNone/>
              <a:defRPr sz="1900"/>
            </a:lvl2pPr>
            <a:lvl3pPr marL="913755" indent="0" algn="ctr">
              <a:buNone/>
              <a:defRPr sz="1800"/>
            </a:lvl3pPr>
            <a:lvl4pPr marL="1370631" indent="0" algn="ctr">
              <a:buNone/>
              <a:defRPr sz="1600"/>
            </a:lvl4pPr>
            <a:lvl5pPr marL="1827509" indent="0" algn="ctr">
              <a:buNone/>
              <a:defRPr sz="1600"/>
            </a:lvl5pPr>
            <a:lvl6pPr marL="2284386" indent="0" algn="ctr">
              <a:buNone/>
              <a:defRPr sz="1600"/>
            </a:lvl6pPr>
            <a:lvl7pPr marL="2741262" indent="0" algn="ctr">
              <a:buNone/>
              <a:defRPr sz="1600"/>
            </a:lvl7pPr>
            <a:lvl8pPr marL="3198140" indent="0" algn="ctr">
              <a:buNone/>
              <a:defRPr sz="1600"/>
            </a:lvl8pPr>
            <a:lvl9pPr marL="3655017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3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  <a:sym typeface="Arial" panose="020B0604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0" name="FooterSimple" hidden="1"/>
          <p:cNvSpPr txBox="1"/>
          <p:nvPr>
            <p:custDataLst>
              <p:tags r:id="rId3"/>
            </p:custDataLst>
          </p:nvPr>
        </p:nvSpPr>
        <p:spPr>
          <a:xfrm rot="16200000">
            <a:off x="10561320" y="5116900"/>
            <a:ext cx="2743200" cy="989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70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  <a:sym typeface="Arial" panose="020B0604020202020204" pitchFamily="34" charset="0"/>
              </a:rPr>
              <a:t>2018-02 Innovation strategy GPB_vABM_v15.pptx</a:t>
            </a:r>
            <a:endParaRPr lang="en-US" sz="700" dirty="0">
              <a:solidFill>
                <a:prstClr val="white">
                  <a:lumMod val="50000"/>
                </a:prstClr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6723E-82A2-4078-9BBB-11B6AA0525E0}"/>
              </a:ext>
            </a:extLst>
          </p:cNvPr>
          <p:cNvSpPr txBox="1"/>
          <p:nvPr/>
        </p:nvSpPr>
        <p:spPr>
          <a:xfrm>
            <a:off x="11699504" y="6614562"/>
            <a:ext cx="381000" cy="15701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0CE41C-9C1A-4F00-B9E5-EBFE96D1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85" y="234864"/>
            <a:ext cx="10683987" cy="3454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55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59" y="251035"/>
            <a:ext cx="10515600" cy="3323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10963275" y="6568168"/>
            <a:ext cx="1228725" cy="289832"/>
          </a:xfrm>
          <a:prstGeom prst="rect">
            <a:avLst/>
          </a:prstGeom>
        </p:spPr>
        <p:txBody>
          <a:bodyPr vert="horz" lIns="91376" tIns="45690" rIns="91376" bIns="4569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4695-2B04-4735-AD2F-07B2DC4278E2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5" name="Изображение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82" y="-59270"/>
            <a:ext cx="1491246" cy="8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4" r:id="rId3"/>
    <p:sldLayoutId id="214748377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755" rtl="0" eaLnBrk="1" latinLnBrk="0" hangingPunct="1">
        <a:lnSpc>
          <a:spcPct val="90000"/>
        </a:lnSpc>
        <a:spcBef>
          <a:spcPct val="0"/>
        </a:spcBef>
        <a:buNone/>
        <a:defRPr sz="2400" b="1" i="0" kern="1200" cap="all" baseline="0">
          <a:solidFill>
            <a:srgbClr val="0A2896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1pPr>
    </p:titleStyle>
    <p:bodyStyle>
      <a:lvl1pPr marL="342657" indent="-342657" algn="l" defTabSz="913755" rtl="0" eaLnBrk="1" latinLnBrk="0" hangingPunct="1">
        <a:lnSpc>
          <a:spcPct val="90000"/>
        </a:lnSpc>
        <a:spcBef>
          <a:spcPts val="1000"/>
        </a:spcBef>
        <a:buClr>
          <a:srgbClr val="00AAFF"/>
        </a:buClr>
        <a:buFont typeface="Arial" charset="0"/>
        <a:buChar char="•"/>
        <a:defRPr sz="1500" b="0" i="0" kern="1200">
          <a:solidFill>
            <a:schemeClr val="tx1">
              <a:lumMod val="75000"/>
            </a:schemeClr>
          </a:solidFill>
          <a:latin typeface="VTB Group Cond Light" charset="0"/>
          <a:ea typeface="VTB Group Cond Light" charset="0"/>
          <a:cs typeface="VTB Group Cond Light" charset="0"/>
        </a:defRPr>
      </a:lvl1pPr>
      <a:lvl2pPr marL="685319" indent="-228438" algn="l" defTabSz="913755" rtl="0" eaLnBrk="1" latinLnBrk="0" hangingPunct="1">
        <a:lnSpc>
          <a:spcPct val="90000"/>
        </a:lnSpc>
        <a:spcBef>
          <a:spcPts val="500"/>
        </a:spcBef>
        <a:buClr>
          <a:srgbClr val="00AAFF"/>
        </a:buClr>
        <a:buFont typeface="Arial"/>
        <a:buChar char="•"/>
        <a:defRPr sz="1500" b="0" i="0" kern="1200">
          <a:solidFill>
            <a:schemeClr val="tx1">
              <a:lumMod val="75000"/>
            </a:schemeClr>
          </a:solidFill>
          <a:latin typeface="VTB Group Cond Light" charset="0"/>
          <a:ea typeface="VTB Group Cond Light" charset="0"/>
          <a:cs typeface="VTB Group Cond Light" charset="0"/>
        </a:defRPr>
      </a:lvl2pPr>
      <a:lvl3pPr marL="1142193" indent="-228438" algn="l" defTabSz="913755" rtl="0" eaLnBrk="1" latinLnBrk="0" hangingPunct="1">
        <a:lnSpc>
          <a:spcPct val="90000"/>
        </a:lnSpc>
        <a:spcBef>
          <a:spcPts val="500"/>
        </a:spcBef>
        <a:buClr>
          <a:srgbClr val="00AAFF"/>
        </a:buClr>
        <a:buFont typeface="Arial"/>
        <a:buChar char="•"/>
        <a:defRPr sz="1500" b="0" i="0" kern="1200">
          <a:solidFill>
            <a:schemeClr val="tx1">
              <a:lumMod val="75000"/>
            </a:schemeClr>
          </a:solidFill>
          <a:latin typeface="VTB Group Cond Light" charset="0"/>
          <a:ea typeface="VTB Group Cond Light" charset="0"/>
          <a:cs typeface="VTB Group Cond Light" charset="0"/>
        </a:defRPr>
      </a:lvl3pPr>
      <a:lvl4pPr marL="1599071" indent="-228438" algn="l" defTabSz="913755" rtl="0" eaLnBrk="1" latinLnBrk="0" hangingPunct="1">
        <a:lnSpc>
          <a:spcPct val="90000"/>
        </a:lnSpc>
        <a:spcBef>
          <a:spcPts val="500"/>
        </a:spcBef>
        <a:buClr>
          <a:srgbClr val="00AAFF"/>
        </a:buClr>
        <a:buFont typeface="Arial"/>
        <a:buChar char="•"/>
        <a:defRPr sz="1200" b="0" i="0" kern="1200">
          <a:solidFill>
            <a:schemeClr val="tx1">
              <a:lumMod val="60000"/>
              <a:lumOff val="40000"/>
            </a:schemeClr>
          </a:solidFill>
          <a:latin typeface="VTB Group Cond Light" charset="0"/>
          <a:ea typeface="VTB Group Cond Light" charset="0"/>
          <a:cs typeface="VTB Group Cond Light" charset="0"/>
        </a:defRPr>
      </a:lvl4pPr>
      <a:lvl5pPr marL="2055947" indent="-228438" algn="l" defTabSz="913755" rtl="0" eaLnBrk="1" latinLnBrk="0" hangingPunct="1">
        <a:lnSpc>
          <a:spcPct val="90000"/>
        </a:lnSpc>
        <a:spcBef>
          <a:spcPts val="500"/>
        </a:spcBef>
        <a:buClr>
          <a:srgbClr val="00AAFF"/>
        </a:buClr>
        <a:buFont typeface="Arial"/>
        <a:buChar char="•"/>
        <a:defRPr sz="1200" b="0" i="0" kern="1200">
          <a:solidFill>
            <a:schemeClr val="tx1">
              <a:lumMod val="60000"/>
              <a:lumOff val="40000"/>
            </a:schemeClr>
          </a:solidFill>
          <a:latin typeface="VTB Group Cond Light" charset="0"/>
          <a:ea typeface="VTB Group Cond Light" charset="0"/>
          <a:cs typeface="VTB Group Cond Light" charset="0"/>
        </a:defRPr>
      </a:lvl5pPr>
      <a:lvl6pPr marL="2512822" indent="-228438" algn="l" defTabSz="91375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02" indent="-228438" algn="l" defTabSz="91375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79" indent="-228438" algn="l" defTabSz="91375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55" indent="-228438" algn="l" defTabSz="91375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8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31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09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86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62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40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17" algn="l" defTabSz="913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920">
          <p15:clr>
            <a:srgbClr val="F26B43"/>
          </p15:clr>
        </p15:guide>
        <p15:guide id="4" orient="horz" pos="1679">
          <p15:clr>
            <a:srgbClr val="F26B43"/>
          </p15:clr>
        </p15:guide>
        <p15:guide id="5" orient="horz" pos="1438">
          <p15:clr>
            <a:srgbClr val="F26B43"/>
          </p15:clr>
        </p15:guide>
        <p15:guide id="6" orient="horz" pos="1201">
          <p15:clr>
            <a:srgbClr val="F26B43"/>
          </p15:clr>
        </p15:guide>
        <p15:guide id="7" orient="horz" pos="241">
          <p15:clr>
            <a:srgbClr val="F26B43"/>
          </p15:clr>
        </p15:guide>
        <p15:guide id="8" orient="horz" pos="2398">
          <p15:clr>
            <a:srgbClr val="F26B43"/>
          </p15:clr>
        </p15:guide>
        <p15:guide id="9" orient="horz" pos="2639">
          <p15:clr>
            <a:srgbClr val="F26B43"/>
          </p15:clr>
        </p15:guide>
        <p15:guide id="10" orient="horz" pos="2880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2" orient="horz" pos="3358">
          <p15:clr>
            <a:srgbClr val="F26B43"/>
          </p15:clr>
        </p15:guide>
        <p15:guide id="13" orient="horz" pos="3599">
          <p15:clr>
            <a:srgbClr val="F26B43"/>
          </p15:clr>
        </p15:guide>
        <p15:guide id="14" orient="horz" pos="3840">
          <p15:clr>
            <a:srgbClr val="F26B43"/>
          </p15:clr>
        </p15:guide>
        <p15:guide id="15" orient="horz" pos="4077">
          <p15:clr>
            <a:srgbClr val="F26B43"/>
          </p15:clr>
        </p15:guide>
        <p15:guide id="16" pos="3599">
          <p15:clr>
            <a:srgbClr val="F26B43"/>
          </p15:clr>
        </p15:guide>
        <p15:guide id="17" pos="3358">
          <p15:clr>
            <a:srgbClr val="F26B43"/>
          </p15:clr>
        </p15:guide>
        <p15:guide id="18" pos="3117">
          <p15:clr>
            <a:srgbClr val="F26B43"/>
          </p15:clr>
        </p15:guide>
        <p15:guide id="19" pos="2880">
          <p15:clr>
            <a:srgbClr val="F26B43"/>
          </p15:clr>
        </p15:guide>
        <p15:guide id="20" pos="2639">
          <p15:clr>
            <a:srgbClr val="F26B43"/>
          </p15:clr>
        </p15:guide>
        <p15:guide id="21" pos="2398">
          <p15:clr>
            <a:srgbClr val="F26B43"/>
          </p15:clr>
        </p15:guide>
        <p15:guide id="22" pos="2157">
          <p15:clr>
            <a:srgbClr val="F26B43"/>
          </p15:clr>
        </p15:guide>
        <p15:guide id="23" pos="1920">
          <p15:clr>
            <a:srgbClr val="F26B43"/>
          </p15:clr>
        </p15:guide>
        <p15:guide id="24" pos="1679">
          <p15:clr>
            <a:srgbClr val="F26B43"/>
          </p15:clr>
        </p15:guide>
        <p15:guide id="25" pos="1438">
          <p15:clr>
            <a:srgbClr val="F26B43"/>
          </p15:clr>
        </p15:guide>
        <p15:guide id="26" pos="1201">
          <p15:clr>
            <a:srgbClr val="F26B43"/>
          </p15:clr>
        </p15:guide>
        <p15:guide id="27" pos="960">
          <p15:clr>
            <a:srgbClr val="F26B43"/>
          </p15:clr>
        </p15:guide>
        <p15:guide id="28" pos="719">
          <p15:clr>
            <a:srgbClr val="F26B43"/>
          </p15:clr>
        </p15:guide>
        <p15:guide id="29" pos="478">
          <p15:clr>
            <a:srgbClr val="F26B43"/>
          </p15:clr>
        </p15:guide>
        <p15:guide id="30" pos="241">
          <p15:clr>
            <a:srgbClr val="F26B43"/>
          </p15:clr>
        </p15:guide>
        <p15:guide id="31" pos="4077">
          <p15:clr>
            <a:srgbClr val="F26B43"/>
          </p15:clr>
        </p15:guide>
        <p15:guide id="32" pos="4318">
          <p15:clr>
            <a:srgbClr val="F26B43"/>
          </p15:clr>
        </p15:guide>
        <p15:guide id="33" pos="4559">
          <p15:clr>
            <a:srgbClr val="F26B43"/>
          </p15:clr>
        </p15:guide>
        <p15:guide id="34" pos="4796">
          <p15:clr>
            <a:srgbClr val="F26B43"/>
          </p15:clr>
        </p15:guide>
        <p15:guide id="35" pos="5037">
          <p15:clr>
            <a:srgbClr val="F26B43"/>
          </p15:clr>
        </p15:guide>
        <p15:guide id="36" pos="5278">
          <p15:clr>
            <a:srgbClr val="F26B43"/>
          </p15:clr>
        </p15:guide>
        <p15:guide id="37" pos="5514">
          <p15:clr>
            <a:srgbClr val="F26B43"/>
          </p15:clr>
        </p15:guide>
        <p15:guide id="38" pos="5756">
          <p15:clr>
            <a:srgbClr val="F26B43"/>
          </p15:clr>
        </p15:guide>
        <p15:guide id="39" pos="5997">
          <p15:clr>
            <a:srgbClr val="F26B43"/>
          </p15:clr>
        </p15:guide>
        <p15:guide id="40" pos="6238">
          <p15:clr>
            <a:srgbClr val="F26B43"/>
          </p15:clr>
        </p15:guide>
        <p15:guide id="41" pos="6474">
          <p15:clr>
            <a:srgbClr val="F26B43"/>
          </p15:clr>
        </p15:guide>
        <p15:guide id="42" pos="6716">
          <p15:clr>
            <a:srgbClr val="F26B43"/>
          </p15:clr>
        </p15:guide>
        <p15:guide id="43" pos="6957">
          <p15:clr>
            <a:srgbClr val="F26B43"/>
          </p15:clr>
        </p15:guide>
        <p15:guide id="44" pos="7198">
          <p15:clr>
            <a:srgbClr val="F26B43"/>
          </p15:clr>
        </p15:guide>
        <p15:guide id="45" pos="7434">
          <p15:clr>
            <a:srgbClr val="F26B43"/>
          </p15:clr>
        </p15:guide>
        <p15:guide id="46" orient="horz" pos="958">
          <p15:clr>
            <a:srgbClr val="F26B43"/>
          </p15:clr>
        </p15:guide>
        <p15:guide id="47" orient="horz" pos="721">
          <p15:clr>
            <a:srgbClr val="F26B43"/>
          </p15:clr>
        </p15:guide>
        <p15:guide id="48" orient="horz" pos="4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82589" y="2155204"/>
            <a:ext cx="10282562" cy="795089"/>
          </a:xfrm>
        </p:spPr>
        <p:txBody>
          <a:bodyPr/>
          <a:lstStyle/>
          <a:p>
            <a:r>
              <a:rPr lang="ru-RU" dirty="0" smtClean="0"/>
              <a:t>Нецелевые интеграции</a:t>
            </a:r>
            <a:br>
              <a:rPr lang="ru-RU" dirty="0" smtClean="0"/>
            </a:br>
            <a:endParaRPr lang="ru-RU" sz="2400" b="0" dirty="0">
              <a:solidFill>
                <a:srgbClr val="00B050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82582" y="5945597"/>
            <a:ext cx="5713414" cy="332399"/>
          </a:xfrm>
        </p:spPr>
        <p:txBody>
          <a:bodyPr/>
          <a:lstStyle/>
          <a:p>
            <a:r>
              <a:rPr lang="ru-RU" sz="1400" dirty="0" smtClean="0"/>
              <a:t>Февраль 2021 - ДИТА</a:t>
            </a:r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963275" y="6567488"/>
            <a:ext cx="1228725" cy="290512"/>
          </a:xfrm>
        </p:spPr>
        <p:txBody>
          <a:bodyPr/>
          <a:lstStyle/>
          <a:p>
            <a:fld id="{7D534695-2B04-4735-AD2F-07B2DC4278E2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6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заключается задача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34695-2B04-4735-AD2F-07B2DC4278E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2748" y="768863"/>
            <a:ext cx="105369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1. В течение первого квартала 2021 составлена карта</a:t>
            </a:r>
            <a:r>
              <a:rPr lang="ru-RU" sz="2000" b="1" dirty="0"/>
              <a:t> нецелевых интеграций</a:t>
            </a:r>
            <a:r>
              <a:rPr lang="ru-RU" sz="2000" dirty="0"/>
              <a:t> в </a:t>
            </a:r>
            <a:r>
              <a:rPr lang="ru-RU" sz="2000" dirty="0" smtClean="0"/>
              <a:t>разрезе критичных </a:t>
            </a:r>
            <a:r>
              <a:rPr lang="ru-RU" sz="2000" dirty="0"/>
              <a:t>Информационных </a:t>
            </a:r>
            <a:r>
              <a:rPr lang="ru-RU" sz="2000" dirty="0" smtClean="0"/>
              <a:t>Систем. </a:t>
            </a:r>
          </a:p>
          <a:p>
            <a:endParaRPr lang="ru-RU" sz="2000" dirty="0" smtClean="0"/>
          </a:p>
          <a:p>
            <a:r>
              <a:rPr lang="ru-RU" sz="2000" dirty="0" smtClean="0"/>
              <a:t>2. В </a:t>
            </a:r>
            <a:r>
              <a:rPr lang="ru-RU" sz="2000" dirty="0"/>
              <a:t>течение </a:t>
            </a:r>
            <a:r>
              <a:rPr lang="ru-RU" sz="2000" dirty="0" smtClean="0"/>
              <a:t>второго квартала </a:t>
            </a:r>
            <a:r>
              <a:rPr lang="ru-RU" sz="2000" dirty="0"/>
              <a:t>2021 </a:t>
            </a:r>
            <a:r>
              <a:rPr lang="ru-RU" sz="2000" dirty="0" smtClean="0"/>
              <a:t>сформировать </a:t>
            </a:r>
            <a:r>
              <a:rPr lang="ru-RU" sz="2000" b="1" dirty="0" smtClean="0"/>
              <a:t>план-график</a:t>
            </a:r>
            <a:r>
              <a:rPr lang="ru-RU" sz="2000" dirty="0" smtClean="0"/>
              <a:t> </a:t>
            </a:r>
            <a:r>
              <a:rPr lang="ru-RU" sz="2000" dirty="0"/>
              <a:t>отказа от нецелевых </a:t>
            </a:r>
            <a:r>
              <a:rPr lang="ru-RU" sz="2000" dirty="0" smtClean="0"/>
              <a:t>интеграций:</a:t>
            </a:r>
            <a:endParaRPr lang="en-US" sz="2000" dirty="0" smtClean="0"/>
          </a:p>
          <a:p>
            <a:r>
              <a:rPr lang="ru-RU" sz="2000" dirty="0" smtClean="0"/>
              <a:t> 	2.1 Стримы ответственные за развитие ИС должны включить в бэклог Стрима архитектурную задачу по анализу выявленных нецелевых интеграций.</a:t>
            </a:r>
          </a:p>
          <a:p>
            <a:r>
              <a:rPr lang="ru-RU" sz="2000" dirty="0" smtClean="0"/>
              <a:t>	2.2. Определить сроки отказа от нецелевых интеграций и проектов в рамках которых    будет осуществлен переход на целевые интеграции.</a:t>
            </a:r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Ответственным за нецелевую интеграцию определен </a:t>
            </a:r>
            <a:r>
              <a:rPr lang="ru-RU" sz="1400" b="1" dirty="0" smtClean="0"/>
              <a:t>потребитель данных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ru-RU" sz="2000" dirty="0"/>
          </a:p>
          <a:p>
            <a:r>
              <a:rPr lang="ru-RU" sz="1400" dirty="0"/>
              <a:t>Под </a:t>
            </a:r>
            <a:r>
              <a:rPr lang="ru-RU" sz="1400" b="1" dirty="0"/>
              <a:t>нецелевыми интеграциями </a:t>
            </a:r>
            <a:r>
              <a:rPr lang="ru-RU" sz="1400" dirty="0"/>
              <a:t>подразумеваются: </a:t>
            </a:r>
            <a:r>
              <a:rPr lang="ru-RU" sz="1400" b="1" dirty="0"/>
              <a:t>Файловый обмен</a:t>
            </a:r>
            <a:r>
              <a:rPr lang="en-US" sz="1400" b="1" dirty="0"/>
              <a:t> (</a:t>
            </a:r>
            <a:r>
              <a:rPr lang="ru-RU" sz="1400" b="1" dirty="0"/>
              <a:t>включая </a:t>
            </a:r>
            <a:r>
              <a:rPr lang="en-US" sz="1400" b="1" dirty="0"/>
              <a:t>FTP)</a:t>
            </a:r>
            <a:r>
              <a:rPr lang="ru-RU" sz="1400" b="1" dirty="0"/>
              <a:t>, прямые соединения БД-БД, DataSource в смежные ИС</a:t>
            </a:r>
            <a:r>
              <a:rPr lang="en-US" sz="1400" b="1" dirty="0"/>
              <a:t> (</a:t>
            </a:r>
            <a:r>
              <a:rPr lang="ru-RU" sz="1400" b="1" dirty="0"/>
              <a:t>исключая </a:t>
            </a:r>
            <a:r>
              <a:rPr lang="en-US" sz="1400" b="1" dirty="0"/>
              <a:t>ETL</a:t>
            </a:r>
            <a:r>
              <a:rPr lang="ru-RU" sz="1400" b="1" dirty="0"/>
              <a:t>-процессы загрузки в хранилища и обращения к витринам данных хранилищ</a:t>
            </a:r>
            <a:r>
              <a:rPr lang="en-US" sz="1400" b="1" dirty="0"/>
              <a:t>)</a:t>
            </a:r>
            <a:r>
              <a:rPr lang="ru-RU" sz="1400" b="1" dirty="0"/>
              <a:t>, интеграция через сообщения электронной </a:t>
            </a:r>
            <a:r>
              <a:rPr lang="ru-RU" sz="1400" b="1" dirty="0" smtClean="0"/>
              <a:t>почты.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8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Дорожная карта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21226"/>
              </p:ext>
            </p:extLst>
          </p:nvPr>
        </p:nvGraphicFramePr>
        <p:xfrm>
          <a:off x="210458" y="847898"/>
          <a:ext cx="11726620" cy="5480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24">
                  <a:extLst>
                    <a:ext uri="{9D8B030D-6E8A-4147-A177-3AD203B41FA5}">
                      <a16:colId xmlns:a16="http://schemas.microsoft.com/office/drawing/2014/main" val="463236668"/>
                    </a:ext>
                  </a:extLst>
                </a:gridCol>
                <a:gridCol w="2094546">
                  <a:extLst>
                    <a:ext uri="{9D8B030D-6E8A-4147-A177-3AD203B41FA5}">
                      <a16:colId xmlns:a16="http://schemas.microsoft.com/office/drawing/2014/main" val="1925269945"/>
                    </a:ext>
                  </a:extLst>
                </a:gridCol>
                <a:gridCol w="991514">
                  <a:extLst>
                    <a:ext uri="{9D8B030D-6E8A-4147-A177-3AD203B41FA5}">
                      <a16:colId xmlns:a16="http://schemas.microsoft.com/office/drawing/2014/main" val="3731429838"/>
                    </a:ext>
                  </a:extLst>
                </a:gridCol>
                <a:gridCol w="495656">
                  <a:extLst>
                    <a:ext uri="{9D8B030D-6E8A-4147-A177-3AD203B41FA5}">
                      <a16:colId xmlns:a16="http://schemas.microsoft.com/office/drawing/2014/main" val="3912747429"/>
                    </a:ext>
                  </a:extLst>
                </a:gridCol>
                <a:gridCol w="504202">
                  <a:extLst>
                    <a:ext uri="{9D8B030D-6E8A-4147-A177-3AD203B41FA5}">
                      <a16:colId xmlns:a16="http://schemas.microsoft.com/office/drawing/2014/main" val="2968709110"/>
                    </a:ext>
                  </a:extLst>
                </a:gridCol>
                <a:gridCol w="495656">
                  <a:extLst>
                    <a:ext uri="{9D8B030D-6E8A-4147-A177-3AD203B41FA5}">
                      <a16:colId xmlns:a16="http://schemas.microsoft.com/office/drawing/2014/main" val="2817467337"/>
                    </a:ext>
                  </a:extLst>
                </a:gridCol>
                <a:gridCol w="512748">
                  <a:extLst>
                    <a:ext uri="{9D8B030D-6E8A-4147-A177-3AD203B41FA5}">
                      <a16:colId xmlns:a16="http://schemas.microsoft.com/office/drawing/2014/main" val="1176347447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2434130707"/>
                    </a:ext>
                  </a:extLst>
                </a:gridCol>
                <a:gridCol w="521294">
                  <a:extLst>
                    <a:ext uri="{9D8B030D-6E8A-4147-A177-3AD203B41FA5}">
                      <a16:colId xmlns:a16="http://schemas.microsoft.com/office/drawing/2014/main" val="2542731921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202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7063">
                  <a:extLst>
                    <a:ext uri="{9D8B030D-6E8A-4147-A177-3AD203B41FA5}">
                      <a16:colId xmlns:a16="http://schemas.microsoft.com/office/drawing/2014/main" val="3650449548"/>
                    </a:ext>
                  </a:extLst>
                </a:gridCol>
              </a:tblGrid>
              <a:tr h="191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Этап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Ответственный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15.02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marL="0" marR="0" lvl="0" indent="0" algn="l" defTabSz="91375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22.02</a:t>
                      </a: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marL="0" marR="0" lvl="0" indent="0" algn="l" defTabSz="91375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01.03</a:t>
                      </a: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marL="0" marR="0" lvl="0" indent="0" algn="l" defTabSz="91375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08.03</a:t>
                      </a: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15.03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22.03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30.04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30.06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extLst>
                  <a:ext uri="{0D108BD9-81ED-4DB2-BD59-A6C34878D82A}">
                    <a16:rowId xmlns:a16="http://schemas.microsoft.com/office/drawing/2014/main" val="2347967722"/>
                  </a:ext>
                </a:extLst>
              </a:tr>
              <a:tr h="572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Установочная встреча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ДИТА,</a:t>
                      </a: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ДППСиС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  <a:endParaRPr lang="ru-RU" sz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ДРИ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Назначить ответственных </a:t>
                      </a:r>
                      <a:r>
                        <a:rPr lang="ru-RU" sz="900" dirty="0" smtClean="0">
                          <a:effectLst/>
                        </a:rPr>
                        <a:t>от </a:t>
                      </a:r>
                      <a:r>
                        <a:rPr lang="ru-RU" sz="900" dirty="0">
                          <a:effectLst/>
                        </a:rPr>
                        <a:t>ДППСиС и ДРИ, отвечающих за </a:t>
                      </a:r>
                      <a:r>
                        <a:rPr lang="ru-RU" sz="900" dirty="0" smtClean="0">
                          <a:effectLst/>
                        </a:rPr>
                        <a:t>сбор и свод  </a:t>
                      </a:r>
                      <a:r>
                        <a:rPr lang="ru-RU" sz="900" dirty="0">
                          <a:effectLst/>
                        </a:rPr>
                        <a:t>информации и ДТР в части дальнейшей работы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extLst>
                  <a:ext uri="{0D108BD9-81ED-4DB2-BD59-A6C34878D82A}">
                    <a16:rowId xmlns:a16="http://schemas.microsoft.com/office/drawing/2014/main" val="3155396206"/>
                  </a:ext>
                </a:extLst>
              </a:tr>
              <a:tr h="728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Сбор информации в </a:t>
                      </a:r>
                      <a:r>
                        <a:rPr lang="ru-RU" sz="1200" dirty="0" smtClean="0">
                          <a:effectLst/>
                        </a:rPr>
                        <a:t>шаблон</a:t>
                      </a:r>
                      <a:r>
                        <a:rPr lang="ru-RU" sz="1200" baseline="0" dirty="0" smtClean="0">
                          <a:effectLst/>
                        </a:rPr>
                        <a:t> в разрезе </a:t>
                      </a:r>
                      <a:r>
                        <a:rPr lang="ru-RU" sz="1200" dirty="0" smtClean="0">
                          <a:effectLst/>
                        </a:rPr>
                        <a:t>Система - Нецелевая </a:t>
                      </a:r>
                      <a:r>
                        <a:rPr lang="ru-RU" sz="1200" dirty="0">
                          <a:effectLst/>
                        </a:rPr>
                        <a:t>интеграция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ДППСиС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ДРИ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Заполнение шаблона в таблице </a:t>
                      </a: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r>
                        <a:rPr lang="ru-RU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ru-RU" sz="9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разработанного ДИТА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extLst>
                  <a:ext uri="{0D108BD9-81ED-4DB2-BD59-A6C34878D82A}">
                    <a16:rowId xmlns:a16="http://schemas.microsoft.com/office/drawing/2014/main" val="1116416632"/>
                  </a:ext>
                </a:extLst>
              </a:tr>
              <a:tr h="1044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Обработка информации в разрезе ДТР/Стрим для формирования плана отказа от нецелевых реализаций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ДИТА </a:t>
                      </a:r>
                      <a:r>
                        <a:rPr lang="ru-RU" sz="1200" dirty="0" smtClean="0">
                          <a:effectLst/>
                        </a:rPr>
                        <a:t/>
                      </a:r>
                      <a:br>
                        <a:rPr lang="ru-RU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(</a:t>
                      </a:r>
                      <a:r>
                        <a:rPr lang="ru-RU" sz="1200" dirty="0">
                          <a:effectLst/>
                        </a:rPr>
                        <a:t>Галеев </a:t>
                      </a:r>
                      <a:r>
                        <a:rPr lang="ru-RU" sz="1200" dirty="0" smtClean="0">
                          <a:effectLst/>
                        </a:rPr>
                        <a:t>В.)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Обогащение информацией из </a:t>
                      </a:r>
                      <a:r>
                        <a:rPr lang="ru-RU" sz="900" dirty="0">
                          <a:effectLst/>
                        </a:rPr>
                        <a:t>РИС, КРОСС. Получение распределения идентифицированных нецелевых интеграций в разрезе систем по Стримам-исполнителям </a:t>
                      </a:r>
                      <a:r>
                        <a:rPr lang="ru-RU" sz="900" dirty="0" smtClean="0">
                          <a:effectLst/>
                        </a:rPr>
                        <a:t>(</a:t>
                      </a:r>
                      <a:r>
                        <a:rPr lang="ru-RU" sz="900" dirty="0">
                          <a:effectLst/>
                        </a:rPr>
                        <a:t>С</a:t>
                      </a:r>
                      <a:r>
                        <a:rPr lang="ru-RU" sz="900" dirty="0" smtClean="0">
                          <a:effectLst/>
                        </a:rPr>
                        <a:t>трим</a:t>
                      </a:r>
                      <a:r>
                        <a:rPr lang="ru-RU" sz="900" dirty="0">
                          <a:effectLst/>
                        </a:rPr>
                        <a:t>, отвечающий за развитие </a:t>
                      </a:r>
                      <a:r>
                        <a:rPr lang="ru-RU" sz="900" dirty="0" smtClean="0">
                          <a:effectLst/>
                        </a:rPr>
                        <a:t>ИС).</a:t>
                      </a:r>
                      <a:endParaRPr lang="ru-RU" sz="900" dirty="0">
                        <a:effectLst/>
                      </a:endParaRPr>
                    </a:p>
                  </a:txBody>
                  <a:tcPr marL="57652" marR="57652" marT="0" marB="0" anchor="ctr"/>
                </a:tc>
                <a:extLst>
                  <a:ext uri="{0D108BD9-81ED-4DB2-BD59-A6C34878D82A}">
                    <a16:rowId xmlns:a16="http://schemas.microsoft.com/office/drawing/2014/main" val="373934791"/>
                  </a:ext>
                </a:extLst>
              </a:tr>
              <a:tr h="638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Установочная встреча с ДТР для последующего планирования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ДИТА,</a:t>
                      </a: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ДППСиС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  <a:endParaRPr lang="ru-RU" sz="12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ДРИ, ДТР</a:t>
                      </a:r>
                      <a:endParaRPr lang="ru-RU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Подведение итогов идентификации нецелевых интеграций.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Сколько </a:t>
                      </a:r>
                      <a:r>
                        <a:rPr lang="ru-RU" sz="900" dirty="0">
                          <a:effectLst/>
                        </a:rPr>
                        <a:t>систем (с указанием статуса целевая/не целевая) с нецелевыми интеграциями </a:t>
                      </a:r>
                      <a:r>
                        <a:rPr lang="ru-RU" sz="900" dirty="0" smtClean="0">
                          <a:effectLst/>
                        </a:rPr>
                        <a:t>и за </a:t>
                      </a:r>
                      <a:r>
                        <a:rPr lang="ru-RU" sz="900" dirty="0">
                          <a:effectLst/>
                        </a:rPr>
                        <a:t>каким ДТР закреплено.</a:t>
                      </a:r>
                    </a:p>
                    <a:p>
                      <a:pPr marL="4572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extLst>
                  <a:ext uri="{0D108BD9-81ED-4DB2-BD59-A6C34878D82A}">
                    <a16:rowId xmlns:a16="http://schemas.microsoft.com/office/drawing/2014/main" val="344859011"/>
                  </a:ext>
                </a:extLst>
              </a:tr>
              <a:tr h="795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Получение ссылок на архитектурные задачи в бэклогах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Стримов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dirty="0" smtClean="0">
                          <a:effectLst/>
                        </a:rPr>
                        <a:t>ДТР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Задача вносится в бэклог Стрима </a:t>
                      </a:r>
                      <a:r>
                        <a:rPr lang="ru-RU" sz="900" dirty="0" smtClean="0">
                          <a:effectLst/>
                        </a:rPr>
                        <a:t>ответственного</a:t>
                      </a:r>
                      <a:r>
                        <a:rPr lang="ru-RU" sz="900" baseline="0" dirty="0" smtClean="0">
                          <a:effectLst/>
                        </a:rPr>
                        <a:t> за развитие </a:t>
                      </a:r>
                      <a:r>
                        <a:rPr lang="ru-RU" sz="900" dirty="0" smtClean="0">
                          <a:effectLst/>
                        </a:rPr>
                        <a:t>ИС,</a:t>
                      </a:r>
                      <a:r>
                        <a:rPr lang="ru-RU" sz="900" baseline="0" dirty="0" smtClean="0">
                          <a:effectLst/>
                        </a:rPr>
                        <a:t> где ИС</a:t>
                      </a:r>
                      <a:r>
                        <a:rPr lang="ru-RU" sz="900" dirty="0" smtClean="0">
                          <a:effectLst/>
                        </a:rPr>
                        <a:t> </a:t>
                      </a:r>
                      <a:r>
                        <a:rPr lang="ru-RU" sz="900" b="1" dirty="0" smtClean="0">
                          <a:effectLst/>
                        </a:rPr>
                        <a:t>потребитель</a:t>
                      </a:r>
                      <a:r>
                        <a:rPr lang="ru-RU" sz="900" b="1" baseline="0" dirty="0" smtClean="0">
                          <a:effectLst/>
                        </a:rPr>
                        <a:t> </a:t>
                      </a:r>
                      <a:r>
                        <a:rPr lang="ru-RU" sz="900" b="1" dirty="0" smtClean="0">
                          <a:effectLst/>
                        </a:rPr>
                        <a:t>данных (не</a:t>
                      </a:r>
                      <a:r>
                        <a:rPr lang="ru-RU" sz="900" b="1" baseline="0" dirty="0" smtClean="0">
                          <a:effectLst/>
                        </a:rPr>
                        <a:t> провайдер данных)</a:t>
                      </a:r>
                      <a:r>
                        <a:rPr lang="ru-RU" sz="900" dirty="0" smtClean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extLst>
                  <a:ext uri="{0D108BD9-81ED-4DB2-BD59-A6C34878D82A}">
                    <a16:rowId xmlns:a16="http://schemas.microsoft.com/office/drawing/2014/main" val="3063671060"/>
                  </a:ext>
                </a:extLst>
              </a:tr>
              <a:tr h="425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полученной карты нецелевых интеграций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ДТР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Стримы</a:t>
                      </a:r>
                      <a:r>
                        <a:rPr lang="ru-RU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проводят анализ полученной в результате инвентаризации карты нецелевых интеграций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планов перехода на целевые интеграции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ДТР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ru-RU" sz="1200" baseline="0" dirty="0" smtClean="0">
                          <a:effectLst/>
                        </a:rPr>
                        <a:t>ДИТА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Стримы</a:t>
                      </a:r>
                      <a:r>
                        <a:rPr lang="ru-RU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должны сформировать план-графики перехода на целевые интеграции по своим ИТ-системам.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52" marR="5765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 rot="2700000">
            <a:off x="4442945" y="1382969"/>
            <a:ext cx="161298" cy="16129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37649" y="1346264"/>
            <a:ext cx="107914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/>
              <a:t>18.02.2021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ятиугольник 10"/>
          <p:cNvSpPr/>
          <p:nvPr/>
        </p:nvSpPr>
        <p:spPr>
          <a:xfrm>
            <a:off x="4914901" y="1875907"/>
            <a:ext cx="990244" cy="215900"/>
          </a:xfrm>
          <a:prstGeom prst="homePlate">
            <a:avLst>
              <a:gd name="adj" fmla="val 32353"/>
            </a:avLst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 rot="2700000">
            <a:off x="5779057" y="1907154"/>
            <a:ext cx="156981" cy="165615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429072" y="2142503"/>
            <a:ext cx="1079142" cy="31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smtClean="0"/>
              <a:t>15</a:t>
            </a:r>
            <a:r>
              <a:rPr lang="ru-RU" sz="1400" dirty="0" smtClean="0"/>
              <a:t>.03.2021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Пятиугольник 16"/>
          <p:cNvSpPr/>
          <p:nvPr/>
        </p:nvSpPr>
        <p:spPr>
          <a:xfrm>
            <a:off x="5798449" y="3001652"/>
            <a:ext cx="357922" cy="215900"/>
          </a:xfrm>
          <a:prstGeom prst="homePlate">
            <a:avLst>
              <a:gd name="adj" fmla="val 32353"/>
            </a:avLst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 rot="2700000">
            <a:off x="6075722" y="3053160"/>
            <a:ext cx="161298" cy="16129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843875" y="3217552"/>
            <a:ext cx="1079142" cy="31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 smtClean="0"/>
              <a:t>1</a:t>
            </a:r>
            <a:r>
              <a:rPr lang="en-US" sz="1400" dirty="0" smtClean="0"/>
              <a:t>8</a:t>
            </a:r>
            <a:r>
              <a:rPr lang="ru-RU" sz="1400" dirty="0" smtClean="0"/>
              <a:t>.03.2021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012557" y="4255683"/>
            <a:ext cx="1079142" cy="31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smtClean="0"/>
              <a:t>22</a:t>
            </a:r>
            <a:r>
              <a:rPr lang="ru-RU" sz="1400" dirty="0" smtClean="0"/>
              <a:t>.03.2021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 rot="2700000">
            <a:off x="6822430" y="4749629"/>
            <a:ext cx="161298" cy="16129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591940" y="4955381"/>
            <a:ext cx="1079142" cy="31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 smtClean="0"/>
              <a:t>09.04.2021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Пятиугольник 24"/>
          <p:cNvSpPr/>
          <p:nvPr/>
        </p:nvSpPr>
        <p:spPr>
          <a:xfrm>
            <a:off x="6210725" y="4004342"/>
            <a:ext cx="172721" cy="215900"/>
          </a:xfrm>
          <a:prstGeom prst="homePlate">
            <a:avLst>
              <a:gd name="adj" fmla="val 32353"/>
            </a:avLst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 rot="2700000">
            <a:off x="6302797" y="4037997"/>
            <a:ext cx="161298" cy="16129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362826" y="5540151"/>
            <a:ext cx="1079142" cy="31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 smtClean="0"/>
              <a:t>30.04.2021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159539" y="6106384"/>
            <a:ext cx="1079142" cy="31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 smtClean="0"/>
              <a:t>30.06.2021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Пятиугольник 28"/>
          <p:cNvSpPr/>
          <p:nvPr/>
        </p:nvSpPr>
        <p:spPr>
          <a:xfrm>
            <a:off x="6923017" y="5377505"/>
            <a:ext cx="748066" cy="215900"/>
          </a:xfrm>
          <a:prstGeom prst="homePlate">
            <a:avLst>
              <a:gd name="adj" fmla="val 323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ятиугольник 29"/>
          <p:cNvSpPr/>
          <p:nvPr/>
        </p:nvSpPr>
        <p:spPr>
          <a:xfrm>
            <a:off x="7671082" y="5933212"/>
            <a:ext cx="1695780" cy="215900"/>
          </a:xfrm>
          <a:prstGeom prst="homePlate">
            <a:avLst>
              <a:gd name="adj" fmla="val 323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 rot="2700000">
            <a:off x="9286213" y="6002571"/>
            <a:ext cx="161298" cy="16129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 rot="2700000">
            <a:off x="7590433" y="5411380"/>
            <a:ext cx="161298" cy="16129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9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инвентаризации по ответственным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34695-2B04-4735-AD2F-07B2DC4278E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5001" y="548374"/>
            <a:ext cx="1157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 ходе инвентаризации выявлено </a:t>
            </a:r>
            <a:r>
              <a:rPr lang="en-US" sz="1400" dirty="0" smtClean="0"/>
              <a:t>63 </a:t>
            </a:r>
            <a:r>
              <a:rPr lang="ru-RU" sz="1400" dirty="0" smtClean="0"/>
              <a:t>нецелевых метода </a:t>
            </a:r>
            <a:r>
              <a:rPr lang="ru-RU" sz="1400" dirty="0"/>
              <a:t>интеграции 35 </a:t>
            </a:r>
            <a:r>
              <a:rPr lang="ru-RU" sz="1400" dirty="0" smtClean="0"/>
              <a:t>критичных ИТ-систем с 35 поставщиками данных (32 целевые ИТ-системы и 3 внешних провайдера).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08595"/>
              </p:ext>
            </p:extLst>
          </p:nvPr>
        </p:nvGraphicFramePr>
        <p:xfrm>
          <a:off x="210459" y="1089808"/>
          <a:ext cx="11759865" cy="5411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8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26">
                  <a:extLst>
                    <a:ext uri="{9D8B030D-6E8A-4147-A177-3AD203B41FA5}">
                      <a16:colId xmlns:a16="http://schemas.microsoft.com/office/drawing/2014/main" val="2454880827"/>
                    </a:ext>
                  </a:extLst>
                </a:gridCol>
                <a:gridCol w="150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006">
                  <a:extLst>
                    <a:ext uri="{9D8B030D-6E8A-4147-A177-3AD203B41FA5}">
                      <a16:colId xmlns:a16="http://schemas.microsoft.com/office/drawing/2014/main" val="67213319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137">
                  <a:extLst>
                    <a:ext uri="{9D8B030D-6E8A-4147-A177-3AD203B41FA5}">
                      <a16:colId xmlns:a16="http://schemas.microsoft.com/office/drawing/2014/main" val="2496691530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03452">
                <a:tc rowSpan="2">
                  <a:txBody>
                    <a:bodyPr/>
                    <a:lstStyle/>
                    <a:p>
                      <a:pPr algn="ctr" rtl="0" fontAlgn="ctr"/>
                      <a:endParaRPr lang="ru-RU" sz="1400" b="1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ru-RU" sz="1400" b="1" u="none" strike="noStrike" dirty="0" smtClean="0">
                          <a:effectLst/>
                        </a:rPr>
                        <a:t>Ответственное подразделение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ru-RU" sz="1400" b="1" u="none" strike="noStrike" dirty="0" smtClean="0">
                        <a:effectLst/>
                      </a:endParaRPr>
                    </a:p>
                    <a:p>
                      <a:pPr algn="ctr" rtl="0" fontAlgn="ctr"/>
                      <a:endParaRPr lang="ru-RU" sz="1400" b="1" u="none" strike="noStrike" dirty="0" smtClean="0">
                        <a:effectLst/>
                      </a:endParaRPr>
                    </a:p>
                    <a:p>
                      <a:pPr algn="ctr" rtl="0" fontAlgn="ctr"/>
                      <a:endParaRPr lang="ru-RU" sz="1400" b="1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ru-RU" sz="1400" b="1" u="none" strike="noStrike" dirty="0" smtClean="0">
                          <a:effectLst/>
                        </a:rPr>
                        <a:t>Ответственный </a:t>
                      </a:r>
                      <a:r>
                        <a:rPr lang="ru-RU" sz="1400" b="1" u="none" strike="noStrike" dirty="0">
                          <a:effectLst/>
                        </a:rPr>
                        <a:t>за развитие от </a:t>
                      </a:r>
                      <a:r>
                        <a:rPr lang="ru-RU" sz="1400" b="1" u="none" strike="noStrike" dirty="0" smtClean="0">
                          <a:effectLst/>
                        </a:rPr>
                        <a:t>Блока/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ru-RU" sz="1400" b="1" u="none" strike="noStrike" dirty="0" smtClean="0">
                          <a:effectLst/>
                        </a:rPr>
                        <a:t>Департамента </a:t>
                      </a:r>
                      <a:r>
                        <a:rPr lang="ru-RU" sz="1400" b="1" u="none" strike="noStrike" dirty="0">
                          <a:effectLst/>
                        </a:rPr>
                        <a:t>по РИС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375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Количество ИС, имеющие нецелевые интеграции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 smtClean="0">
                          <a:effectLst/>
                        </a:rPr>
                        <a:t>Количество точек интеграции со стороны ИС потребителя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 smtClean="0">
                          <a:effectLst/>
                        </a:rPr>
                        <a:t>Количество точек интеграции со стороны ИС провайдера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extLst>
                  <a:ext uri="{0D108BD9-81ED-4DB2-BD59-A6C34878D82A}">
                    <a16:rowId xmlns:a16="http://schemas.microsoft.com/office/drawing/2014/main" val="1765912098"/>
                  </a:ext>
                </a:extLst>
              </a:tr>
              <a:tr h="819270">
                <a:tc vMerge="1">
                  <a:txBody>
                    <a:bodyPr/>
                    <a:lstStyle/>
                    <a:p>
                      <a:pPr algn="ctr" rtl="0" fontAlgn="ctr"/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ru-RU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 smtClean="0">
                          <a:effectLst/>
                        </a:rPr>
                        <a:t>Количество </a:t>
                      </a:r>
                      <a:br>
                        <a:rPr lang="ru-RU" sz="1200" b="1" u="none" strike="noStrike" dirty="0" smtClean="0">
                          <a:effectLst/>
                        </a:rPr>
                      </a:br>
                      <a:r>
                        <a:rPr lang="ru-RU" sz="1200" b="1" u="none" strike="noStrike" dirty="0" smtClean="0">
                          <a:effectLst/>
                        </a:rPr>
                        <a:t>критичных </a:t>
                      </a:r>
                      <a:r>
                        <a:rPr lang="ru-RU" sz="1200" b="1" u="none" strike="noStrike" dirty="0">
                          <a:effectLst/>
                        </a:rPr>
                        <a:t>ИТ-систем </a:t>
                      </a:r>
                      <a:r>
                        <a:rPr lang="ru-RU" sz="1200" b="1" u="none" strike="noStrike" dirty="0" smtClean="0">
                          <a:effectLst/>
                        </a:rPr>
                        <a:t>потребителей</a:t>
                      </a:r>
                      <a:endParaRPr lang="ru-RU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</a:rPr>
                        <a:t>Количество  ИТ-систем провайдеров</a:t>
                      </a:r>
                      <a:endParaRPr lang="ru-RU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DB-Link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effectLst/>
                        </a:rPr>
                        <a:t>Data Source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</a:rPr>
                        <a:t>Файл </a:t>
                      </a:r>
                      <a:r>
                        <a:rPr lang="en-US" sz="1200" b="1" u="none" strike="noStrike" dirty="0">
                          <a:effectLst/>
                        </a:rPr>
                        <a:t>Server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SMTP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DB-Link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effectLst/>
                        </a:rPr>
                        <a:t>Data Source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u="none" strike="noStrike" dirty="0">
                          <a:effectLst/>
                        </a:rPr>
                        <a:t>Файл </a:t>
                      </a:r>
                      <a:r>
                        <a:rPr lang="en-US" sz="1200" b="1" u="none" strike="noStrike" dirty="0">
                          <a:effectLst/>
                        </a:rPr>
                        <a:t>Server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SMTP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ДТРСПБ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</a:rPr>
                        <a:t>Захаров Михаил Сергеевич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ДТРКБ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</a:rPr>
                        <a:t>Майзенберг Филипп Сергеевич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12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13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12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ДТРРБ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</a:rPr>
                        <a:t>Фетисов Алексей Вячеславович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4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13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ДУКТИ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</a:rPr>
                        <a:t>Безбогов Сергей Александрович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ДТРОС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</a:rPr>
                        <a:t>Рыбченко Никита Евгеньевич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4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4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ДОБ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</a:rPr>
                        <a:t>Саранцев Дмитрий Васильевич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</a:rPr>
                        <a:t>Внешние </a:t>
                      </a:r>
                      <a:r>
                        <a:rPr lang="ru-RU" sz="1200" u="none" strike="noStrike" dirty="0" smtClean="0">
                          <a:effectLst/>
                        </a:rPr>
                        <a:t>провайдеры </a:t>
                      </a:r>
                      <a:r>
                        <a:rPr lang="ru-RU" sz="1200" u="none" strike="noStrike" dirty="0">
                          <a:effectLst/>
                        </a:rPr>
                        <a:t>(ММВБ,СПБ, ГИС ЖКХ)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>
                          <a:effectLst/>
                        </a:rPr>
                        <a:t>-</a:t>
                      </a:r>
                      <a:endParaRPr lang="ru-RU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>
                          <a:effectLst/>
                        </a:rPr>
                        <a:t>0</a:t>
                      </a:r>
                      <a:endParaRPr lang="ru-RU" sz="12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l" rtl="0" fontAlgn="ctr"/>
                      <a:endParaRPr lang="ru-RU" sz="14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375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Итого:</a:t>
                      </a:r>
                      <a:endParaRPr lang="ru-RU" sz="1400" b="1" i="0" u="none" strike="noStrike" dirty="0" smtClean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35 </a:t>
                      </a:r>
                      <a:br>
                        <a:rPr lang="ru-RU" sz="16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ru-RU" sz="1200" b="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ИС-потребителей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35 </a:t>
                      </a:r>
                      <a:br>
                        <a:rPr lang="ru-RU" sz="16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ru-RU" sz="1200" b="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ИС-провайдеров</a:t>
                      </a:r>
                      <a:endParaRPr lang="ru-RU" sz="12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33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33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682">
                <a:tc>
                  <a:txBody>
                    <a:bodyPr/>
                    <a:lstStyle/>
                    <a:p>
                      <a:pPr algn="l" rtl="0" fontAlgn="ctr"/>
                      <a:endParaRPr lang="ru-RU" sz="14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375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dirty="0" smtClean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63 </a:t>
                      </a:r>
                      <a:r>
                        <a:rPr lang="ru-RU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точки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 интеграции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375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63 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точки интеграции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30" marR="6230" marT="623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6230" marR="6230" marT="62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94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3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ИТ-систем потребителей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34695-2B04-4735-AD2F-07B2DC4278E2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22931"/>
              </p:ext>
            </p:extLst>
          </p:nvPr>
        </p:nvGraphicFramePr>
        <p:xfrm>
          <a:off x="210454" y="640924"/>
          <a:ext cx="11796386" cy="5992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5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1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РИС ИД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Название ИС</a:t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ПОТРЕБИТЕЛЬ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Стрим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Ответственный за развитие от Блока/Департамента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1534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Приложение 112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IT4IT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Безбогов Сергей Александрович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1577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Комплаенс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Compliance </a:t>
                      </a:r>
                      <a:r>
                        <a:rPr lang="ru-RU" sz="800" u="none" strike="noStrike">
                          <a:effectLst/>
                        </a:rPr>
                        <a:t>и финансовый мониторинг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ИАС "</a:t>
                      </a:r>
                      <a:r>
                        <a:rPr lang="en-US" sz="800" u="none" strike="noStrike" dirty="0">
                          <a:effectLst/>
                        </a:rPr>
                        <a:t>SC-</a:t>
                      </a:r>
                      <a:r>
                        <a:rPr lang="ru-RU" sz="800" u="none" strike="noStrike" dirty="0">
                          <a:effectLst/>
                        </a:rPr>
                        <a:t>Наличность"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Обеспечение наличного денежного обращения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АРМ КБР-СПФС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Расчетная система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Концентратор финансовых транзакций на базе WebSphere Message Broker (КФТ)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Расчетная система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Система электронного обмена сообщениями с налоговыми органами (АРМ ОСНОР)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ЭДО с ГО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81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Система электронного взаимодействия с федеральными органами «ЦЕНТРОС»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ЭДО с ГО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ЭДО Зарплата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Операции по банковским картам и сбережения ФЛ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Система зарплатных проектов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Операции по банковским картам и сбережения ФЛ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490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ДБО 2.0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Интернет банк КИБ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739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IBBOSS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Сервисы операционной поддержки инвестиционного бизнеса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9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Сверка данных между сделками фронт- и бэк-офиса и формирование аналитической отчетности (RecoTool)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Инвестиционный бизнес - продуктовое развитие_фронт офис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8394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331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Операции с ценными бумагами на основе АДС/ТИС (Автоматизированной Дилинговой Системы/Торговой Информационной Системы)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Сервисы операционной поддержки инвестиционного бизнеса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Управление платежной позицией (УПП)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Оперативное управление балансом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663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Мобильное Приложение Online Broker (ВТБ Мои инвестиции)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Цифровые каналы БО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Zfront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Продукты </a:t>
                      </a:r>
                      <a:r>
                        <a:rPr lang="en-US" sz="800" u="none" strike="noStrike">
                          <a:effectLst/>
                        </a:rPr>
                        <a:t>WIM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735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WIM API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Цифровые каналы БО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837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Online Broker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Продукты </a:t>
                      </a:r>
                      <a:r>
                        <a:rPr lang="en-US" sz="800" u="none" strike="noStrike">
                          <a:effectLst/>
                        </a:rPr>
                        <a:t>WIM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1245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Информационно-торговая система QUIK брокерского обслуживания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Продукты </a:t>
                      </a:r>
                      <a:r>
                        <a:rPr lang="en-US" sz="800" u="none" strike="noStrike">
                          <a:effectLst/>
                        </a:rPr>
                        <a:t>WIM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Управление клиентской позицией (УКП)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Оперативное управление балансом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Учет клиентских конверсионных заявок (Axioma)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Развитие систем продаж продуктов финансового рынка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Thomson Reuters Enterprise Platform for Real Time (TREP-RT)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Инвестиционный бизнес - продуктовое развитие_фронт офис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Фондирование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Операционный </a:t>
                      </a:r>
                      <a:r>
                        <a:rPr lang="en-US" sz="800" u="none" strike="noStrike">
                          <a:effectLst/>
                        </a:rPr>
                        <a:t>CRM </a:t>
                      </a:r>
                      <a:r>
                        <a:rPr lang="ru-RU" sz="800" u="none" strike="noStrike">
                          <a:effectLst/>
                        </a:rPr>
                        <a:t>корпоративного бизнеса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Kondor Suite 3.3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Инвестиционный бизнес - продуктовое развитие_фронт офис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490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ДБО 2.0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Интернет банк КИБ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Zfront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Продукты </a:t>
                      </a:r>
                      <a:r>
                        <a:rPr lang="en-US" sz="800" u="none" strike="noStrike">
                          <a:effectLst/>
                        </a:rPr>
                        <a:t>WIM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Управление платежной позицией (УПП)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Оперативное управление балансом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346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Управление клиентской позицией (УКП)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Оперативное управление балансом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ВТБ-Фронт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Фронт система. Витрина и Сценарии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МДМ ФЛ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Фронт система. Витрина и Сценарии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395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ВТБ-Фронт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Фронт система. Витрина и Сценарии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Универсальный фронт-офис «</a:t>
                      </a:r>
                      <a:r>
                        <a:rPr lang="en-US" sz="800" u="none" strike="noStrike" dirty="0">
                          <a:effectLst/>
                        </a:rPr>
                        <a:t>SPECTRUM» v.3.11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Фронт система. Оформление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1387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Переводы ФЛ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Переводы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Аутентификационный центр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Единая платформа аутентификации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94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1572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Мобильный банк РБ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Мобильный банк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ИТ-систем провайдеров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34695-2B04-4735-AD2F-07B2DC4278E2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76905"/>
              </p:ext>
            </p:extLst>
          </p:nvPr>
        </p:nvGraphicFramePr>
        <p:xfrm>
          <a:off x="210459" y="683659"/>
          <a:ext cx="11719470" cy="604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493"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b="1" u="none" strike="noStrike" dirty="0">
                          <a:effectLst/>
                        </a:rPr>
                        <a:t>РИС ИД</a:t>
                      </a:r>
                      <a:endParaRPr lang="ru-RU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4974" marR="4974" marT="4974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b="1" u="none" strike="noStrike" dirty="0">
                          <a:effectLst/>
                        </a:rPr>
                        <a:t>Название ИС</a:t>
                      </a:r>
                      <a:br>
                        <a:rPr lang="ru-RU" sz="800" b="1" u="none" strike="noStrike" dirty="0">
                          <a:effectLst/>
                        </a:rPr>
                      </a:br>
                      <a:r>
                        <a:rPr lang="ru-RU" sz="800" b="1" u="none" strike="noStrike" dirty="0">
                          <a:effectLst/>
                        </a:rPr>
                        <a:t>ПОТРЕБИТЕЛЬ</a:t>
                      </a:r>
                      <a:endParaRPr lang="ru-RU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4974" marR="4974" marT="4974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b="1" u="none" strike="noStrike" dirty="0">
                          <a:effectLst/>
                        </a:rPr>
                        <a:t>Стрим</a:t>
                      </a:r>
                      <a:endParaRPr lang="ru-RU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4974" marR="4974" marT="4974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b="1" u="none" strike="noStrike" dirty="0">
                          <a:effectLst/>
                        </a:rPr>
                        <a:t>Ответственный за развитие от Блока/Департамента</a:t>
                      </a:r>
                      <a:endParaRPr lang="ru-RU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4974" marR="4974" marT="4974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574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Комплексная система мониторинга (код АПД 09.14.06)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IT4IT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Безбогов Сергей Александрович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492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Взаимодействие АБС Банка с Банком России в рамках ППС (Система P.R.I.S.M.)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Расчетная система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Обеспечение работы ГО и филиалов ВТБ с централизованной БД валютного контроля (АСВКБ)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Валютный контроль и ГОЗ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Way4 (Система ведения карточных счетов и эквайринга)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Карточные операции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Swift Alliance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Расчетная система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76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Концентратор финансовых транзакций на базе WebSphere Message Broker (КФТ)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Расчетная система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1192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Организация ЭДО между Банком ВТБ и внешними банками через ПО Транзит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Расчетная система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Система зарплатных проектов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Операции по банковским картам и сбережения ФЛ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ЭДО Зарплата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Операции по банковским картам и сбережения ФЛ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Octopus </a:t>
                      </a:r>
                      <a:r>
                        <a:rPr lang="ru-RU" sz="800" u="none" strike="noStrike">
                          <a:effectLst/>
                        </a:rPr>
                        <a:t>Производство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Карточные операции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Захаров Михаил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Kondor Suite 3.3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Инвестиционный бизнес - продуктовое развитие_фронт офис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739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IBBOSS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Сервисы операционной поддержки инвестиционного бизнеса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49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331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Операции с ценными бумагами на основе АДС/ТИС (Автоматизированной Дилинговой Системы/Торговой Информационной Системы)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Сервисы операционной поддержки инвестиционного бизнеса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Учет клиентских конверсионных заявок (Axioma)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Развитие систем продаж продуктов финансового рынка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Zfront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Продукты </a:t>
                      </a:r>
                      <a:r>
                        <a:rPr lang="en-US" sz="800" u="none" strike="noStrike">
                          <a:effectLst/>
                        </a:rPr>
                        <a:t>WIM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663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Мобильное Приложение </a:t>
                      </a:r>
                      <a:r>
                        <a:rPr lang="ru-RU" sz="800" u="none" strike="noStrike" dirty="0" err="1">
                          <a:effectLst/>
                        </a:rPr>
                        <a:t>Online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Broker</a:t>
                      </a:r>
                      <a:r>
                        <a:rPr lang="ru-RU" sz="800" u="none" strike="noStrike" dirty="0">
                          <a:effectLst/>
                        </a:rPr>
                        <a:t> (ВТБ Мои инвестиции)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Цифровые каналы БО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837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Online Broker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Продукты </a:t>
                      </a:r>
                      <a:r>
                        <a:rPr lang="en-US" sz="800" u="none" strike="noStrike">
                          <a:effectLst/>
                        </a:rPr>
                        <a:t>WIM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735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WIM API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Цифровые каналы БО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Портал корпоративного бизнеса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Операционный </a:t>
                      </a:r>
                      <a:r>
                        <a:rPr lang="en-US" sz="800" u="none" strike="noStrike">
                          <a:effectLst/>
                        </a:rPr>
                        <a:t>CRM </a:t>
                      </a:r>
                      <a:r>
                        <a:rPr lang="ru-RU" sz="800" u="none" strike="noStrike">
                          <a:effectLst/>
                        </a:rPr>
                        <a:t>корпоративного бизнеса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949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Организация доступа к биржевым торговым системам через сеть Интернет на базе ПО "Quik-Брокер" (интернет-трейдинг)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Инвестиционный бизнес - продуктовое развитие_фронт офис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Учёт клиентских депозитных операций (Axioma)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Развитие систем продаж продуктов финансового рынка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Депозитарная деятельность на основе ПО Diasoft FA# Treasure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Депозитарий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Майзенберг Филипп Сергеевич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401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Корпоративное Хранилище Данных (КХД)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Детальные слои КХД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Рыбченко Никита Евгеньевич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Корпоративное информационное хранилище Банка ВТБ (ПАО)».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Детальные слои КИХ/ЕХД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Рыбченко Никита Евгеньевич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1330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Единая автоматизированная система управления персоналом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HR </a:t>
                      </a:r>
                      <a:r>
                        <a:rPr lang="ru-RU" sz="800" u="none" strike="noStrike">
                          <a:effectLst/>
                        </a:rPr>
                        <a:t>Решения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Рыбченко Никита Евгеньевич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405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Tessa (DocsVision)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Закупки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Рыбченко Никита Евгеньевич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610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Оперативный склад данных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Оперативные данные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Рыбченко Никита Евгеньевич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Удостоверяющий центр ВТБ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Стрим еще не открыт/Вне стрима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Саранцев Дмитрий Васильевич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485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Универсальный фронт-офис «</a:t>
                      </a:r>
                      <a:r>
                        <a:rPr lang="en-US" sz="800" u="none" strike="noStrike">
                          <a:effectLst/>
                        </a:rPr>
                        <a:t>SPECTRUM» v.3.11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Фронт система. Оформление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395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ВТБ-Фронт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Фронт система. Витрина и Сценарии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396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МДМ ФЛ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Фронт система. Витрина и Сценарии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1249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Управление курьерской доставкой (</a:t>
                      </a:r>
                      <a:r>
                        <a:rPr lang="en-US" sz="800" u="none" strike="noStrike">
                          <a:effectLst/>
                        </a:rPr>
                        <a:t>Maxoptra.Couriers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Продажи и обслуживание вне отделений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Фетисов Алексей Вячеславович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4" marR="4974" marT="4974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8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a3380c56-6ab1-49c0-89f9-18b08d6ff5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15_шаблон">
  <a:themeElements>
    <a:clrScheme name="Другая 2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2882"/>
      </a:accent1>
      <a:accent2>
        <a:srgbClr val="00AAFF"/>
      </a:accent2>
      <a:accent3>
        <a:srgbClr val="F1CC56"/>
      </a:accent3>
      <a:accent4>
        <a:srgbClr val="78B397"/>
      </a:accent4>
      <a:accent5>
        <a:srgbClr val="D6E08D"/>
      </a:accent5>
      <a:accent6>
        <a:srgbClr val="EA6B50"/>
      </a:accent6>
      <a:hlink>
        <a:srgbClr val="002882"/>
      </a:hlink>
      <a:folHlink>
        <a:srgbClr val="002882"/>
      </a:folHlink>
    </a:clrScheme>
    <a:fontScheme name="Другая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2DFEDB29A96924B949697B726C933BC" ma:contentTypeVersion="0" ma:contentTypeDescription="Создание документа." ma:contentTypeScope="" ma:versionID="e5461b536fc46702fd1125fbde80c1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955febea7e716b4e91cddba1711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5301B9-C451-4EFD-A4F6-BE113F042D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602EF-8FB1-4AB2-B6D7-CC85BC5FA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E53787-CADB-4F04-9F44-BADE99B2D6E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119401</TotalTime>
  <Words>1337</Words>
  <Application>Microsoft Office PowerPoint</Application>
  <PresentationFormat>Широкоэкранный</PresentationFormat>
  <Paragraphs>469</Paragraphs>
  <Slides>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VTB Group Cond Book</vt:lpstr>
      <vt:lpstr>VTB Group Cond Light</vt:lpstr>
      <vt:lpstr>15_шаблон</vt:lpstr>
      <vt:lpstr>think-cell Slide</vt:lpstr>
      <vt:lpstr>Нецелевые интеграции </vt:lpstr>
      <vt:lpstr>В чем заключается задача</vt:lpstr>
      <vt:lpstr>Дорожная карта</vt:lpstr>
      <vt:lpstr>Результат инвентаризации по ответственным</vt:lpstr>
      <vt:lpstr>Список ИТ-систем потребителей</vt:lpstr>
      <vt:lpstr>Список ИТ-систем провайдеров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Архитектурное решение по проекту XXX «Название проекта»</dc:title>
  <dc:creator>Корнаухова Мария Михайловна</dc:creator>
  <cp:lastModifiedBy>Svetlana A. Rusovich</cp:lastModifiedBy>
  <cp:revision>2538</cp:revision>
  <cp:lastPrinted>2020-03-02T11:17:49Z</cp:lastPrinted>
  <dcterms:created xsi:type="dcterms:W3CDTF">2019-11-13T06:30:32Z</dcterms:created>
  <dcterms:modified xsi:type="dcterms:W3CDTF">2021-07-01T09:22:31Z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0x01010002DFEDB29A96924B949697B726C933BC</vt:lpwstr>
  </property>
</Properties>
</file>