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00"/>
    <a:srgbClr val="FAF182"/>
    <a:srgbClr val="FCF7B2"/>
    <a:srgbClr val="FDD3B1"/>
    <a:srgbClr val="FCB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474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3AABB-8773-4D89-BD8F-71D341F5611F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71792-40E8-4CE4-996B-4087BAB6F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98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71792-40E8-4CE4-996B-4087BAB6F40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3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43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38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62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55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28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35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19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36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80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12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90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D57F7-8398-4E52-8643-889D06BAA2F8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6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eg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D:\Work\Python\Project\Прототип\1636572971_2-papik-pro-p-zamok-fon-risunok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5"/>
          <a:stretch/>
        </p:blipFill>
        <p:spPr bwMode="auto">
          <a:xfrm>
            <a:off x="0" y="396000"/>
            <a:ext cx="9144000" cy="64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-2456"/>
            <a:ext cx="9144000" cy="404664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     Helper for Carcassonne</a:t>
            </a:r>
            <a:endParaRPr lang="ru-RU" dirty="0"/>
          </a:p>
        </p:txBody>
      </p:sp>
      <p:pic>
        <p:nvPicPr>
          <p:cNvPr id="1026" name="Picture 2" descr="D:\Work\Python\Project\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3" y="25718"/>
            <a:ext cx="342073" cy="3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/>
        </p:nvGrpSpPr>
        <p:grpSpPr>
          <a:xfrm>
            <a:off x="8803076" y="91876"/>
            <a:ext cx="216024" cy="216000"/>
            <a:chOff x="8136396" y="32396"/>
            <a:chExt cx="288032" cy="35322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/>
          <p:cNvSpPr/>
          <p:nvPr/>
        </p:nvSpPr>
        <p:spPr>
          <a:xfrm>
            <a:off x="8270452" y="104433"/>
            <a:ext cx="180000" cy="180000"/>
          </a:xfrm>
          <a:prstGeom prst="rect">
            <a:avLst/>
          </a:prstGeom>
          <a:noFill/>
          <a:ln w="9525">
            <a:solidFill>
              <a:schemeClr val="bg1">
                <a:lumMod val="75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596336" y="204500"/>
            <a:ext cx="25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177839" y="6060249"/>
            <a:ext cx="2233922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Start program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8" name="Скругленный прямоугольник 27">
            <a:hlinkClick r:id="rId4" action="ppaction://hlinksldjump"/>
          </p:cNvPr>
          <p:cNvSpPr/>
          <p:nvPr/>
        </p:nvSpPr>
        <p:spPr>
          <a:xfrm>
            <a:off x="6560939" y="6060249"/>
            <a:ext cx="2383685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Quit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2935125" y="6060249"/>
            <a:ext cx="2212939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Setting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051720" y="413692"/>
            <a:ext cx="41504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lackadder ITC" pitchFamily="82" charset="0"/>
              </a:rPr>
              <a:t>Carcassone</a:t>
            </a:r>
            <a:endParaRPr lang="ru-RU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Прямоугольник 31">
            <a:hlinkClick r:id="rId4" action="ppaction://hlinksldjump"/>
          </p:cNvPr>
          <p:cNvSpPr/>
          <p:nvPr/>
        </p:nvSpPr>
        <p:spPr>
          <a:xfrm>
            <a:off x="8757765" y="-2456"/>
            <a:ext cx="386235" cy="365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0" y="413692"/>
            <a:ext cx="10188624" cy="6444308"/>
          </a:xfrm>
          <a:prstGeom prst="rect">
            <a:avLst/>
          </a:prstGeom>
          <a:solidFill>
            <a:schemeClr val="bg1">
              <a:alpha val="53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5" name="Группа 34"/>
          <p:cNvGrpSpPr/>
          <p:nvPr/>
        </p:nvGrpSpPr>
        <p:grpSpPr>
          <a:xfrm>
            <a:off x="1835696" y="2276872"/>
            <a:ext cx="5112568" cy="2232248"/>
            <a:chOff x="1835696" y="2276872"/>
            <a:chExt cx="5112568" cy="2232248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835696" y="2276872"/>
              <a:ext cx="5112568" cy="2232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2230246" y="2621283"/>
              <a:ext cx="457567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ru-RU" sz="4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Ваш ход первый?</a:t>
              </a:r>
              <a:endParaRPr lang="ru-RU" sz="4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7" name="Скругленный прямоугольник 36">
              <a:hlinkClick r:id="rId5" action="ppaction://hlinksldjump"/>
            </p:cNvPr>
            <p:cNvSpPr/>
            <p:nvPr/>
          </p:nvSpPr>
          <p:spPr>
            <a:xfrm>
              <a:off x="2051720" y="3568739"/>
              <a:ext cx="2233922" cy="64805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Yes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Скругленный прямоугольник 37">
              <a:hlinkClick r:id="rId5" action="ppaction://hlinksldjump"/>
            </p:cNvPr>
            <p:cNvSpPr/>
            <p:nvPr/>
          </p:nvSpPr>
          <p:spPr>
            <a:xfrm>
              <a:off x="4572000" y="3568739"/>
              <a:ext cx="2233922" cy="64805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No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90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25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25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9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56"/>
            <a:ext cx="9144000" cy="404664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     Helper for Carcassonne</a:t>
            </a:r>
            <a:endParaRPr lang="ru-RU" dirty="0"/>
          </a:p>
        </p:txBody>
      </p:sp>
      <p:pic>
        <p:nvPicPr>
          <p:cNvPr id="1026" name="Picture 2" descr="D:\Work\Python\Project\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3" y="25718"/>
            <a:ext cx="342073" cy="3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/>
        </p:nvGrpSpPr>
        <p:grpSpPr>
          <a:xfrm>
            <a:off x="8803076" y="91876"/>
            <a:ext cx="216024" cy="216000"/>
            <a:chOff x="8136396" y="32396"/>
            <a:chExt cx="288032" cy="35322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/>
          <p:cNvSpPr/>
          <p:nvPr/>
        </p:nvSpPr>
        <p:spPr>
          <a:xfrm>
            <a:off x="8270452" y="104433"/>
            <a:ext cx="180000" cy="180000"/>
          </a:xfrm>
          <a:prstGeom prst="rect">
            <a:avLst/>
          </a:prstGeom>
          <a:noFill/>
          <a:ln w="9525">
            <a:solidFill>
              <a:schemeClr val="bg1">
                <a:lumMod val="75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596336" y="204500"/>
            <a:ext cx="25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D:\Work\Python\Project\Прототип\1636572971_2-papik-pro-p-zamok-fon-risunok-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5"/>
          <a:stretch/>
        </p:blipFill>
        <p:spPr bwMode="auto">
          <a:xfrm>
            <a:off x="0" y="396000"/>
            <a:ext cx="9144000" cy="64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" name="Скругленный прямоугольник 286"/>
          <p:cNvSpPr/>
          <p:nvPr/>
        </p:nvSpPr>
        <p:spPr>
          <a:xfrm>
            <a:off x="2936898" y="1590584"/>
            <a:ext cx="1812036" cy="2872737"/>
          </a:xfrm>
          <a:prstGeom prst="roundRect">
            <a:avLst/>
          </a:prstGeom>
          <a:solidFill>
            <a:schemeClr val="bg1">
              <a:alpha val="7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023050" y="1782119"/>
            <a:ext cx="1656184" cy="475305"/>
          </a:xfrm>
          <a:prstGeom prst="roundRect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Списать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3" name="Группа 62"/>
          <p:cNvGrpSpPr/>
          <p:nvPr/>
        </p:nvGrpSpPr>
        <p:grpSpPr>
          <a:xfrm>
            <a:off x="4879046" y="716298"/>
            <a:ext cx="4140054" cy="5953288"/>
            <a:chOff x="4879046" y="1258570"/>
            <a:chExt cx="4140054" cy="5953288"/>
          </a:xfrm>
        </p:grpSpPr>
        <p:sp>
          <p:nvSpPr>
            <p:cNvPr id="10" name="Прямоугольник 9"/>
            <p:cNvSpPr/>
            <p:nvPr/>
          </p:nvSpPr>
          <p:spPr>
            <a:xfrm flipV="1">
              <a:off x="4879046" y="1916832"/>
              <a:ext cx="4140054" cy="5295026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 w="25400">
              <a:solidFill>
                <a:schemeClr val="tx1">
                  <a:alpha val="97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8757765" y="2132856"/>
              <a:ext cx="217185" cy="4934760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8776938" y="2585790"/>
              <a:ext cx="198012" cy="1044687"/>
            </a:xfrm>
            <a:prstGeom prst="rect">
              <a:avLst/>
            </a:prstGeom>
            <a:pattFill prst="pct10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4879046" y="1258570"/>
              <a:ext cx="4140054" cy="719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alpha val="97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5374208" y="1387432"/>
              <a:ext cx="328640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sz="2400" b="1" spc="150" dirty="0" smtClean="0">
                  <a:ln w="11430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gency FB" pitchFamily="34" charset="0"/>
                </a:rPr>
                <a:t>Cards in deck : 23</a:t>
              </a:r>
              <a:r>
                <a:rPr lang="ru-RU" sz="2400" b="1" spc="150" dirty="0" smtClean="0">
                  <a:ln w="11430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gency FB" pitchFamily="34" charset="0"/>
                </a:rPr>
                <a:t>/72</a:t>
              </a:r>
              <a:r>
                <a:rPr lang="en-US" sz="2400" b="1" spc="150" dirty="0" smtClean="0">
                  <a:ln w="11430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gency FB" pitchFamily="34" charset="0"/>
                </a:rPr>
                <a:t> </a:t>
              </a:r>
              <a:endParaRPr lang="ru-RU" sz="2400" b="1" spc="150" dirty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2050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5756" y="2217331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294" y="2211027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7730" y="2217331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5" name="Группа 54"/>
            <p:cNvGrpSpPr/>
            <p:nvPr/>
          </p:nvGrpSpPr>
          <p:grpSpPr>
            <a:xfrm>
              <a:off x="5608231" y="2740886"/>
              <a:ext cx="327329" cy="261610"/>
              <a:chOff x="5088320" y="3065208"/>
              <a:chExt cx="400995" cy="273973"/>
            </a:xfrm>
          </p:grpSpPr>
          <p:sp>
            <p:nvSpPr>
              <p:cNvPr id="7" name="Овал 6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60" name="Группа 59"/>
            <p:cNvGrpSpPr/>
            <p:nvPr/>
          </p:nvGrpSpPr>
          <p:grpSpPr>
            <a:xfrm>
              <a:off x="6476628" y="2746993"/>
              <a:ext cx="327329" cy="261610"/>
              <a:chOff x="5088320" y="3065208"/>
              <a:chExt cx="400995" cy="273973"/>
            </a:xfrm>
          </p:grpSpPr>
          <p:sp>
            <p:nvSpPr>
              <p:cNvPr id="61" name="Овал 6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6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9943" y="2217331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023" y="3136474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561" y="3130170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997" y="3136474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" name="Группа 69"/>
            <p:cNvGrpSpPr/>
            <p:nvPr/>
          </p:nvGrpSpPr>
          <p:grpSpPr>
            <a:xfrm>
              <a:off x="5592498" y="3660029"/>
              <a:ext cx="327329" cy="261610"/>
              <a:chOff x="5088320" y="3065208"/>
              <a:chExt cx="400995" cy="273973"/>
            </a:xfrm>
          </p:grpSpPr>
          <p:sp>
            <p:nvSpPr>
              <p:cNvPr id="71" name="Овал 7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73" name="Группа 72"/>
            <p:cNvGrpSpPr/>
            <p:nvPr/>
          </p:nvGrpSpPr>
          <p:grpSpPr>
            <a:xfrm>
              <a:off x="6460895" y="3666136"/>
              <a:ext cx="327329" cy="261610"/>
              <a:chOff x="5088320" y="3065208"/>
              <a:chExt cx="400995" cy="273973"/>
            </a:xfrm>
          </p:grpSpPr>
          <p:sp>
            <p:nvSpPr>
              <p:cNvPr id="74" name="Овал 73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7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210" y="3136474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5756" y="4086450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294" y="4080146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7730" y="4086450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Группа 79"/>
            <p:cNvGrpSpPr/>
            <p:nvPr/>
          </p:nvGrpSpPr>
          <p:grpSpPr>
            <a:xfrm>
              <a:off x="5608231" y="4610005"/>
              <a:ext cx="327329" cy="261610"/>
              <a:chOff x="5088320" y="3065208"/>
              <a:chExt cx="400995" cy="273973"/>
            </a:xfrm>
          </p:grpSpPr>
          <p:sp>
            <p:nvSpPr>
              <p:cNvPr id="81" name="Овал 8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83" name="Группа 82"/>
            <p:cNvGrpSpPr/>
            <p:nvPr/>
          </p:nvGrpSpPr>
          <p:grpSpPr>
            <a:xfrm>
              <a:off x="6476628" y="4616112"/>
              <a:ext cx="327329" cy="261610"/>
              <a:chOff x="5088320" y="3065208"/>
              <a:chExt cx="400995" cy="273973"/>
            </a:xfrm>
          </p:grpSpPr>
          <p:sp>
            <p:nvSpPr>
              <p:cNvPr id="84" name="Овал 83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8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9943" y="4086450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023" y="5005593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561" y="4999289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997" y="5005593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0" name="Группа 89"/>
            <p:cNvGrpSpPr/>
            <p:nvPr/>
          </p:nvGrpSpPr>
          <p:grpSpPr>
            <a:xfrm>
              <a:off x="5592498" y="5529148"/>
              <a:ext cx="327329" cy="261610"/>
              <a:chOff x="5088320" y="3065208"/>
              <a:chExt cx="400995" cy="273973"/>
            </a:xfrm>
          </p:grpSpPr>
          <p:sp>
            <p:nvSpPr>
              <p:cNvPr id="91" name="Овал 9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93" name="Группа 92"/>
            <p:cNvGrpSpPr/>
            <p:nvPr/>
          </p:nvGrpSpPr>
          <p:grpSpPr>
            <a:xfrm>
              <a:off x="6460895" y="5535255"/>
              <a:ext cx="327329" cy="261610"/>
              <a:chOff x="5088320" y="3065208"/>
              <a:chExt cx="400995" cy="273973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9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210" y="5005593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" name="Группа 204"/>
            <p:cNvGrpSpPr/>
            <p:nvPr/>
          </p:nvGrpSpPr>
          <p:grpSpPr>
            <a:xfrm>
              <a:off x="7408722" y="2780928"/>
              <a:ext cx="327329" cy="261610"/>
              <a:chOff x="5088320" y="3065208"/>
              <a:chExt cx="400995" cy="273973"/>
            </a:xfrm>
          </p:grpSpPr>
          <p:sp>
            <p:nvSpPr>
              <p:cNvPr id="206" name="Овал 205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08" name="Группа 207"/>
            <p:cNvGrpSpPr/>
            <p:nvPr/>
          </p:nvGrpSpPr>
          <p:grpSpPr>
            <a:xfrm>
              <a:off x="8277119" y="2787035"/>
              <a:ext cx="327329" cy="261610"/>
              <a:chOff x="5088320" y="3065208"/>
              <a:chExt cx="400995" cy="273973"/>
            </a:xfrm>
          </p:grpSpPr>
          <p:sp>
            <p:nvSpPr>
              <p:cNvPr id="209" name="Овал 208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12" name="Группа 211"/>
            <p:cNvGrpSpPr/>
            <p:nvPr/>
          </p:nvGrpSpPr>
          <p:grpSpPr>
            <a:xfrm>
              <a:off x="7392989" y="3700071"/>
              <a:ext cx="327329" cy="261610"/>
              <a:chOff x="5088320" y="3065208"/>
              <a:chExt cx="400995" cy="273973"/>
            </a:xfrm>
          </p:grpSpPr>
          <p:sp>
            <p:nvSpPr>
              <p:cNvPr id="213" name="Овал 212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15" name="Группа 214"/>
            <p:cNvGrpSpPr/>
            <p:nvPr/>
          </p:nvGrpSpPr>
          <p:grpSpPr>
            <a:xfrm>
              <a:off x="8261386" y="3706178"/>
              <a:ext cx="327329" cy="261610"/>
              <a:chOff x="5088320" y="3065208"/>
              <a:chExt cx="400995" cy="273973"/>
            </a:xfrm>
          </p:grpSpPr>
          <p:sp>
            <p:nvSpPr>
              <p:cNvPr id="216" name="Овал 215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19" name="Группа 218"/>
            <p:cNvGrpSpPr/>
            <p:nvPr/>
          </p:nvGrpSpPr>
          <p:grpSpPr>
            <a:xfrm>
              <a:off x="7408722" y="4650047"/>
              <a:ext cx="327329" cy="261610"/>
              <a:chOff x="5088320" y="3065208"/>
              <a:chExt cx="400995" cy="273973"/>
            </a:xfrm>
          </p:grpSpPr>
          <p:sp>
            <p:nvSpPr>
              <p:cNvPr id="220" name="Овал 219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22" name="Группа 221"/>
            <p:cNvGrpSpPr/>
            <p:nvPr/>
          </p:nvGrpSpPr>
          <p:grpSpPr>
            <a:xfrm>
              <a:off x="8277119" y="4656154"/>
              <a:ext cx="327329" cy="261610"/>
              <a:chOff x="5088320" y="3065208"/>
              <a:chExt cx="400995" cy="273973"/>
            </a:xfrm>
          </p:grpSpPr>
          <p:sp>
            <p:nvSpPr>
              <p:cNvPr id="223" name="Овал 222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26" name="Группа 225"/>
            <p:cNvGrpSpPr/>
            <p:nvPr/>
          </p:nvGrpSpPr>
          <p:grpSpPr>
            <a:xfrm>
              <a:off x="7392989" y="5569190"/>
              <a:ext cx="327329" cy="261610"/>
              <a:chOff x="5088320" y="3065208"/>
              <a:chExt cx="400995" cy="273973"/>
            </a:xfrm>
          </p:grpSpPr>
          <p:sp>
            <p:nvSpPr>
              <p:cNvPr id="227" name="Овал 226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29" name="Группа 228"/>
            <p:cNvGrpSpPr/>
            <p:nvPr/>
          </p:nvGrpSpPr>
          <p:grpSpPr>
            <a:xfrm>
              <a:off x="8261386" y="5575297"/>
              <a:ext cx="327329" cy="261610"/>
              <a:chOff x="5088320" y="3065208"/>
              <a:chExt cx="400995" cy="273973"/>
            </a:xfrm>
          </p:grpSpPr>
          <p:sp>
            <p:nvSpPr>
              <p:cNvPr id="230" name="Овал 229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</p:grpSp>
      <p:grpSp>
        <p:nvGrpSpPr>
          <p:cNvPr id="235" name="Группа 234"/>
          <p:cNvGrpSpPr/>
          <p:nvPr/>
        </p:nvGrpSpPr>
        <p:grpSpPr>
          <a:xfrm>
            <a:off x="268012" y="1678859"/>
            <a:ext cx="2592288" cy="2520280"/>
            <a:chOff x="135013" y="1668755"/>
            <a:chExt cx="2592288" cy="2520280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135013" y="1668755"/>
              <a:ext cx="2592288" cy="2520280"/>
            </a:xfrm>
            <a:prstGeom prst="roundRect">
              <a:avLst/>
            </a:prstGeom>
            <a:solidFill>
              <a:schemeClr val="tx1">
                <a:alpha val="26000"/>
              </a:schemeClr>
            </a:solidFill>
            <a:ln w="50800"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345988" y="1900389"/>
              <a:ext cx="2170338" cy="2057011"/>
              <a:chOff x="345988" y="1502656"/>
              <a:chExt cx="2170338" cy="2057011"/>
            </a:xfrm>
          </p:grpSpPr>
          <p:sp>
            <p:nvSpPr>
              <p:cNvPr id="24" name="Скругленный прямоугольник 23"/>
              <p:cNvSpPr/>
              <p:nvPr/>
            </p:nvSpPr>
            <p:spPr>
              <a:xfrm>
                <a:off x="1138076" y="1522953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Скругленный прямоугольник 24"/>
              <p:cNvSpPr/>
              <p:nvPr/>
            </p:nvSpPr>
            <p:spPr>
              <a:xfrm>
                <a:off x="1138076" y="2228748"/>
                <a:ext cx="612925" cy="587532"/>
              </a:xfrm>
              <a:prstGeom prst="roundRect">
                <a:avLst/>
              </a:prstGeom>
              <a:solidFill>
                <a:srgbClr val="FAF18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Скругленный прямоугольник 25"/>
              <p:cNvSpPr/>
              <p:nvPr/>
            </p:nvSpPr>
            <p:spPr>
              <a:xfrm>
                <a:off x="1138076" y="2972135"/>
                <a:ext cx="612925" cy="58753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Скругленный прямоугольник 26"/>
              <p:cNvSpPr/>
              <p:nvPr/>
            </p:nvSpPr>
            <p:spPr>
              <a:xfrm>
                <a:off x="345988" y="1502656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Скругленный прямоугольник 28"/>
              <p:cNvSpPr/>
              <p:nvPr/>
            </p:nvSpPr>
            <p:spPr>
              <a:xfrm>
                <a:off x="345988" y="2951838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Скругленный прямоугольник 29"/>
              <p:cNvSpPr/>
              <p:nvPr/>
            </p:nvSpPr>
            <p:spPr>
              <a:xfrm>
                <a:off x="1903401" y="1502656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Скругленный прямоугольник 31"/>
              <p:cNvSpPr/>
              <p:nvPr/>
            </p:nvSpPr>
            <p:spPr>
              <a:xfrm>
                <a:off x="1903401" y="2951838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Скругленный прямоугольник 231"/>
              <p:cNvSpPr/>
              <p:nvPr/>
            </p:nvSpPr>
            <p:spPr>
              <a:xfrm>
                <a:off x="345988" y="2228748"/>
                <a:ext cx="612925" cy="587532"/>
              </a:xfrm>
              <a:prstGeom prst="roundRect">
                <a:avLst/>
              </a:prstGeom>
              <a:solidFill>
                <a:srgbClr val="FAF18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Скругленный прямоугольник 232"/>
              <p:cNvSpPr/>
              <p:nvPr/>
            </p:nvSpPr>
            <p:spPr>
              <a:xfrm>
                <a:off x="1903401" y="2228748"/>
                <a:ext cx="612925" cy="587532"/>
              </a:xfrm>
              <a:prstGeom prst="roundRect">
                <a:avLst/>
              </a:prstGeom>
              <a:solidFill>
                <a:srgbClr val="FAF18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237" name="Скругленный прямоугольник 236"/>
          <p:cNvSpPr/>
          <p:nvPr/>
        </p:nvSpPr>
        <p:spPr>
          <a:xfrm>
            <a:off x="3014824" y="3059358"/>
            <a:ext cx="1656184" cy="475305"/>
          </a:xfrm>
          <a:prstGeom prst="roundRect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Фильтр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8" name="Скругленный прямоугольник 237"/>
          <p:cNvSpPr/>
          <p:nvPr/>
        </p:nvSpPr>
        <p:spPr>
          <a:xfrm>
            <a:off x="3023050" y="2398932"/>
            <a:ext cx="1656184" cy="475305"/>
          </a:xfrm>
          <a:prstGeom prst="roundRect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Очистить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41" name="Группа 240"/>
          <p:cNvGrpSpPr/>
          <p:nvPr/>
        </p:nvGrpSpPr>
        <p:grpSpPr>
          <a:xfrm>
            <a:off x="0" y="396000"/>
            <a:ext cx="144016" cy="6438738"/>
            <a:chOff x="0" y="396000"/>
            <a:chExt cx="144016" cy="6438738"/>
          </a:xfrm>
        </p:grpSpPr>
        <p:sp>
          <p:nvSpPr>
            <p:cNvPr id="236" name="Прямоугольник 235"/>
            <p:cNvSpPr/>
            <p:nvPr/>
          </p:nvSpPr>
          <p:spPr>
            <a:xfrm>
              <a:off x="0" y="396000"/>
              <a:ext cx="144016" cy="6438738"/>
            </a:xfrm>
            <a:prstGeom prst="rect">
              <a:avLst/>
            </a:prstGeom>
            <a:solidFill>
              <a:schemeClr val="tx1">
                <a:alpha val="16000"/>
              </a:schemeClr>
            </a:solidFill>
            <a:ln w="12700">
              <a:solidFill>
                <a:schemeClr val="tx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4" name="Нашивка 243"/>
            <p:cNvSpPr/>
            <p:nvPr/>
          </p:nvSpPr>
          <p:spPr>
            <a:xfrm>
              <a:off x="14512" y="2760873"/>
              <a:ext cx="114992" cy="252091"/>
            </a:xfrm>
            <a:prstGeom prst="chevron">
              <a:avLst/>
            </a:prstGeom>
            <a:solidFill>
              <a:schemeClr val="tx1">
                <a:alpha val="39000"/>
              </a:schemeClr>
            </a:solidFill>
            <a:ln w="6350"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0" name="Прямоугольник 249">
            <a:hlinkClick r:id="rId8" action="ppaction://hlinksldjump"/>
          </p:cNvPr>
          <p:cNvSpPr/>
          <p:nvPr/>
        </p:nvSpPr>
        <p:spPr>
          <a:xfrm>
            <a:off x="8757765" y="-2456"/>
            <a:ext cx="386235" cy="365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66" name="Группа 265"/>
          <p:cNvGrpSpPr/>
          <p:nvPr/>
        </p:nvGrpSpPr>
        <p:grpSpPr>
          <a:xfrm>
            <a:off x="268013" y="4527573"/>
            <a:ext cx="4480922" cy="2142013"/>
            <a:chOff x="268013" y="4463321"/>
            <a:chExt cx="4480922" cy="2142013"/>
          </a:xfrm>
        </p:grpSpPr>
        <p:sp>
          <p:nvSpPr>
            <p:cNvPr id="251" name="Прямоугольник 250"/>
            <p:cNvSpPr/>
            <p:nvPr/>
          </p:nvSpPr>
          <p:spPr>
            <a:xfrm>
              <a:off x="268013" y="4463321"/>
              <a:ext cx="4480922" cy="2142013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8" name="Прямоугольник 267"/>
            <p:cNvSpPr/>
            <p:nvPr/>
          </p:nvSpPr>
          <p:spPr>
            <a:xfrm>
              <a:off x="699662" y="4532591"/>
              <a:ext cx="38723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sz="2400" b="1" spc="150" dirty="0" smtClean="0">
                  <a:ln w="11430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gency FB" pitchFamily="34" charset="0"/>
                </a:rPr>
                <a:t>Consilience : 4</a:t>
              </a:r>
              <a:r>
                <a:rPr lang="ru-RU" sz="2400" b="1" spc="150" dirty="0" smtClean="0">
                  <a:ln w="11430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gency FB" pitchFamily="34" charset="0"/>
                </a:rPr>
                <a:t> </a:t>
              </a:r>
              <a:r>
                <a:rPr lang="en-US" sz="2400" b="1" spc="150" dirty="0" err="1" smtClean="0">
                  <a:ln w="11430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gency FB" pitchFamily="34" charset="0"/>
                </a:rPr>
                <a:t>iz</a:t>
              </a:r>
              <a:r>
                <a:rPr lang="en-US" sz="2400" b="1" spc="150" dirty="0" smtClean="0">
                  <a:ln w="11430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gency FB" pitchFamily="34" charset="0"/>
                </a:rPr>
                <a:t> 23 (8.7%) </a:t>
              </a:r>
              <a:endParaRPr lang="ru-RU" sz="2400" b="1" spc="150" dirty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275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38" y="5000085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537" y="5000085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5" name="Группа 264"/>
            <p:cNvGrpSpPr/>
            <p:nvPr/>
          </p:nvGrpSpPr>
          <p:grpSpPr>
            <a:xfrm>
              <a:off x="2119946" y="5544965"/>
              <a:ext cx="327329" cy="261610"/>
              <a:chOff x="-900608" y="5407788"/>
              <a:chExt cx="327329" cy="261610"/>
            </a:xfrm>
          </p:grpSpPr>
          <p:sp>
            <p:nvSpPr>
              <p:cNvPr id="278" name="Овал 277"/>
              <p:cNvSpPr/>
              <p:nvPr/>
            </p:nvSpPr>
            <p:spPr>
              <a:xfrm>
                <a:off x="-826943" y="5448593"/>
                <a:ext cx="180000" cy="180001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-900608" y="5407788"/>
                <a:ext cx="3273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82" name="Группа 281"/>
            <p:cNvGrpSpPr/>
            <p:nvPr/>
          </p:nvGrpSpPr>
          <p:grpSpPr>
            <a:xfrm>
              <a:off x="1036257" y="5549871"/>
              <a:ext cx="327329" cy="261610"/>
              <a:chOff x="-900608" y="5407788"/>
              <a:chExt cx="327329" cy="261610"/>
            </a:xfrm>
          </p:grpSpPr>
          <p:sp>
            <p:nvSpPr>
              <p:cNvPr id="283" name="Овал 282"/>
              <p:cNvSpPr/>
              <p:nvPr/>
            </p:nvSpPr>
            <p:spPr>
              <a:xfrm>
                <a:off x="-826943" y="5448593"/>
                <a:ext cx="180000" cy="180001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-900608" y="5407788"/>
                <a:ext cx="3273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</p:grpSp>
      <p:sp>
        <p:nvSpPr>
          <p:cNvPr id="286" name="Прямоугольник 285"/>
          <p:cNvSpPr/>
          <p:nvPr/>
        </p:nvSpPr>
        <p:spPr>
          <a:xfrm>
            <a:off x="528738" y="365918"/>
            <a:ext cx="41504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lackadder ITC" pitchFamily="82" charset="0"/>
              </a:rPr>
              <a:t>Carcassone</a:t>
            </a:r>
            <a:endParaRPr lang="ru-RU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285" name="Группа 284"/>
          <p:cNvGrpSpPr/>
          <p:nvPr/>
        </p:nvGrpSpPr>
        <p:grpSpPr>
          <a:xfrm>
            <a:off x="3117016" y="3628550"/>
            <a:ext cx="1141238" cy="369332"/>
            <a:chOff x="3131840" y="4238580"/>
            <a:chExt cx="1141238" cy="369332"/>
          </a:xfrm>
        </p:grpSpPr>
        <p:sp>
          <p:nvSpPr>
            <p:cNvPr id="267" name="Прямоугольник 266"/>
            <p:cNvSpPr/>
            <p:nvPr/>
          </p:nvSpPr>
          <p:spPr>
            <a:xfrm>
              <a:off x="3131840" y="4328581"/>
              <a:ext cx="216024" cy="204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442401" y="4238580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Chapel</a:t>
              </a:r>
              <a:endParaRPr lang="ru-RU" dirty="0"/>
            </a:p>
          </p:txBody>
        </p:sp>
      </p:grpSp>
      <p:grpSp>
        <p:nvGrpSpPr>
          <p:cNvPr id="291" name="Группа 290"/>
          <p:cNvGrpSpPr/>
          <p:nvPr/>
        </p:nvGrpSpPr>
        <p:grpSpPr>
          <a:xfrm>
            <a:off x="3117016" y="3968727"/>
            <a:ext cx="1545451" cy="369332"/>
            <a:chOff x="3131840" y="4238580"/>
            <a:chExt cx="1545451" cy="369332"/>
          </a:xfrm>
        </p:grpSpPr>
        <p:sp>
          <p:nvSpPr>
            <p:cNvPr id="292" name="Прямоугольник 291"/>
            <p:cNvSpPr/>
            <p:nvPr/>
          </p:nvSpPr>
          <p:spPr>
            <a:xfrm>
              <a:off x="3131840" y="4328581"/>
              <a:ext cx="216024" cy="204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442401" y="4238580"/>
              <a:ext cx="1234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Flower bed</a:t>
              </a:r>
              <a:endParaRPr lang="ru-RU" dirty="0"/>
            </a:p>
          </p:txBody>
        </p:sp>
      </p:grpSp>
      <p:sp>
        <p:nvSpPr>
          <p:cNvPr id="264" name="Прямоугольник 263" hidden="1"/>
          <p:cNvSpPr/>
          <p:nvPr/>
        </p:nvSpPr>
        <p:spPr>
          <a:xfrm>
            <a:off x="-468560" y="-171400"/>
            <a:ext cx="9937104" cy="7272808"/>
          </a:xfrm>
          <a:prstGeom prst="rect">
            <a:avLst/>
          </a:prstGeom>
          <a:solidFill>
            <a:schemeClr val="tx1">
              <a:alpha val="0"/>
            </a:schemeClr>
          </a:solidFill>
          <a:ln w="50800"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8" name="Группа 247" hidden="1"/>
          <p:cNvGrpSpPr/>
          <p:nvPr/>
        </p:nvGrpSpPr>
        <p:grpSpPr>
          <a:xfrm>
            <a:off x="14512" y="396000"/>
            <a:ext cx="1749176" cy="6462000"/>
            <a:chOff x="-2302014" y="418718"/>
            <a:chExt cx="1689438" cy="6462000"/>
          </a:xfrm>
        </p:grpSpPr>
        <p:sp>
          <p:nvSpPr>
            <p:cNvPr id="246" name="Прямоугольник 245"/>
            <p:cNvSpPr/>
            <p:nvPr/>
          </p:nvSpPr>
          <p:spPr>
            <a:xfrm>
              <a:off x="-2302014" y="418718"/>
              <a:ext cx="1689438" cy="646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0800"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9" name="Скругленный прямоугольник 238"/>
            <p:cNvSpPr/>
            <p:nvPr/>
          </p:nvSpPr>
          <p:spPr>
            <a:xfrm>
              <a:off x="-2114991" y="2604329"/>
              <a:ext cx="1315392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Сбросить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Скругленный прямоугольник 21"/>
            <p:cNvSpPr/>
            <p:nvPr/>
          </p:nvSpPr>
          <p:spPr>
            <a:xfrm>
              <a:off x="-2103827" y="1856888"/>
              <a:ext cx="1282510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История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Скругленный прямоугольник 22">
              <a:hlinkClick r:id="rId9" action="ppaction://hlinksldjump"/>
            </p:cNvPr>
            <p:cNvSpPr/>
            <p:nvPr/>
          </p:nvSpPr>
          <p:spPr>
            <a:xfrm>
              <a:off x="-2114991" y="6179731"/>
              <a:ext cx="1270741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Выход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-2087210" y="583550"/>
              <a:ext cx="1217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Меню</a:t>
              </a:r>
              <a:endPara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245" name="Прямая соединительная линия 244"/>
            <p:cNvCxnSpPr/>
            <p:nvPr/>
          </p:nvCxnSpPr>
          <p:spPr>
            <a:xfrm>
              <a:off x="-2149224" y="1130494"/>
              <a:ext cx="1383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89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8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2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1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7"/>
                  </p:tgtEl>
                </p:cond>
              </p:nextCondLst>
            </p:seq>
          </p:childTnLst>
        </p:cTn>
      </p:par>
    </p:tnLst>
    <p:bldLst>
      <p:bldP spid="12" grpId="0" animBg="1"/>
      <p:bldP spid="237" grpId="0" animBg="1"/>
      <p:bldP spid="238" grpId="0" animBg="1"/>
      <p:bldP spid="264" grpId="0" animBg="1"/>
      <p:bldP spid="26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56"/>
            <a:ext cx="9144000" cy="404664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     Helper for Carcassonne</a:t>
            </a:r>
            <a:endParaRPr lang="ru-RU" dirty="0"/>
          </a:p>
        </p:txBody>
      </p:sp>
      <p:pic>
        <p:nvPicPr>
          <p:cNvPr id="1026" name="Picture 2" descr="D:\Work\Python\Project\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3" y="25718"/>
            <a:ext cx="342073" cy="3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/>
        </p:nvGrpSpPr>
        <p:grpSpPr>
          <a:xfrm>
            <a:off x="8803076" y="91876"/>
            <a:ext cx="216024" cy="216000"/>
            <a:chOff x="8136396" y="32396"/>
            <a:chExt cx="288032" cy="35322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/>
          <p:cNvSpPr/>
          <p:nvPr/>
        </p:nvSpPr>
        <p:spPr>
          <a:xfrm>
            <a:off x="8270452" y="104433"/>
            <a:ext cx="180000" cy="180000"/>
          </a:xfrm>
          <a:prstGeom prst="rect">
            <a:avLst/>
          </a:prstGeom>
          <a:noFill/>
          <a:ln w="9525">
            <a:solidFill>
              <a:schemeClr val="bg1">
                <a:lumMod val="75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596336" y="204500"/>
            <a:ext cx="25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99792" y="2636912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Вернуться на первый слайд</a:t>
            </a:r>
            <a:endParaRPr lang="ru-RU" dirty="0"/>
          </a:p>
        </p:txBody>
      </p:sp>
      <p:sp>
        <p:nvSpPr>
          <p:cNvPr id="10" name="Прямоугольник 9">
            <a:hlinkClick r:id="rId4" action="ppaction://hlinksldjump"/>
          </p:cNvPr>
          <p:cNvSpPr/>
          <p:nvPr/>
        </p:nvSpPr>
        <p:spPr>
          <a:xfrm>
            <a:off x="8757765" y="-2456"/>
            <a:ext cx="386235" cy="365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794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71</Words>
  <Application>Microsoft Office PowerPoint</Application>
  <PresentationFormat>Экран (4:3)</PresentationFormat>
  <Paragraphs>42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 Ivanovich</dc:creator>
  <cp:lastModifiedBy>Dmitriy Ivanovich</cp:lastModifiedBy>
  <cp:revision>23</cp:revision>
  <dcterms:created xsi:type="dcterms:W3CDTF">2022-03-05T16:27:23Z</dcterms:created>
  <dcterms:modified xsi:type="dcterms:W3CDTF">2022-03-06T10:55:15Z</dcterms:modified>
</cp:coreProperties>
</file>