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305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7A89D-9AAB-438C-9B1B-6D39494AEB95}" type="datetimeFigureOut">
              <a:rPr lang="ru-RU" smtClean="0"/>
              <a:t>20.10.2023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6BF91F-FFE7-488F-A7AF-46B252768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75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45398-4294-AFB2-B90E-A7F578077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7C5A40-BF45-8A29-A8CF-5AF2F651F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3D492-155B-D80A-EFAA-D936961F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87E29-85AB-4AE2-9C7B-714D45DCE4DF}" type="datetime1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D6A88-A4B0-F391-3FC7-ED687065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F7A86-40CD-B57A-DCDF-6AE855E4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953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98ACB4-3866-08C5-F537-6323543A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2B562A-307C-951B-9140-39BAC60A0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3E737-D33D-815B-1B82-F4B8859F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2850-4957-44E3-8E9C-0C563A4B9799}" type="datetime1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DA8EE4-FB5D-4075-93FA-3B03C4C4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E7DAE8-A262-4296-7E3F-AF61623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54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995E95-1897-ABCD-5170-703D37459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DBC4B2-0751-8500-BEAA-FE86FEFD3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74C7E2-47AB-98CA-9C32-3A139AA3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1FA19-8A58-4B19-B03C-849E8C8F017F}" type="datetime1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61901-5EC4-E0B6-9EC7-F16AF152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F6328-9A2A-9C25-9934-8FC4D2AA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10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53391C-0971-8806-8D07-521044729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FBD145-3F95-2B05-E829-4A18DE53D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F2D1C3-8472-2398-3256-62A0E3C9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640C4-3187-48D3-93FA-4BD306D7991A}" type="datetime1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8FAC27-F30A-FE4D-B2A3-FD908568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66D562-9E5F-724E-0402-DDE8EEA0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27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9D81C-702C-1A56-293D-5B53E160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52B4CF-3D74-9DCF-31BD-8CAF8D10F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2099B1-60B8-B07D-0756-E1A8040B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9A18F-6F59-4CF7-98A6-35A0630F9250}" type="datetime1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808890-27B5-5DB1-0B96-2F9DFEA22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233C4F-6ADD-894B-6F9D-EC00B315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0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09B1-0709-C438-A9CB-4B1C8E6AB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F13CDA-6951-CFD1-7A1E-9549E5902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9C0860-73CD-942A-B6C7-C98081A7F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CB3A85-B9CB-441D-59A0-AB3AFF52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1B56B-A3C4-4355-8B53-FE77E8DCEAE5}" type="datetime1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4DD233-2E13-4A9E-92B5-5D190534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11E418-1D3B-A824-504A-6AA79ACC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84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B1512-DFA5-0248-D232-9A0E8E4E8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6A140DE-69C0-4D7B-E9CB-D5C826816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8CD703-B10D-BFD2-F67E-610DD5155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3E81E5-473C-B4BB-0EEB-C08EDC686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431937C-7377-DCBA-58F4-D0BEB6164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657FAD0-0D71-DD5E-D0CD-DF261EF5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2F63-3489-4136-998D-87D6860B92AC}" type="datetime1">
              <a:rPr lang="ru-RU" smtClean="0"/>
              <a:t>20.10.2023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B4EABA-D777-E35B-C546-2850B3B9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0A8E4D6-75CA-A0AC-9BA0-9C47E8DD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43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364464-9E25-09B7-AE74-F6995F696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E9ACE0-5612-22F0-C077-60453534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6F1CC-0DE7-4C27-9E58-5751F6C5C016}" type="datetime1">
              <a:rPr lang="ru-RU" smtClean="0"/>
              <a:t>20.10.2023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00192D8-F4B2-4320-22B5-271C39F1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E6262D-6AF8-4599-01E8-09F52E77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451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AF9868-EF43-EC63-2DCC-9AF839F8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C80E-88D1-4745-8F91-4D3C7C98108B}" type="datetime1">
              <a:rPr lang="ru-RU" smtClean="0"/>
              <a:t>20.10.2023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7EDD04-9039-4C9A-619D-6CBCBD2A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69ADFDE-4044-49A5-4641-B3A21F2D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4963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E6027-7962-84B0-9668-ED28EA422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EDF7DE-CEA1-4802-EF77-D6536E7C2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AA6F28-750C-B901-35BF-7122B11B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B74877-1B9E-B65B-8B4B-E1D45AB3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2FB93-4CF1-456C-9C1D-3A21E790B685}" type="datetime1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D07E80-B049-5016-1156-9BA3F9C8E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FB1FBE-A0DC-C8B9-C49D-4DA94750C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82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DA0CA-C9BC-1CA6-770E-541DB064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CBAE33-FE69-3AD2-57A9-E83E0E44D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3143B8-6A01-C540-851A-E91EB8E20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B0057B-30D6-3862-857A-75F1C24C8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3ED9F-F9E8-4FC2-80D3-64AEC0596F28}" type="datetime1">
              <a:rPr lang="ru-RU" smtClean="0"/>
              <a:t>20.10.2023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0BAA0F-86C8-A06B-2FFA-360A04EE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289BD7-1D7E-F78B-768C-E50B9FF03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10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BE90A-E86E-6CDC-382A-92C1AC819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5138B2-E1BC-0AE2-5496-45D002B9C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186E7-DB71-EE35-14DC-0DB9C458E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F5EEB-9050-4260-966A-EBC879BD0E4B}" type="datetime1">
              <a:rPr lang="ru-RU" smtClean="0"/>
              <a:t>20.10.2023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0F506E-8574-13C4-4580-D5D4015BC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B3CF05-34DA-8E48-D835-9E83C0744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D2F52-31FE-466B-94A9-682D9AD345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58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F3B12-1C70-F75B-6204-63B311F052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Комплексная система управления движения инвалидной коляски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A67C7EB-BC9A-8195-779A-F4BD6A3D79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Автор</a:t>
            </a:r>
            <a:r>
              <a:rPr lang="en-US" dirty="0"/>
              <a:t>: </a:t>
            </a:r>
            <a:r>
              <a:rPr lang="ru-RU" dirty="0"/>
              <a:t>Калашников Д.А.</a:t>
            </a:r>
          </a:p>
          <a:p>
            <a:pPr algn="l"/>
            <a:r>
              <a:rPr lang="ru-RU" dirty="0"/>
              <a:t>Научный руководитель</a:t>
            </a:r>
            <a:r>
              <a:rPr lang="en-US" dirty="0"/>
              <a:t>: </a:t>
            </a:r>
            <a:r>
              <a:rPr lang="ru-RU" dirty="0"/>
              <a:t>Мальчиков А.В.</a:t>
            </a:r>
          </a:p>
        </p:txBody>
      </p:sp>
    </p:spTree>
    <p:extLst>
      <p:ext uri="{BB962C8B-B14F-4D97-AF65-F5344CB8AC3E}">
        <p14:creationId xmlns:p14="http://schemas.microsoft.com/office/powerpoint/2010/main" val="25839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090A5-EFCF-57A3-3995-E5799A2E6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F23D0B-E3DD-5B84-3961-39AE7F0BB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Электроколяска которая позволит инвалиду свободно преодолевать лестницы, пандусы и бордюры, а также без проблем пользоваться общественным транспортом.</a:t>
            </a:r>
          </a:p>
          <a:p>
            <a:r>
              <a:rPr lang="ru-RU" dirty="0"/>
              <a:t>Данная коляска будет иметь 3 режима работы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1. </a:t>
            </a:r>
            <a:r>
              <a:rPr lang="ru-RU" dirty="0"/>
              <a:t>Режим ручного управления (с помощью многопозиционного джойстика)</a:t>
            </a:r>
          </a:p>
          <a:p>
            <a:pPr marL="0" indent="0">
              <a:buNone/>
            </a:pPr>
            <a:r>
              <a:rPr lang="ru-RU" dirty="0"/>
              <a:t>2. Режим автономного следования за маячком в кармане пользователя.</a:t>
            </a:r>
          </a:p>
          <a:p>
            <a:pPr marL="0" indent="0">
              <a:buNone/>
            </a:pPr>
            <a:r>
              <a:rPr lang="ru-RU" dirty="0"/>
              <a:t>3. Режим полностью автономной доставки пассажира в заранее заданную точку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B55107-7B17-3135-05BA-A10D246E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069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E670C-D421-D49C-80A0-BFCA2E7E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38B1CC-666C-1B6B-BE20-3B490DD26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/>
              <a:t>Целью данного проекта является создание универсального транспортного средства для людей с ОВЗ, которое обеспечило бы им возможность самостоятельного передвижения по городу, позволив им спокойно преодолевать на нем препятствия такие как лестницы, бордюры и пандусы, а также без затруднений пользоваться общественным транспортом. Данное устройство в экстренных ситуациях сможет брать управление на себя и автономно доставлять своего пассажира в нужное место, что повысит безопасность передвижения этих людей.</a:t>
            </a:r>
          </a:p>
          <a:p>
            <a:r>
              <a:rPr lang="ru-RU" sz="1600" dirty="0"/>
              <a:t>Задачами данного проекта является</a:t>
            </a:r>
            <a:r>
              <a:rPr lang="en-US" sz="1600" dirty="0"/>
              <a:t>:</a:t>
            </a:r>
          </a:p>
          <a:p>
            <a:r>
              <a:rPr lang="en-US" sz="1600" dirty="0"/>
              <a:t>1. </a:t>
            </a:r>
            <a:r>
              <a:rPr lang="ru-RU" sz="1600" dirty="0"/>
              <a:t>Провести анализ существующих решений транспортных средств для людей с ОВЗ, составить техническое задание на разработку данного устройства</a:t>
            </a:r>
            <a:r>
              <a:rPr lang="en-US" sz="1600" dirty="0"/>
              <a:t>;</a:t>
            </a:r>
          </a:p>
          <a:p>
            <a:r>
              <a:rPr lang="en-US" sz="1600" dirty="0"/>
              <a:t>2.  </a:t>
            </a:r>
            <a:r>
              <a:rPr lang="ru-RU" sz="1600" dirty="0"/>
              <a:t>Составить математическую модель, описывающую передвижение и функционирование разрабатываемого устройства</a:t>
            </a:r>
            <a:r>
              <a:rPr lang="en-US" sz="1600" dirty="0"/>
              <a:t>;</a:t>
            </a:r>
            <a:endParaRPr lang="ru-RU" sz="1600" dirty="0"/>
          </a:p>
          <a:p>
            <a:r>
              <a:rPr lang="en-US" sz="1600" dirty="0"/>
              <a:t>3. </a:t>
            </a:r>
            <a:r>
              <a:rPr lang="ru-RU" sz="1600" dirty="0"/>
              <a:t>Разработать конструкцию, удовлетворяющую требованиям ТЗ</a:t>
            </a:r>
          </a:p>
          <a:p>
            <a:r>
              <a:rPr lang="ru-RU" sz="1600" dirty="0"/>
              <a:t>4. Создать на основе мат. модели устройства цифровую систему управления, которая позволит данному транспортному средству правильно выполнять свои функции, описанные в Целях </a:t>
            </a:r>
            <a:r>
              <a:rPr lang="ru-RU" sz="1600"/>
              <a:t>данного проекта.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17D29F-6E83-C3F0-F442-F3A1C21D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79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39166-F619-5D2B-72BB-92199DBA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AB15D7-AF60-9F92-C882-43C39556E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895DE1-38B6-70E6-54B6-6FAD444D6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95" y="1602559"/>
            <a:ext cx="5422847" cy="39082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627C89-4DCE-61A1-BA48-822CC4F6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053" y="1667386"/>
            <a:ext cx="6587947" cy="3778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0F1C9-5856-ABA8-2FB0-A7C4BB561212}"/>
              </a:ext>
            </a:extLst>
          </p:cNvPr>
          <p:cNvSpPr txBox="1"/>
          <p:nvPr/>
        </p:nvSpPr>
        <p:spPr>
          <a:xfrm>
            <a:off x="1310910" y="5749391"/>
            <a:ext cx="310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Статистика инвалидов в мире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D55D30-26B0-D661-F8B8-CCF0B6D0CC78}"/>
              </a:ext>
            </a:extLst>
          </p:cNvPr>
          <p:cNvSpPr txBox="1"/>
          <p:nvPr/>
        </p:nvSpPr>
        <p:spPr>
          <a:xfrm>
            <a:off x="7315200" y="5749391"/>
            <a:ext cx="393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Количество детей с нарушением ОДА </a:t>
            </a:r>
          </a:p>
          <a:p>
            <a:r>
              <a:rPr lang="ru-RU" dirty="0"/>
              <a:t>только в России</a:t>
            </a:r>
          </a:p>
        </p:txBody>
      </p:sp>
    </p:spTree>
    <p:extLst>
      <p:ext uri="{BB962C8B-B14F-4D97-AF65-F5344CB8AC3E}">
        <p14:creationId xmlns:p14="http://schemas.microsoft.com/office/powerpoint/2010/main" val="2712324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E98CA-D554-2711-1CF3-6B861268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Типовые проблемы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51872A-EE68-C4C2-A952-A7258154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3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ECFB3-B81F-9986-F13B-1906F10A2643}"/>
              </a:ext>
            </a:extLst>
          </p:cNvPr>
          <p:cNvSpPr txBox="1"/>
          <p:nvPr/>
        </p:nvSpPr>
        <p:spPr>
          <a:xfrm>
            <a:off x="1100517" y="3932729"/>
            <a:ext cx="2124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Отсутствие объезда</a:t>
            </a:r>
          </a:p>
        </p:txBody>
      </p:sp>
      <p:pic>
        <p:nvPicPr>
          <p:cNvPr id="1026" name="Picture 2" descr="20 примеров ужасных пандусов для людей с колясками - Лайфхакер">
            <a:extLst>
              <a:ext uri="{FF2B5EF4-FFF2-40B4-BE49-F238E27FC236}">
                <a16:creationId xmlns:a16="http://schemas.microsoft.com/office/drawing/2014/main" id="{F2D08911-DA4E-9E48-232D-8EBD54DAFC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5" r="4866"/>
          <a:stretch/>
        </p:blipFill>
        <p:spPr bwMode="auto">
          <a:xfrm>
            <a:off x="4677871" y="1411639"/>
            <a:ext cx="3117286" cy="1727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2A14A1-C398-08D9-270B-C3C88DC92594}"/>
              </a:ext>
            </a:extLst>
          </p:cNvPr>
          <p:cNvSpPr txBox="1"/>
          <p:nvPr/>
        </p:nvSpPr>
        <p:spPr>
          <a:xfrm>
            <a:off x="5645354" y="3139066"/>
            <a:ext cx="1602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Крутой пандус</a:t>
            </a:r>
          </a:p>
        </p:txBody>
      </p:sp>
      <p:pic>
        <p:nvPicPr>
          <p:cNvPr id="1028" name="Picture 4" descr="Иркутяне пожаловались на ямы и разбитый асфальт на улице Белобородова |  Новости Иркутска: экономика, спорт, медицина, культура, происшествия">
            <a:extLst>
              <a:ext uri="{FF2B5EF4-FFF2-40B4-BE49-F238E27FC236}">
                <a16:creationId xmlns:a16="http://schemas.microsoft.com/office/drawing/2014/main" id="{B49A5F14-D5B6-F982-1B94-9B0CA4FEC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717" y="2484993"/>
            <a:ext cx="3066381" cy="204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17DB99-A69C-BF76-1F20-C583A587B537}"/>
              </a:ext>
            </a:extLst>
          </p:cNvPr>
          <p:cNvSpPr txBox="1"/>
          <p:nvPr/>
        </p:nvSpPr>
        <p:spPr>
          <a:xfrm>
            <a:off x="8941260" y="4476836"/>
            <a:ext cx="186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Разбитые дороги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0711DE-DCFE-00B2-2CD1-3F72CE441DB0}"/>
              </a:ext>
            </a:extLst>
          </p:cNvPr>
          <p:cNvSpPr txBox="1"/>
          <p:nvPr/>
        </p:nvSpPr>
        <p:spPr>
          <a:xfrm>
            <a:off x="4229944" y="5910003"/>
            <a:ext cx="3679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Высокие ступеньки в транспорт без</a:t>
            </a:r>
          </a:p>
          <a:p>
            <a:r>
              <a:rPr lang="ru-RU"/>
              <a:t>выдвижного </a:t>
            </a:r>
            <a:r>
              <a:rPr lang="ru-RU" dirty="0"/>
              <a:t>пандуса </a:t>
            </a:r>
          </a:p>
        </p:txBody>
      </p:sp>
      <p:pic>
        <p:nvPicPr>
          <p:cNvPr id="3" name="Picture 2" descr="Самые длинные лестницы мира фото">
            <a:extLst>
              <a:ext uri="{FF2B5EF4-FFF2-40B4-BE49-F238E27FC236}">
                <a16:creationId xmlns:a16="http://schemas.microsoft.com/office/drawing/2014/main" id="{6398DF30-05B1-310E-0296-D5BC1DCD0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48" y="1587420"/>
            <a:ext cx="3568732" cy="238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Автобус КАВЗ 4270-80 низкопольный 28/90 ЯМЗ CNG, цена в Набережных Челнах  от компании Специальные машины">
            <a:extLst>
              <a:ext uri="{FF2B5EF4-FFF2-40B4-BE49-F238E27FC236}">
                <a16:creationId xmlns:a16="http://schemas.microsoft.com/office/drawing/2014/main" id="{E9647808-DBD0-F781-F8F4-AADF8DFB7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442" y="3793969"/>
            <a:ext cx="3679213" cy="214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68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63180D-1C5A-B3DC-9432-4B15B3FC3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Классификация устройств для преодоления</a:t>
            </a:r>
            <a:br>
              <a:rPr lang="ru-RU" dirty="0"/>
            </a:br>
            <a:r>
              <a:rPr lang="ru-RU" dirty="0"/>
              <a:t>препятствий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F9315E-70DA-149F-8771-8E35157D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E0F374-EA6D-942F-3714-D47DE23C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591" y="1803455"/>
            <a:ext cx="8599793" cy="281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6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99411-DE04-58A9-3819-AD402B92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решения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2DCBF8-1618-A486-D97C-7A2BFAC7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72CD0F-A545-D9F8-4164-130DEC1D30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12"/>
          <a:stretch/>
        </p:blipFill>
        <p:spPr>
          <a:xfrm>
            <a:off x="3018329" y="1889004"/>
            <a:ext cx="2601589" cy="31609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562D01-4B5E-B713-CA76-7E2A30048464}"/>
              </a:ext>
            </a:extLst>
          </p:cNvPr>
          <p:cNvSpPr txBox="1"/>
          <p:nvPr/>
        </p:nvSpPr>
        <p:spPr>
          <a:xfrm>
            <a:off x="3378425" y="536501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Catewil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Utltra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WD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934791-B2F0-53BC-0A9C-A75D4E2783C0}"/>
              </a:ext>
            </a:extLst>
          </p:cNvPr>
          <p:cNvSpPr txBox="1"/>
          <p:nvPr/>
        </p:nvSpPr>
        <p:spPr>
          <a:xfrm>
            <a:off x="242761" y="2261724"/>
            <a:ext cx="26906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Страна-производитель</a:t>
            </a:r>
            <a:r>
              <a:rPr lang="en-US" sz="1400" dirty="0"/>
              <a:t>:</a:t>
            </a:r>
            <a:r>
              <a:rPr lang="ru-RU" sz="1400" dirty="0"/>
              <a:t> Россия</a:t>
            </a:r>
            <a:r>
              <a:rPr lang="en-US" sz="1400" dirty="0"/>
              <a:t>;</a:t>
            </a:r>
          </a:p>
          <a:p>
            <a:r>
              <a:rPr lang="ru-RU" sz="1400" dirty="0"/>
              <a:t>Компания</a:t>
            </a:r>
            <a:r>
              <a:rPr lang="en-US" sz="1400" dirty="0"/>
              <a:t>: </a:t>
            </a:r>
            <a:r>
              <a:rPr lang="en-US" sz="1400" dirty="0" err="1"/>
              <a:t>Catewil</a:t>
            </a:r>
            <a:r>
              <a:rPr lang="en-US" sz="1400" dirty="0"/>
              <a:t>;</a:t>
            </a:r>
          </a:p>
          <a:p>
            <a:r>
              <a:rPr lang="ru-RU" sz="1400" dirty="0"/>
              <a:t>Тип</a:t>
            </a:r>
            <a:r>
              <a:rPr lang="en-US" sz="1400" dirty="0"/>
              <a:t>: </a:t>
            </a:r>
            <a:r>
              <a:rPr lang="ru-RU" sz="1400" dirty="0"/>
              <a:t>коляска повышенной проходимости</a:t>
            </a:r>
            <a:r>
              <a:rPr lang="en-US" sz="1400" dirty="0"/>
              <a:t>;</a:t>
            </a:r>
          </a:p>
          <a:p>
            <a:r>
              <a:rPr lang="ru-RU" sz="1400" dirty="0"/>
              <a:t>База</a:t>
            </a:r>
            <a:r>
              <a:rPr lang="en-US" sz="1400" dirty="0"/>
              <a:t>:</a:t>
            </a:r>
            <a:r>
              <a:rPr lang="ru-RU" sz="1400" dirty="0"/>
              <a:t> колесная, полноприводная</a:t>
            </a:r>
            <a:r>
              <a:rPr lang="en-US" sz="1400" dirty="0"/>
              <a:t>;</a:t>
            </a:r>
          </a:p>
          <a:p>
            <a:r>
              <a:rPr lang="ru-RU" sz="1400" dirty="0"/>
              <a:t>Мощность моторов</a:t>
            </a:r>
            <a:r>
              <a:rPr lang="en-US" sz="1400" dirty="0"/>
              <a:t>: 450</a:t>
            </a:r>
            <a:r>
              <a:rPr lang="ru-RU" sz="1400" dirty="0"/>
              <a:t>Вт</a:t>
            </a:r>
            <a:r>
              <a:rPr lang="en-US" sz="1400" dirty="0"/>
              <a:t>;</a:t>
            </a:r>
          </a:p>
          <a:p>
            <a:r>
              <a:rPr lang="ru-RU" sz="1400" dirty="0"/>
              <a:t>Стабилизация сиденья</a:t>
            </a:r>
            <a:r>
              <a:rPr lang="en-US" sz="1400" dirty="0"/>
              <a:t>: </a:t>
            </a:r>
            <a:r>
              <a:rPr lang="ru-RU" sz="1400" dirty="0"/>
              <a:t>за счет механических демпферов</a:t>
            </a:r>
            <a:r>
              <a:rPr lang="en-US" sz="1400" dirty="0"/>
              <a:t>;</a:t>
            </a:r>
          </a:p>
          <a:p>
            <a:r>
              <a:rPr lang="ru-RU" sz="1400" dirty="0" err="1"/>
              <a:t>Электрорегулировки</a:t>
            </a:r>
            <a:r>
              <a:rPr lang="ru-RU" sz="1400" dirty="0"/>
              <a:t> сиденья</a:t>
            </a:r>
            <a:r>
              <a:rPr lang="en-US" sz="1400" dirty="0"/>
              <a:t>:</a:t>
            </a:r>
          </a:p>
          <a:p>
            <a:r>
              <a:rPr lang="ru-RU" sz="1400" dirty="0"/>
              <a:t>опционально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Джойстик</a:t>
            </a:r>
            <a:r>
              <a:rPr lang="en-US" sz="1400" dirty="0"/>
              <a:t>:</a:t>
            </a:r>
            <a:r>
              <a:rPr lang="ru-RU" sz="1400" dirty="0"/>
              <a:t> английский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Максимальная преодолеваемая высота ступеньки</a:t>
            </a:r>
            <a:r>
              <a:rPr lang="en-US" sz="1400" dirty="0"/>
              <a:t>/</a:t>
            </a:r>
            <a:r>
              <a:rPr lang="ru-RU" sz="1400" dirty="0"/>
              <a:t>бордюра</a:t>
            </a:r>
            <a:r>
              <a:rPr lang="en-US" sz="1400" dirty="0"/>
              <a:t>: 10 </a:t>
            </a:r>
            <a:r>
              <a:rPr lang="ru-RU" sz="1400" dirty="0"/>
              <a:t>см</a:t>
            </a:r>
          </a:p>
          <a:p>
            <a:endParaRPr lang="ru-RU" sz="1400" dirty="0"/>
          </a:p>
        </p:txBody>
      </p:sp>
      <p:pic>
        <p:nvPicPr>
          <p:cNvPr id="9" name="Рисунок 8" descr="Кресло-коляска с электроприводом Observer Проходимец OB-EW-002">
            <a:extLst>
              <a:ext uri="{FF2B5EF4-FFF2-40B4-BE49-F238E27FC236}">
                <a16:creationId xmlns:a16="http://schemas.microsoft.com/office/drawing/2014/main" id="{125B3663-94E9-9DD4-ABFA-F82EA0AE3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81" y="1873476"/>
            <a:ext cx="2891155" cy="289115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B45E4A-10D2-D8F7-0560-743461459B4D}"/>
              </a:ext>
            </a:extLst>
          </p:cNvPr>
          <p:cNvSpPr txBox="1"/>
          <p:nvPr/>
        </p:nvSpPr>
        <p:spPr>
          <a:xfrm>
            <a:off x="8897193" y="5177290"/>
            <a:ext cx="26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Observer </a:t>
            </a:r>
            <a:r>
              <a:rPr lang="ru-RU" dirty="0"/>
              <a:t>Проходимец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211761-1521-8C52-A578-8B2A76A791A0}"/>
              </a:ext>
            </a:extLst>
          </p:cNvPr>
          <p:cNvSpPr txBox="1"/>
          <p:nvPr/>
        </p:nvSpPr>
        <p:spPr>
          <a:xfrm>
            <a:off x="5974619" y="2130632"/>
            <a:ext cx="26906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Страна-производитель</a:t>
            </a:r>
            <a:r>
              <a:rPr lang="en-US" sz="1400" dirty="0"/>
              <a:t>:</a:t>
            </a:r>
            <a:r>
              <a:rPr lang="ru-RU" sz="1400" dirty="0"/>
              <a:t> Россия</a:t>
            </a:r>
            <a:r>
              <a:rPr lang="en-US" sz="1400" dirty="0"/>
              <a:t>;</a:t>
            </a:r>
          </a:p>
          <a:p>
            <a:r>
              <a:rPr lang="ru-RU" sz="1400" dirty="0"/>
              <a:t>Компания</a:t>
            </a:r>
            <a:r>
              <a:rPr lang="en-US" sz="1400" dirty="0"/>
              <a:t>: Observer;</a:t>
            </a:r>
          </a:p>
          <a:p>
            <a:r>
              <a:rPr lang="ru-RU" sz="1400" dirty="0"/>
              <a:t>Тип</a:t>
            </a:r>
            <a:r>
              <a:rPr lang="en-US" sz="1400" dirty="0"/>
              <a:t>: </a:t>
            </a:r>
            <a:r>
              <a:rPr lang="ru-RU" sz="1400" dirty="0"/>
              <a:t>коляска повышенной проходимости</a:t>
            </a:r>
            <a:r>
              <a:rPr lang="en-US" sz="1400" dirty="0"/>
              <a:t>;</a:t>
            </a:r>
          </a:p>
          <a:p>
            <a:r>
              <a:rPr lang="ru-RU" sz="1400" dirty="0"/>
              <a:t>База</a:t>
            </a:r>
            <a:r>
              <a:rPr lang="en-US" sz="1400" dirty="0"/>
              <a:t>:</a:t>
            </a:r>
            <a:r>
              <a:rPr lang="ru-RU" sz="1400" dirty="0"/>
              <a:t> колесная, полноприводная</a:t>
            </a:r>
            <a:r>
              <a:rPr lang="en-US" sz="1400" dirty="0"/>
              <a:t>;</a:t>
            </a:r>
          </a:p>
          <a:p>
            <a:r>
              <a:rPr lang="ru-RU" sz="1400" dirty="0"/>
              <a:t>Мощность моторов</a:t>
            </a:r>
            <a:r>
              <a:rPr lang="en-US" sz="1400" dirty="0"/>
              <a:t>: 1300</a:t>
            </a:r>
            <a:r>
              <a:rPr lang="ru-RU" sz="1400" dirty="0"/>
              <a:t>Вт</a:t>
            </a:r>
            <a:r>
              <a:rPr lang="en-US" sz="1400" dirty="0"/>
              <a:t>;</a:t>
            </a:r>
          </a:p>
          <a:p>
            <a:r>
              <a:rPr lang="ru-RU" sz="1400" dirty="0"/>
              <a:t>Стабилизация сиденья</a:t>
            </a:r>
            <a:r>
              <a:rPr lang="en-US" sz="1400" dirty="0"/>
              <a:t>: </a:t>
            </a:r>
            <a:r>
              <a:rPr lang="ru-RU" sz="1400" dirty="0"/>
              <a:t>за счет обработки данных с гироскопа</a:t>
            </a:r>
            <a:r>
              <a:rPr lang="en-US" sz="1400" dirty="0"/>
              <a:t>;</a:t>
            </a:r>
          </a:p>
          <a:p>
            <a:r>
              <a:rPr lang="ru-RU" sz="1400" dirty="0" err="1"/>
              <a:t>Электрорегулировки</a:t>
            </a:r>
            <a:r>
              <a:rPr lang="ru-RU" sz="1400" dirty="0"/>
              <a:t> сиденья</a:t>
            </a:r>
            <a:r>
              <a:rPr lang="en-US" sz="1400" dirty="0"/>
              <a:t>:</a:t>
            </a:r>
          </a:p>
          <a:p>
            <a:r>
              <a:rPr lang="ru-RU" sz="1400" dirty="0"/>
              <a:t>опционально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Джойстик</a:t>
            </a:r>
            <a:r>
              <a:rPr lang="en-US" sz="1400" dirty="0"/>
              <a:t>:</a:t>
            </a:r>
            <a:r>
              <a:rPr lang="ru-RU" sz="1400" dirty="0"/>
              <a:t> английский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Максимальная преодолеваемая высота ступеньки</a:t>
            </a:r>
            <a:r>
              <a:rPr lang="en-US" sz="1400" dirty="0"/>
              <a:t>/</a:t>
            </a:r>
            <a:r>
              <a:rPr lang="ru-RU" sz="1400" dirty="0"/>
              <a:t>бордюра</a:t>
            </a:r>
            <a:r>
              <a:rPr lang="en-US" sz="1400" dirty="0"/>
              <a:t>: </a:t>
            </a:r>
            <a:r>
              <a:rPr lang="ru-RU" sz="1400" dirty="0"/>
              <a:t>15</a:t>
            </a:r>
            <a:r>
              <a:rPr lang="en-US" sz="1400" dirty="0"/>
              <a:t> </a:t>
            </a:r>
            <a:r>
              <a:rPr lang="ru-RU" sz="1400" dirty="0"/>
              <a:t>см</a:t>
            </a:r>
          </a:p>
          <a:p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56245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3FEB2-9C77-94AF-E0EC-02444415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решения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56CE74-0EDF-2D15-A984-7A806813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D8439C-F4F6-6C6C-CAFA-0EA4767F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28" y="2131740"/>
            <a:ext cx="2769235" cy="3031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52B300-9C48-CD54-D9C5-A4D1D7C80E80}"/>
              </a:ext>
            </a:extLst>
          </p:cNvPr>
          <p:cNvSpPr txBox="1"/>
          <p:nvPr/>
        </p:nvSpPr>
        <p:spPr>
          <a:xfrm>
            <a:off x="3859901" y="5263869"/>
            <a:ext cx="2739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Catewil</a:t>
            </a:r>
            <a:r>
              <a:rPr lang="en-US" dirty="0"/>
              <a:t> GTS4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82833-000D-A959-748A-C9DC62074C3C}"/>
              </a:ext>
            </a:extLst>
          </p:cNvPr>
          <p:cNvSpPr txBox="1"/>
          <p:nvPr/>
        </p:nvSpPr>
        <p:spPr>
          <a:xfrm>
            <a:off x="838200" y="2375012"/>
            <a:ext cx="26906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Страна-производитель</a:t>
            </a:r>
            <a:r>
              <a:rPr lang="en-US" sz="1400" dirty="0"/>
              <a:t>:</a:t>
            </a:r>
            <a:r>
              <a:rPr lang="ru-RU" sz="1400" dirty="0"/>
              <a:t> Россия</a:t>
            </a:r>
            <a:r>
              <a:rPr lang="en-US" sz="1400" dirty="0"/>
              <a:t>;</a:t>
            </a:r>
          </a:p>
          <a:p>
            <a:r>
              <a:rPr lang="ru-RU" sz="1400" dirty="0"/>
              <a:t>Компания</a:t>
            </a:r>
            <a:r>
              <a:rPr lang="en-US" sz="1400" dirty="0"/>
              <a:t>: </a:t>
            </a:r>
            <a:r>
              <a:rPr lang="en-US" sz="1400" dirty="0" err="1"/>
              <a:t>Catewil</a:t>
            </a:r>
            <a:r>
              <a:rPr lang="en-US" sz="1400" dirty="0"/>
              <a:t>;</a:t>
            </a:r>
          </a:p>
          <a:p>
            <a:r>
              <a:rPr lang="ru-RU" sz="1400" dirty="0"/>
              <a:t>Тип</a:t>
            </a:r>
            <a:r>
              <a:rPr lang="en-US" sz="1400" dirty="0"/>
              <a:t>: </a:t>
            </a:r>
            <a:r>
              <a:rPr lang="ru-RU" sz="1400" dirty="0"/>
              <a:t>коляска</a:t>
            </a:r>
            <a:r>
              <a:rPr lang="en-US" sz="1400" dirty="0"/>
              <a:t>-</a:t>
            </a:r>
            <a:r>
              <a:rPr lang="ru-RU" sz="1400" dirty="0" err="1"/>
              <a:t>ступенькоход</a:t>
            </a:r>
            <a:r>
              <a:rPr lang="en-US" sz="1400" dirty="0"/>
              <a:t>;</a:t>
            </a:r>
          </a:p>
          <a:p>
            <a:r>
              <a:rPr lang="ru-RU" sz="1400" dirty="0"/>
              <a:t>База</a:t>
            </a:r>
            <a:r>
              <a:rPr lang="en-US" sz="1400" dirty="0"/>
              <a:t>:</a:t>
            </a:r>
            <a:r>
              <a:rPr lang="ru-RU" sz="1400" dirty="0"/>
              <a:t> смешенная (привод на задние колеса + выдвижное гусеничное шасси)</a:t>
            </a:r>
            <a:r>
              <a:rPr lang="en-US" sz="1400" dirty="0"/>
              <a:t>;</a:t>
            </a:r>
          </a:p>
          <a:p>
            <a:r>
              <a:rPr lang="ru-RU" sz="1400" dirty="0"/>
              <a:t>Мощность моторов</a:t>
            </a:r>
            <a:r>
              <a:rPr lang="en-US" sz="1400" dirty="0"/>
              <a:t>: </a:t>
            </a:r>
            <a:r>
              <a:rPr lang="ru-RU" sz="1400" dirty="0"/>
              <a:t>450Вт</a:t>
            </a:r>
            <a:r>
              <a:rPr lang="en-US" sz="1400" dirty="0"/>
              <a:t>;</a:t>
            </a:r>
          </a:p>
          <a:p>
            <a:r>
              <a:rPr lang="ru-RU" sz="1400" dirty="0"/>
              <a:t>Стабилизация сиденья</a:t>
            </a:r>
            <a:r>
              <a:rPr lang="en-US" sz="1400" dirty="0"/>
              <a:t>: </a:t>
            </a:r>
            <a:r>
              <a:rPr lang="ru-RU" sz="1400" dirty="0"/>
              <a:t>за счет механических демпферов</a:t>
            </a:r>
            <a:r>
              <a:rPr lang="en-US" sz="1400" dirty="0"/>
              <a:t>;</a:t>
            </a:r>
          </a:p>
          <a:p>
            <a:r>
              <a:rPr lang="ru-RU" sz="1400" dirty="0" err="1"/>
              <a:t>Электрорегулировки</a:t>
            </a:r>
            <a:r>
              <a:rPr lang="ru-RU" sz="1400" dirty="0"/>
              <a:t> сиденья</a:t>
            </a:r>
            <a:r>
              <a:rPr lang="en-US" sz="1400" dirty="0"/>
              <a:t>:</a:t>
            </a:r>
          </a:p>
          <a:p>
            <a:r>
              <a:rPr lang="ru-RU" sz="1400" dirty="0"/>
              <a:t>есть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Джойстик</a:t>
            </a:r>
            <a:r>
              <a:rPr lang="en-US" sz="1400" dirty="0"/>
              <a:t>:</a:t>
            </a:r>
            <a:r>
              <a:rPr lang="ru-RU" sz="1400" dirty="0"/>
              <a:t> английский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Максимальная преодолеваемая высота ступеньки</a:t>
            </a:r>
            <a:r>
              <a:rPr lang="en-US" sz="1400" dirty="0"/>
              <a:t>/</a:t>
            </a:r>
            <a:r>
              <a:rPr lang="ru-RU" sz="1400" dirty="0"/>
              <a:t>бордюра</a:t>
            </a:r>
            <a:r>
              <a:rPr lang="en-US" sz="1400" dirty="0"/>
              <a:t>: </a:t>
            </a:r>
            <a:r>
              <a:rPr lang="ru-RU" sz="1400" dirty="0"/>
              <a:t>20</a:t>
            </a:r>
            <a:r>
              <a:rPr lang="en-US" sz="1400" dirty="0"/>
              <a:t> </a:t>
            </a:r>
            <a:r>
              <a:rPr lang="ru-RU" sz="1400" dirty="0"/>
              <a:t>см</a:t>
            </a:r>
          </a:p>
          <a:p>
            <a:endParaRPr lang="ru-RU" sz="1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35D319-3523-DCEB-C5E8-B5AA57E21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6176" y="2131740"/>
            <a:ext cx="2837439" cy="2858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1AA4D-1B3D-2E06-A2A6-AD221A1C16EB}"/>
              </a:ext>
            </a:extLst>
          </p:cNvPr>
          <p:cNvSpPr txBox="1"/>
          <p:nvPr/>
        </p:nvSpPr>
        <p:spPr>
          <a:xfrm>
            <a:off x="6437889" y="2308657"/>
            <a:ext cx="269060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Страна-производитель</a:t>
            </a:r>
            <a:r>
              <a:rPr lang="en-US" sz="1400" dirty="0"/>
              <a:t>:</a:t>
            </a:r>
            <a:r>
              <a:rPr lang="ru-RU" sz="1400" dirty="0"/>
              <a:t> Германия</a:t>
            </a:r>
            <a:r>
              <a:rPr lang="en-US" sz="1400" dirty="0"/>
              <a:t>;</a:t>
            </a:r>
          </a:p>
          <a:p>
            <a:r>
              <a:rPr lang="ru-RU" sz="1400" dirty="0"/>
              <a:t>Компания</a:t>
            </a:r>
            <a:r>
              <a:rPr lang="en-US" sz="1400" dirty="0"/>
              <a:t>: Otto bork;</a:t>
            </a:r>
          </a:p>
          <a:p>
            <a:r>
              <a:rPr lang="ru-RU" sz="1400" dirty="0"/>
              <a:t>Тип</a:t>
            </a:r>
            <a:r>
              <a:rPr lang="en-US" sz="1400" dirty="0"/>
              <a:t>: </a:t>
            </a:r>
            <a:r>
              <a:rPr lang="ru-RU" sz="1400" dirty="0"/>
              <a:t>коляска повышенной проходимости</a:t>
            </a:r>
            <a:r>
              <a:rPr lang="en-US" sz="1400" dirty="0"/>
              <a:t>;</a:t>
            </a:r>
          </a:p>
          <a:p>
            <a:r>
              <a:rPr lang="ru-RU" sz="1400" dirty="0"/>
              <a:t>База</a:t>
            </a:r>
            <a:r>
              <a:rPr lang="en-US" sz="1400" dirty="0"/>
              <a:t>:</a:t>
            </a:r>
            <a:r>
              <a:rPr lang="ru-RU" sz="1400" dirty="0"/>
              <a:t> колесная, полноприводная</a:t>
            </a:r>
            <a:r>
              <a:rPr lang="en-US" sz="1400" dirty="0"/>
              <a:t>;</a:t>
            </a:r>
          </a:p>
          <a:p>
            <a:r>
              <a:rPr lang="ru-RU" sz="1400" dirty="0"/>
              <a:t>Мощность моторов</a:t>
            </a:r>
            <a:r>
              <a:rPr lang="en-US" sz="1400" dirty="0"/>
              <a:t>: </a:t>
            </a:r>
            <a:r>
              <a:rPr lang="ru-RU" sz="1400" dirty="0"/>
              <a:t>450Вт</a:t>
            </a:r>
            <a:r>
              <a:rPr lang="en-US" sz="1400" dirty="0"/>
              <a:t>;</a:t>
            </a:r>
          </a:p>
          <a:p>
            <a:r>
              <a:rPr lang="ru-RU" sz="1400" dirty="0"/>
              <a:t>Стабилизация сиденья</a:t>
            </a:r>
            <a:r>
              <a:rPr lang="en-US" sz="1400" dirty="0"/>
              <a:t>: </a:t>
            </a:r>
            <a:r>
              <a:rPr lang="ru-RU" sz="1400" dirty="0"/>
              <a:t>за счет механических демпферов</a:t>
            </a:r>
            <a:r>
              <a:rPr lang="en-US" sz="1400" dirty="0"/>
              <a:t>;</a:t>
            </a:r>
          </a:p>
          <a:p>
            <a:r>
              <a:rPr lang="ru-RU" sz="1400" dirty="0" err="1"/>
              <a:t>Электрорегулировки</a:t>
            </a:r>
            <a:r>
              <a:rPr lang="ru-RU" sz="1400" dirty="0"/>
              <a:t> сиденья</a:t>
            </a:r>
            <a:r>
              <a:rPr lang="en-US" sz="1400" dirty="0"/>
              <a:t>:</a:t>
            </a:r>
          </a:p>
          <a:p>
            <a:r>
              <a:rPr lang="ru-RU" sz="1400" dirty="0"/>
              <a:t>продвинутая система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Джойстик</a:t>
            </a:r>
            <a:r>
              <a:rPr lang="en-US" sz="1400" dirty="0"/>
              <a:t>:</a:t>
            </a:r>
            <a:r>
              <a:rPr lang="ru-RU" sz="1400" dirty="0"/>
              <a:t> немецкий, разработан в самой компании </a:t>
            </a:r>
            <a:r>
              <a:rPr lang="en-US" sz="1400" dirty="0"/>
              <a:t>Otto bork;</a:t>
            </a:r>
            <a:endParaRPr lang="ru-RU" sz="1400" dirty="0"/>
          </a:p>
          <a:p>
            <a:r>
              <a:rPr lang="ru-RU" sz="1400" dirty="0"/>
              <a:t>Максимальная преодолеваемая высота ступеньки</a:t>
            </a:r>
            <a:r>
              <a:rPr lang="en-US" sz="1400" dirty="0"/>
              <a:t>/</a:t>
            </a:r>
            <a:r>
              <a:rPr lang="ru-RU" sz="1400" dirty="0"/>
              <a:t>бордюра</a:t>
            </a:r>
            <a:r>
              <a:rPr lang="en-US" sz="1400" dirty="0"/>
              <a:t>: </a:t>
            </a:r>
            <a:r>
              <a:rPr lang="ru-RU" sz="1400" dirty="0"/>
              <a:t>7-8</a:t>
            </a:r>
            <a:r>
              <a:rPr lang="en-US" sz="1400" dirty="0"/>
              <a:t> </a:t>
            </a:r>
            <a:r>
              <a:rPr lang="ru-RU" sz="1400" dirty="0"/>
              <a:t>см</a:t>
            </a:r>
          </a:p>
          <a:p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CF7E8-0DA0-69F2-6211-D6A8884A3EDD}"/>
              </a:ext>
            </a:extLst>
          </p:cNvPr>
          <p:cNvSpPr txBox="1"/>
          <p:nvPr/>
        </p:nvSpPr>
        <p:spPr>
          <a:xfrm>
            <a:off x="9509139" y="5163230"/>
            <a:ext cx="203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Otto bork C1000 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746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CDA49-A809-27F5-3857-164D61F60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решения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62BD295-E6AA-8BB1-8944-CFA2A2E3B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107508-CFB9-BE7F-8E50-6D57D84BA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577" t="8698" r="577"/>
          <a:stretch/>
        </p:blipFill>
        <p:spPr bwMode="auto">
          <a:xfrm>
            <a:off x="3321785" y="2352047"/>
            <a:ext cx="2451882" cy="26232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81F65C-21D7-D0F6-C1FB-6AD28C1D46B8}"/>
              </a:ext>
            </a:extLst>
          </p:cNvPr>
          <p:cNvSpPr txBox="1"/>
          <p:nvPr/>
        </p:nvSpPr>
        <p:spPr>
          <a:xfrm>
            <a:off x="838200" y="2045666"/>
            <a:ext cx="269060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Страна-производитель</a:t>
            </a:r>
            <a:r>
              <a:rPr lang="en-US" sz="1400" dirty="0"/>
              <a:t>:</a:t>
            </a:r>
            <a:r>
              <a:rPr lang="ru-RU" sz="1400" dirty="0"/>
              <a:t> Германия</a:t>
            </a:r>
            <a:r>
              <a:rPr lang="en-US" sz="1400" dirty="0"/>
              <a:t>;</a:t>
            </a:r>
          </a:p>
          <a:p>
            <a:r>
              <a:rPr lang="ru-RU" sz="1400" dirty="0"/>
              <a:t>Компания</a:t>
            </a:r>
            <a:r>
              <a:rPr lang="en-US" sz="1400" dirty="0"/>
              <a:t>: Otto bork;</a:t>
            </a:r>
          </a:p>
          <a:p>
            <a:r>
              <a:rPr lang="ru-RU" sz="1400" dirty="0"/>
              <a:t>Тип</a:t>
            </a:r>
            <a:r>
              <a:rPr lang="en-US" sz="1400" dirty="0"/>
              <a:t>: </a:t>
            </a:r>
            <a:r>
              <a:rPr lang="ru-RU" sz="1400" dirty="0"/>
              <a:t>коляска повышенной проходимости</a:t>
            </a:r>
            <a:r>
              <a:rPr lang="en-US" sz="1400" dirty="0"/>
              <a:t>;</a:t>
            </a:r>
          </a:p>
          <a:p>
            <a:r>
              <a:rPr lang="ru-RU" sz="1400" dirty="0"/>
              <a:t>База</a:t>
            </a:r>
            <a:r>
              <a:rPr lang="en-US" sz="1400" dirty="0"/>
              <a:t>:</a:t>
            </a:r>
            <a:r>
              <a:rPr lang="ru-RU" sz="1400" dirty="0"/>
              <a:t> колесная, полноприводная</a:t>
            </a:r>
            <a:r>
              <a:rPr lang="en-US" sz="1400" dirty="0"/>
              <a:t>;</a:t>
            </a:r>
          </a:p>
          <a:p>
            <a:r>
              <a:rPr lang="ru-RU" sz="1400" dirty="0"/>
              <a:t>Мощность моторов</a:t>
            </a:r>
            <a:r>
              <a:rPr lang="en-US" sz="1400" dirty="0"/>
              <a:t>: 5</a:t>
            </a:r>
            <a:r>
              <a:rPr lang="ru-RU" sz="1400" dirty="0"/>
              <a:t>50Вт</a:t>
            </a:r>
            <a:r>
              <a:rPr lang="en-US" sz="1400" dirty="0"/>
              <a:t>;</a:t>
            </a:r>
          </a:p>
          <a:p>
            <a:r>
              <a:rPr lang="ru-RU" sz="1400" dirty="0"/>
              <a:t>Стабилизация сиденья</a:t>
            </a:r>
            <a:r>
              <a:rPr lang="en-US" sz="1400" dirty="0"/>
              <a:t>: </a:t>
            </a:r>
            <a:r>
              <a:rPr lang="ru-RU" sz="1400" dirty="0"/>
              <a:t>за счет механических демпферов</a:t>
            </a:r>
            <a:r>
              <a:rPr lang="en-US" sz="1400" dirty="0"/>
              <a:t>;</a:t>
            </a:r>
          </a:p>
          <a:p>
            <a:r>
              <a:rPr lang="ru-RU" sz="1400" dirty="0" err="1"/>
              <a:t>Электрорегулировки</a:t>
            </a:r>
            <a:r>
              <a:rPr lang="ru-RU" sz="1400" dirty="0"/>
              <a:t> сиденья</a:t>
            </a:r>
            <a:r>
              <a:rPr lang="en-US" sz="1400" dirty="0"/>
              <a:t>:</a:t>
            </a:r>
          </a:p>
          <a:p>
            <a:r>
              <a:rPr lang="ru-RU" sz="1400" dirty="0"/>
              <a:t>продвинутая система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Джойстик</a:t>
            </a:r>
            <a:r>
              <a:rPr lang="en-US" sz="1400" dirty="0"/>
              <a:t>:</a:t>
            </a:r>
            <a:r>
              <a:rPr lang="ru-RU" sz="1400" dirty="0"/>
              <a:t> немецкий, разработан в самой компании </a:t>
            </a:r>
            <a:r>
              <a:rPr lang="en-US" sz="1400" dirty="0"/>
              <a:t>Otto bork;</a:t>
            </a:r>
            <a:endParaRPr lang="ru-RU" sz="1400" dirty="0"/>
          </a:p>
          <a:p>
            <a:r>
              <a:rPr lang="ru-RU" sz="1400" dirty="0"/>
              <a:t>Максимальная преодолеваемая высота ступеньки</a:t>
            </a:r>
            <a:r>
              <a:rPr lang="en-US" sz="1400" dirty="0"/>
              <a:t>/</a:t>
            </a:r>
            <a:r>
              <a:rPr lang="ru-RU" sz="1400" dirty="0"/>
              <a:t>бордюра</a:t>
            </a:r>
            <a:r>
              <a:rPr lang="en-US" sz="1400" dirty="0"/>
              <a:t>: </a:t>
            </a:r>
            <a:r>
              <a:rPr lang="ru-RU" sz="1400" dirty="0"/>
              <a:t>7-8</a:t>
            </a:r>
            <a:r>
              <a:rPr lang="en-US" sz="1400" dirty="0"/>
              <a:t> </a:t>
            </a:r>
            <a:r>
              <a:rPr lang="ru-RU" sz="1400" dirty="0"/>
              <a:t>см</a:t>
            </a:r>
          </a:p>
          <a:p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E0EA09-E70E-5610-B3DF-E71D7ECAD3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043" y="2228180"/>
            <a:ext cx="2958957" cy="2958957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983FD6-1AD4-42C4-B941-3EE7E5447BC5}"/>
              </a:ext>
            </a:extLst>
          </p:cNvPr>
          <p:cNvSpPr txBox="1"/>
          <p:nvPr/>
        </p:nvSpPr>
        <p:spPr>
          <a:xfrm>
            <a:off x="6607178" y="2113099"/>
            <a:ext cx="269060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Страна-производитель</a:t>
            </a:r>
            <a:r>
              <a:rPr lang="en-US" sz="1400" dirty="0"/>
              <a:t>:</a:t>
            </a:r>
            <a:r>
              <a:rPr lang="ru-RU" sz="1400" dirty="0"/>
              <a:t> Китай</a:t>
            </a:r>
            <a:r>
              <a:rPr lang="en-US" sz="1400" dirty="0"/>
              <a:t>;</a:t>
            </a:r>
          </a:p>
          <a:p>
            <a:r>
              <a:rPr lang="ru-RU" sz="1400" dirty="0"/>
              <a:t>Компания</a:t>
            </a:r>
            <a:r>
              <a:rPr lang="en-US" sz="1400" dirty="0"/>
              <a:t>: </a:t>
            </a:r>
            <a:r>
              <a:rPr lang="en-US" sz="1400" dirty="0" err="1"/>
              <a:t>Ortonika</a:t>
            </a:r>
            <a:r>
              <a:rPr lang="en-US" sz="1400" dirty="0"/>
              <a:t>;</a:t>
            </a:r>
          </a:p>
          <a:p>
            <a:r>
              <a:rPr lang="ru-RU" sz="1400" dirty="0"/>
              <a:t>Тип</a:t>
            </a:r>
            <a:r>
              <a:rPr lang="en-US" sz="1400" dirty="0"/>
              <a:t>: </a:t>
            </a:r>
            <a:r>
              <a:rPr lang="ru-RU" sz="1400" dirty="0"/>
              <a:t>коляска повышенной проходимости</a:t>
            </a:r>
            <a:r>
              <a:rPr lang="en-US" sz="1400" dirty="0"/>
              <a:t>;</a:t>
            </a:r>
          </a:p>
          <a:p>
            <a:r>
              <a:rPr lang="ru-RU" sz="1400" dirty="0"/>
              <a:t>База</a:t>
            </a:r>
            <a:r>
              <a:rPr lang="en-US" sz="1400" dirty="0"/>
              <a:t>:</a:t>
            </a:r>
            <a:r>
              <a:rPr lang="ru-RU" sz="1400" dirty="0"/>
              <a:t> колесная, заднеприводная</a:t>
            </a:r>
            <a:r>
              <a:rPr lang="en-US" sz="1400" dirty="0"/>
              <a:t>;</a:t>
            </a:r>
          </a:p>
          <a:p>
            <a:r>
              <a:rPr lang="ru-RU" sz="1400" dirty="0"/>
              <a:t>Мощность моторов</a:t>
            </a:r>
            <a:r>
              <a:rPr lang="en-US" sz="1400" dirty="0"/>
              <a:t>: </a:t>
            </a:r>
            <a:r>
              <a:rPr lang="ru-RU" sz="1400" dirty="0"/>
              <a:t>450Вт</a:t>
            </a:r>
            <a:r>
              <a:rPr lang="en-US" sz="1400" dirty="0"/>
              <a:t>;</a:t>
            </a:r>
          </a:p>
          <a:p>
            <a:r>
              <a:rPr lang="ru-RU" sz="1400" dirty="0"/>
              <a:t>Стабилизация сиденья</a:t>
            </a:r>
            <a:r>
              <a:rPr lang="en-US" sz="1400" dirty="0"/>
              <a:t>: </a:t>
            </a:r>
            <a:r>
              <a:rPr lang="ru-RU" sz="1400" dirty="0"/>
              <a:t>за счет механических демпферов</a:t>
            </a:r>
            <a:r>
              <a:rPr lang="en-US" sz="1400" dirty="0"/>
              <a:t>;</a:t>
            </a:r>
          </a:p>
          <a:p>
            <a:r>
              <a:rPr lang="ru-RU" sz="1400" dirty="0" err="1"/>
              <a:t>Электрорегулировки</a:t>
            </a:r>
            <a:r>
              <a:rPr lang="ru-RU" sz="1400" dirty="0"/>
              <a:t> сиденья</a:t>
            </a:r>
            <a:r>
              <a:rPr lang="en-US" sz="1400" dirty="0"/>
              <a:t>:</a:t>
            </a:r>
          </a:p>
          <a:p>
            <a:r>
              <a:rPr lang="ru-RU" sz="1400" dirty="0"/>
              <a:t>нет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Джойстик</a:t>
            </a:r>
            <a:r>
              <a:rPr lang="en-US" sz="1400" dirty="0"/>
              <a:t>:</a:t>
            </a:r>
            <a:r>
              <a:rPr lang="ru-RU" sz="1400" dirty="0"/>
              <a:t> английский</a:t>
            </a:r>
            <a:r>
              <a:rPr lang="en-US" sz="1400" dirty="0"/>
              <a:t>;</a:t>
            </a:r>
            <a:endParaRPr lang="ru-RU" sz="1400" dirty="0"/>
          </a:p>
          <a:p>
            <a:r>
              <a:rPr lang="ru-RU" sz="1400" dirty="0"/>
              <a:t>Максимальная преодолеваемая высота ступеньки</a:t>
            </a:r>
            <a:r>
              <a:rPr lang="en-US" sz="1400" dirty="0"/>
              <a:t>/</a:t>
            </a:r>
            <a:r>
              <a:rPr lang="ru-RU" sz="1400" dirty="0"/>
              <a:t>бордюра</a:t>
            </a:r>
            <a:r>
              <a:rPr lang="en-US" sz="1400" dirty="0"/>
              <a:t>: </a:t>
            </a:r>
            <a:r>
              <a:rPr lang="ru-RU" sz="1400" dirty="0"/>
              <a:t>10</a:t>
            </a:r>
            <a:r>
              <a:rPr lang="en-US" sz="1400" dirty="0"/>
              <a:t> </a:t>
            </a:r>
            <a:r>
              <a:rPr lang="ru-RU" sz="1400" dirty="0"/>
              <a:t>см</a:t>
            </a:r>
          </a:p>
          <a:p>
            <a:endParaRPr lang="ru-R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A843C-27B0-9F77-7354-74371C93AC31}"/>
              </a:ext>
            </a:extLst>
          </p:cNvPr>
          <p:cNvSpPr txBox="1"/>
          <p:nvPr/>
        </p:nvSpPr>
        <p:spPr>
          <a:xfrm>
            <a:off x="3957005" y="527196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Ottobock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juvo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b5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D29DBB-4A5A-4EE3-8459-BB7C5FCC3C09}"/>
              </a:ext>
            </a:extLst>
          </p:cNvPr>
          <p:cNvSpPr txBox="1"/>
          <p:nvPr/>
        </p:nvSpPr>
        <p:spPr>
          <a:xfrm>
            <a:off x="9160184" y="5065614"/>
            <a:ext cx="247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Pulse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270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67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47FE5-E69A-B88E-D3C7-9681036E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решения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8C2796-C448-1EA7-563F-60B79110C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8</a:t>
            </a:fld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BD27208-0195-FEE2-E9F0-D5959B19D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417952"/>
              </p:ext>
            </p:extLst>
          </p:nvPr>
        </p:nvGraphicFramePr>
        <p:xfrm>
          <a:off x="890125" y="1694507"/>
          <a:ext cx="10187871" cy="51044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9631">
                  <a:extLst>
                    <a:ext uri="{9D8B030D-6E8A-4147-A177-3AD203B41FA5}">
                      <a16:colId xmlns:a16="http://schemas.microsoft.com/office/drawing/2014/main" val="1157996081"/>
                    </a:ext>
                  </a:extLst>
                </a:gridCol>
                <a:gridCol w="1306587">
                  <a:extLst>
                    <a:ext uri="{9D8B030D-6E8A-4147-A177-3AD203B41FA5}">
                      <a16:colId xmlns:a16="http://schemas.microsoft.com/office/drawing/2014/main" val="2381408098"/>
                    </a:ext>
                  </a:extLst>
                </a:gridCol>
                <a:gridCol w="1521303">
                  <a:extLst>
                    <a:ext uri="{9D8B030D-6E8A-4147-A177-3AD203B41FA5}">
                      <a16:colId xmlns:a16="http://schemas.microsoft.com/office/drawing/2014/main" val="486372625"/>
                    </a:ext>
                  </a:extLst>
                </a:gridCol>
                <a:gridCol w="1112655">
                  <a:extLst>
                    <a:ext uri="{9D8B030D-6E8A-4147-A177-3AD203B41FA5}">
                      <a16:colId xmlns:a16="http://schemas.microsoft.com/office/drawing/2014/main" val="2673989750"/>
                    </a:ext>
                  </a:extLst>
                </a:gridCol>
                <a:gridCol w="1363508">
                  <a:extLst>
                    <a:ext uri="{9D8B030D-6E8A-4147-A177-3AD203B41FA5}">
                      <a16:colId xmlns:a16="http://schemas.microsoft.com/office/drawing/2014/main" val="4092701245"/>
                    </a:ext>
                  </a:extLst>
                </a:gridCol>
                <a:gridCol w="1355416">
                  <a:extLst>
                    <a:ext uri="{9D8B030D-6E8A-4147-A177-3AD203B41FA5}">
                      <a16:colId xmlns:a16="http://schemas.microsoft.com/office/drawing/2014/main" val="3173952442"/>
                    </a:ext>
                  </a:extLst>
                </a:gridCol>
                <a:gridCol w="1298771">
                  <a:extLst>
                    <a:ext uri="{9D8B030D-6E8A-4147-A177-3AD203B41FA5}">
                      <a16:colId xmlns:a16="http://schemas.microsoft.com/office/drawing/2014/main" val="3238359360"/>
                    </a:ext>
                  </a:extLst>
                </a:gridCol>
              </a:tblGrid>
              <a:tr h="583777">
                <a:tc>
                  <a:txBody>
                    <a:bodyPr/>
                    <a:lstStyle/>
                    <a:p>
                      <a:r>
                        <a:rPr lang="ru-RU" sz="1400" dirty="0"/>
                        <a:t>Параметр</a:t>
                      </a:r>
                      <a:r>
                        <a:rPr lang="en-US" sz="1400" dirty="0"/>
                        <a:t>/</a:t>
                      </a:r>
                      <a:r>
                        <a:rPr lang="ru-RU" sz="1400" dirty="0"/>
                        <a:t>Название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Ultra 4WD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Проходимец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GTS4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С1000 </a:t>
                      </a:r>
                      <a:r>
                        <a:rPr lang="en-US" sz="1400" dirty="0"/>
                        <a:t>DS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Juvo</a:t>
                      </a:r>
                      <a:r>
                        <a:rPr lang="en-US" sz="1400" dirty="0"/>
                        <a:t> B5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Pulse 270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055957"/>
                  </a:ext>
                </a:extLst>
              </a:tr>
              <a:tr h="338220">
                <a:tc>
                  <a:txBody>
                    <a:bodyPr/>
                    <a:lstStyle/>
                    <a:p>
                      <a:r>
                        <a:rPr lang="ru-RU" sz="1400" dirty="0"/>
                        <a:t>Страна-производитель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Россия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Россия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Россия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Германия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Германия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Китай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128075"/>
                  </a:ext>
                </a:extLst>
              </a:tr>
              <a:tr h="338220">
                <a:tc>
                  <a:txBody>
                    <a:bodyPr/>
                    <a:lstStyle/>
                    <a:p>
                      <a:r>
                        <a:rPr lang="ru-RU" sz="1400" dirty="0"/>
                        <a:t>Компания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Catewil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Observer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Catewil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Ottobork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Ottobork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Ortonica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99345"/>
                  </a:ext>
                </a:extLst>
              </a:tr>
              <a:tr h="833967">
                <a:tc>
                  <a:txBody>
                    <a:bodyPr/>
                    <a:lstStyle/>
                    <a:p>
                      <a:r>
                        <a:rPr lang="ru-RU" sz="1400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Коляска повышенной проходимости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Коляска повышенной проходимости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Ступенькоход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Коляска повышенной проходимости</a:t>
                      </a:r>
                    </a:p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Коляска повышенной проходимости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Коляска повышенной проходимости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958380"/>
                  </a:ext>
                </a:extLst>
              </a:tr>
              <a:tr h="275886">
                <a:tc>
                  <a:txBody>
                    <a:bodyPr/>
                    <a:lstStyle/>
                    <a:p>
                      <a:r>
                        <a:rPr lang="ru-RU" sz="1400" dirty="0"/>
                        <a:t>База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Колесная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Колесная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Смешенная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Колесная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Колесная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Колесная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504223"/>
                  </a:ext>
                </a:extLst>
              </a:tr>
              <a:tr h="338220">
                <a:tc>
                  <a:txBody>
                    <a:bodyPr/>
                    <a:lstStyle/>
                    <a:p>
                      <a:r>
                        <a:rPr lang="ru-RU" sz="1400" dirty="0"/>
                        <a:t>Мощность моторов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450 Вт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1300 Вт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450 Вт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450 Вт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550 Вт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450 Вт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23256"/>
                  </a:ext>
                </a:extLst>
              </a:tr>
              <a:tr h="833967"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</a:t>
                      </a:r>
                      <a:r>
                        <a:rPr lang="ru-RU" sz="1400" dirty="0" err="1"/>
                        <a:t>электрорегулировок</a:t>
                      </a:r>
                      <a:r>
                        <a:rPr lang="ru-RU" sz="1400" dirty="0"/>
                        <a:t> сиденья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Опционально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Опционально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Есть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59870"/>
                  </a:ext>
                </a:extLst>
              </a:tr>
              <a:tr h="338220">
                <a:tc>
                  <a:txBody>
                    <a:bodyPr/>
                    <a:lstStyle/>
                    <a:p>
                      <a:r>
                        <a:rPr lang="ru-RU" sz="1400" dirty="0"/>
                        <a:t>Джойстик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Английский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Английский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Английский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Германский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Германский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Английский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862664"/>
                  </a:ext>
                </a:extLst>
              </a:tr>
              <a:tr h="1084157">
                <a:tc>
                  <a:txBody>
                    <a:bodyPr/>
                    <a:lstStyle/>
                    <a:p>
                      <a:r>
                        <a:rPr lang="ru-RU" sz="1400" dirty="0"/>
                        <a:t>Максимальная преодолеваемая высота ступеньки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 см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15 см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20 см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7-8 см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7-8 см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10 см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32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55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829E9-D2F7-C114-72F5-3C7E776BB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Обоснование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0D7B7-5EEE-9A57-EEFA-E67089E6E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9508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Проанализировав все представленные решения, можно сделать выводы</a:t>
            </a:r>
            <a:r>
              <a:rPr lang="en-US" dirty="0"/>
              <a:t>: 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Электроколясок, которые могли бы заезжать в общественный транспорт не существует</a:t>
            </a:r>
            <a:r>
              <a:rPr lang="en-US" dirty="0"/>
              <a:t>;</a:t>
            </a:r>
            <a:r>
              <a:rPr lang="ru-RU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Потребность в колясках, заезжающих в транспорт, есть очень большая, из-за маленького для городских условий запаса хода на одном заряде у всех существующих решений</a:t>
            </a:r>
            <a:r>
              <a:rPr lang="en-US" dirty="0"/>
              <a:t>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 существует универсальных колясок, способных как преодолевать ступеньки и бордюры больше 10 см в высоту, так и справляться с плохими дорожными условиями</a:t>
            </a:r>
            <a:r>
              <a:rPr lang="en-US" dirty="0"/>
              <a:t>;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 существует российского джойстика, обеспечивающего сопоставимую с зарубежными аналогами плавность управления коляской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FB50967-0432-AF3C-3385-E1D0D36A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D2F52-31FE-466B-94A9-682D9AD3453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57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829</Words>
  <Application>Microsoft Office PowerPoint</Application>
  <PresentationFormat>Широкоэкранный</PresentationFormat>
  <Paragraphs>176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Комплексная система управления движения инвалидной коляски </vt:lpstr>
      <vt:lpstr>Актуальность</vt:lpstr>
      <vt:lpstr>Типовые проблемы</vt:lpstr>
      <vt:lpstr>Классификация устройств для преодоления препятствий</vt:lpstr>
      <vt:lpstr>Существующие решения</vt:lpstr>
      <vt:lpstr>Существующие решения</vt:lpstr>
      <vt:lpstr>Существующие решения</vt:lpstr>
      <vt:lpstr>Существующие решения</vt:lpstr>
      <vt:lpstr>Обоснование проекта</vt:lpstr>
      <vt:lpstr>Идея проекта</vt:lpstr>
      <vt:lpstr>Цели и задачи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Комплексная система управления движения инвалидной коляски </dc:title>
  <dc:creator>Дмитрий Калашников</dc:creator>
  <cp:lastModifiedBy>Дмитрий Калашников</cp:lastModifiedBy>
  <cp:revision>27</cp:revision>
  <dcterms:created xsi:type="dcterms:W3CDTF">2023-10-19T08:59:10Z</dcterms:created>
  <dcterms:modified xsi:type="dcterms:W3CDTF">2023-10-20T10:22:20Z</dcterms:modified>
</cp:coreProperties>
</file>