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4926"/>
    <a:srgbClr val="32224C"/>
    <a:srgbClr val="0069FF"/>
    <a:srgbClr val="019441"/>
    <a:srgbClr val="BBB529"/>
    <a:srgbClr val="2B2B2B"/>
    <a:srgbClr val="6A8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D6-B8A4-46D6-BE0C-CCA068F805EF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B17D-B89F-461D-817C-221BC5460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D6-B8A4-46D6-BE0C-CCA068F805EF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B17D-B89F-461D-817C-221BC5460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39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D6-B8A4-46D6-BE0C-CCA068F805EF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B17D-B89F-461D-817C-221BC5460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39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D6-B8A4-46D6-BE0C-CCA068F805EF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B17D-B89F-461D-817C-221BC5460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0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D6-B8A4-46D6-BE0C-CCA068F805EF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B17D-B89F-461D-817C-221BC5460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42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D6-B8A4-46D6-BE0C-CCA068F805EF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B17D-B89F-461D-817C-221BC5460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13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D6-B8A4-46D6-BE0C-CCA068F805EF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B17D-B89F-461D-817C-221BC5460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00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D6-B8A4-46D6-BE0C-CCA068F805EF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B17D-B89F-461D-817C-221BC5460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55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D6-B8A4-46D6-BE0C-CCA068F805EF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B17D-B89F-461D-817C-221BC5460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31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D6-B8A4-46D6-BE0C-CCA068F805EF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B17D-B89F-461D-817C-221BC5460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89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BBD6-B8A4-46D6-BE0C-CCA068F805EF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B17D-B89F-461D-817C-221BC5460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72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BBD6-B8A4-46D6-BE0C-CCA068F805EF}" type="datetimeFigureOut">
              <a:rPr lang="ru-RU" smtClean="0"/>
              <a:t>06.07.2020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1B17D-B89F-461D-817C-221BC5460F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67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 стрелкой 6"/>
          <p:cNvCxnSpPr/>
          <p:nvPr/>
        </p:nvCxnSpPr>
        <p:spPr>
          <a:xfrm>
            <a:off x="9181405" y="442691"/>
            <a:ext cx="0" cy="32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7" idx="3"/>
            <a:endCxn id="134" idx="1"/>
          </p:cNvCxnSpPr>
          <p:nvPr/>
        </p:nvCxnSpPr>
        <p:spPr>
          <a:xfrm>
            <a:off x="7506001" y="952969"/>
            <a:ext cx="10040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5826969" y="2413596"/>
            <a:ext cx="2038049" cy="484748"/>
          </a:xfrm>
          <a:prstGeom prst="rect">
            <a:avLst/>
          </a:prstGeom>
          <a:solidFill>
            <a:srgbClr val="F2F2F2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# wsgi.py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50" dirty="0">
                <a:solidFill>
                  <a:srgbClr val="0069FF"/>
                </a:solidFill>
                <a:latin typeface="Arial Narrow" panose="020B0606020202030204" pitchFamily="34" charset="0"/>
              </a:rPr>
              <a:t>f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rom</a:t>
            </a:r>
            <a:r>
              <a:rPr lang="en-US" altLang="ru-RU" sz="1050" dirty="0" smtClean="0">
                <a:solidFill>
                  <a:srgbClr val="545454"/>
                </a:solidFill>
                <a:latin typeface="Arial Narrow" panose="020B0606020202030204" pitchFamily="34" charset="0"/>
              </a:rPr>
              <a:t> </a:t>
            </a:r>
            <a:r>
              <a:rPr lang="en-US" altLang="ru-RU" sz="1050" dirty="0" err="1" smtClean="0">
                <a:solidFill>
                  <a:srgbClr val="545454"/>
                </a:solidFill>
                <a:latin typeface="Arial Narrow" panose="020B0606020202030204" pitchFamily="34" charset="0"/>
              </a:rPr>
              <a:t>jsp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import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app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if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__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name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__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66A71"/>
                </a:solidFill>
                <a:effectLst/>
                <a:latin typeface="Arial Narrow" panose="020B0606020202030204" pitchFamily="34" charset="0"/>
              </a:rPr>
              <a:t>==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8966B"/>
                </a:solidFill>
                <a:effectLst/>
                <a:latin typeface="Arial Narrow" panose="020B0606020202030204" pitchFamily="34" charset="0"/>
              </a:rPr>
              <a:t>"__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8966B"/>
                </a:solidFill>
                <a:effectLst/>
                <a:latin typeface="Arial Narrow" panose="020B0606020202030204" pitchFamily="34" charset="0"/>
              </a:rPr>
              <a:t>main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8966B"/>
                </a:solidFill>
                <a:effectLst/>
                <a:latin typeface="Arial Narrow" panose="020B0606020202030204" pitchFamily="34" charset="0"/>
              </a:rPr>
              <a:t>__"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66A71"/>
                </a:solidFill>
                <a:effectLst/>
                <a:latin typeface="Arial Narrow" panose="020B0606020202030204" pitchFamily="34" charset="0"/>
              </a:rPr>
              <a:t>: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app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66A71"/>
                </a:solidFill>
                <a:effectLst/>
                <a:latin typeface="Arial Narrow" panose="020B0606020202030204" pitchFamily="34" charset="0"/>
              </a:rPr>
              <a:t>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run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66A71"/>
                </a:solidFill>
                <a:effectLst/>
                <a:latin typeface="Arial Narrow" panose="020B0606020202030204" pitchFamily="34" charset="0"/>
              </a:rPr>
              <a:t>()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</a:p>
        </p:txBody>
      </p:sp>
      <p:cxnSp>
        <p:nvCxnSpPr>
          <p:cNvPr id="42" name="Прямая со стрелкой 41"/>
          <p:cNvCxnSpPr>
            <a:stCxn id="127" idx="2"/>
            <a:endCxn id="41" idx="0"/>
          </p:cNvCxnSpPr>
          <p:nvPr/>
        </p:nvCxnSpPr>
        <p:spPr>
          <a:xfrm>
            <a:off x="6840775" y="1137635"/>
            <a:ext cx="5219" cy="12759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5826968" y="3009708"/>
            <a:ext cx="2038050" cy="1292662"/>
          </a:xfrm>
          <a:prstGeom prst="rect">
            <a:avLst/>
          </a:prstGeom>
          <a:solidFill>
            <a:srgbClr val="F2F2F2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# </a:t>
            </a:r>
            <a:r>
              <a:rPr lang="en-US" altLang="ru-RU" sz="1050" dirty="0" smtClean="0">
                <a:solidFill>
                  <a:srgbClr val="0069FF"/>
                </a:solidFill>
                <a:latin typeface="Arial Narrow" panose="020B0606020202030204" pitchFamily="34" charset="0"/>
              </a:rPr>
              <a:t>jsp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.ini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[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uwsgi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]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module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=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wsgi:app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master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=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true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processes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= 5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(</a:t>
            </a:r>
            <a:r>
              <a:rPr lang="en-US" altLang="ru-RU" sz="1050" dirty="0" err="1" smtClean="0">
                <a:solidFill>
                  <a:srgbClr val="0069FF"/>
                </a:solidFill>
                <a:latin typeface="Arial Narrow" panose="020B0606020202030204" pitchFamily="34" charset="0"/>
              </a:rPr>
              <a:t>cpu</a:t>
            </a:r>
            <a:r>
              <a:rPr lang="en-US" altLang="ru-RU" sz="1050" dirty="0" smtClean="0">
                <a:solidFill>
                  <a:srgbClr val="0069FF"/>
                </a:solidFill>
                <a:latin typeface="Arial Narrow" panose="020B0606020202030204" pitchFamily="34" charset="0"/>
              </a:rPr>
              <a:t> * 2 + 1)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0069FF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Narrow" panose="020B0606020202030204" pitchFamily="34" charset="0"/>
              </a:rPr>
              <a:t>socket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Narrow" panose="020B0606020202030204" pitchFamily="34" charset="0"/>
              </a:rPr>
              <a:t> = </a:t>
            </a:r>
            <a:r>
              <a:rPr lang="en-US" altLang="ru-RU" sz="1050" dirty="0" err="1" smtClean="0">
                <a:solidFill>
                  <a:srgbClr val="AA4926"/>
                </a:solidFill>
                <a:latin typeface="Arial Narrow" panose="020B0606020202030204" pitchFamily="34" charset="0"/>
              </a:rPr>
              <a:t>jsp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Narrow" panose="020B0606020202030204" pitchFamily="34" charset="0"/>
              </a:rPr>
              <a:t>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Narrow" panose="020B0606020202030204" pitchFamily="34" charset="0"/>
              </a:rPr>
              <a:t>sock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Narrow" panose="020B0606020202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chmod-socket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= 66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6</a:t>
            </a: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vacuum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=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true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die-on-term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=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true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775398" y="4451908"/>
            <a:ext cx="10976180" cy="2262158"/>
          </a:xfrm>
          <a:prstGeom prst="rect">
            <a:avLst/>
          </a:prstGeom>
          <a:solidFill>
            <a:srgbClr val="F2F2F2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#</a:t>
            </a:r>
            <a:r>
              <a:rPr lang="en-US" altLang="ru-RU" sz="1050" dirty="0" smtClean="0">
                <a:solidFill>
                  <a:srgbClr val="0069FF"/>
                </a:solidFill>
                <a:latin typeface="Arial Narrow" panose="020B0606020202030204" pitchFamily="34" charset="0"/>
              </a:rPr>
              <a:t> 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/</a:t>
            </a:r>
            <a:r>
              <a:rPr kumimoji="0" lang="en-US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etc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/</a:t>
            </a:r>
            <a:r>
              <a:rPr kumimoji="0" lang="en-US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systemd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/system/</a:t>
            </a:r>
            <a:r>
              <a:rPr lang="en-US" altLang="ru-RU" sz="1050" dirty="0" err="1" smtClean="0">
                <a:solidFill>
                  <a:srgbClr val="0069FF"/>
                </a:solidFill>
                <a:latin typeface="Arial Narrow" panose="020B0606020202030204" pitchFamily="34" charset="0"/>
              </a:rPr>
              <a:t>jsp</a:t>
            </a:r>
            <a:r>
              <a:rPr kumimoji="0" lang="en-US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.service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0069FF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[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Unit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]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0069FF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Description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=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uWSGI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instance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to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serve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altLang="ru-RU" sz="1050" dirty="0" err="1" smtClean="0">
                <a:solidFill>
                  <a:srgbClr val="545454"/>
                </a:solidFill>
                <a:latin typeface="Arial Narrow" panose="020B0606020202030204" pitchFamily="34" charset="0"/>
              </a:rPr>
              <a:t>jsp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After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=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network.target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0069FF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[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Service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]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0069FF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User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=</a:t>
            </a:r>
            <a:r>
              <a:rPr lang="en-US" altLang="ru-RU" sz="1050" dirty="0" smtClean="0">
                <a:solidFill>
                  <a:srgbClr val="545454"/>
                </a:solidFill>
                <a:latin typeface="Arial Narrow" panose="020B0606020202030204" pitchFamily="34" charset="0"/>
              </a:rPr>
              <a:t>user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Group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=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www-data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WorkingDirectory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=/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home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/</a:t>
            </a:r>
            <a:r>
              <a:rPr lang="en-US" altLang="ru-RU" sz="1050" dirty="0" err="1" smtClean="0">
                <a:solidFill>
                  <a:srgbClr val="545454"/>
                </a:solidFill>
                <a:latin typeface="Arial Narrow" panose="020B0606020202030204" pitchFamily="34" charset="0"/>
              </a:rPr>
              <a:t>jsp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Environment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="PATH=/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home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/</a:t>
            </a:r>
            <a:r>
              <a:rPr lang="en-US" altLang="ru-RU" sz="1050" dirty="0" err="1" smtClean="0">
                <a:solidFill>
                  <a:srgbClr val="545454"/>
                </a:solidFill>
                <a:latin typeface="Arial Narrow" panose="020B0606020202030204" pitchFamily="34" charset="0"/>
              </a:rPr>
              <a:t>jsp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/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env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/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bin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"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ExecStart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=/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home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/</a:t>
            </a:r>
            <a:r>
              <a:rPr lang="en-US" altLang="ru-RU" sz="1050" dirty="0" err="1" smtClean="0">
                <a:solidFill>
                  <a:srgbClr val="545454"/>
                </a:solidFill>
                <a:latin typeface="Arial Narrow" panose="020B0606020202030204" pitchFamily="34" charset="0"/>
              </a:rPr>
              <a:t>jsp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/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env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/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bin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/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uwsgi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--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ini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altLang="ru-RU" sz="1050" dirty="0" err="1" smtClean="0">
                <a:solidFill>
                  <a:srgbClr val="545454"/>
                </a:solidFill>
                <a:latin typeface="Arial Narrow" panose="020B0606020202030204" pitchFamily="34" charset="0"/>
              </a:rPr>
              <a:t>jsp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ini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[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Install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]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0069FF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WantedBy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=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multi-user.target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3308862" y="2413596"/>
            <a:ext cx="2403808" cy="1888774"/>
          </a:xfrm>
          <a:prstGeom prst="rect">
            <a:avLst/>
          </a:prstGeom>
          <a:solidFill>
            <a:srgbClr val="F2F2F2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# /</a:t>
            </a:r>
            <a:r>
              <a:rPr kumimoji="0" lang="en-US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etc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/</a:t>
            </a:r>
            <a:r>
              <a:rPr kumimoji="0" lang="en-US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nginx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/sites-available/</a:t>
            </a:r>
            <a:r>
              <a:rPr kumimoji="0" lang="en-US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jsp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0069FF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server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{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listen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80;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server_name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0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.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0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.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0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.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0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;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location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/ {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50" dirty="0">
                <a:solidFill>
                  <a:srgbClr val="545454"/>
                </a:solidFill>
                <a:latin typeface="Arial Narrow" panose="020B0606020202030204" pitchFamily="34" charset="0"/>
              </a:rPr>
              <a:t> </a:t>
            </a:r>
            <a:r>
              <a:rPr lang="en-US" altLang="ru-RU" sz="1050" dirty="0" smtClean="0">
                <a:solidFill>
                  <a:srgbClr val="545454"/>
                </a:solidFill>
                <a:latin typeface="Arial Narrow" panose="020B0606020202030204" pitchFamily="34" charset="0"/>
              </a:rPr>
              <a:t>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include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uwsgi_params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;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uwsgi_pass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Narrow" panose="020B0606020202030204" pitchFamily="34" charset="0"/>
              </a:rPr>
              <a:t>unix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Narrow" panose="020B0606020202030204" pitchFamily="34" charset="0"/>
              </a:rPr>
              <a:t>:/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Narrow" panose="020B0606020202030204" pitchFamily="34" charset="0"/>
              </a:rPr>
              <a:t>home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Narrow" panose="020B0606020202030204" pitchFamily="34" charset="0"/>
              </a:rPr>
              <a:t>/</a:t>
            </a:r>
            <a:r>
              <a:rPr lang="en-US" altLang="ru-RU" sz="1050" dirty="0" err="1" smtClean="0">
                <a:solidFill>
                  <a:srgbClr val="AA4926"/>
                </a:solidFill>
                <a:latin typeface="Arial Narrow" panose="020B0606020202030204" pitchFamily="34" charset="0"/>
              </a:rPr>
              <a:t>jsp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Narrow" panose="020B0606020202030204" pitchFamily="34" charset="0"/>
              </a:rPr>
              <a:t>/</a:t>
            </a:r>
            <a:r>
              <a:rPr lang="en-US" altLang="ru-RU" sz="1050" dirty="0" err="1" smtClean="0">
                <a:solidFill>
                  <a:srgbClr val="AA4926"/>
                </a:solidFill>
                <a:latin typeface="Arial Narrow" panose="020B0606020202030204" pitchFamily="34" charset="0"/>
              </a:rPr>
              <a:t>jsp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Arial Narrow" panose="020B0606020202030204" pitchFamily="34" charset="0"/>
              </a:rPr>
              <a:t>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Narrow" panose="020B0606020202030204" pitchFamily="34" charset="0"/>
              </a:rPr>
              <a:t>sock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; 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50" dirty="0">
                <a:solidFill>
                  <a:srgbClr val="545454"/>
                </a:solidFill>
                <a:latin typeface="Arial Narrow" panose="020B0606020202030204" pitchFamily="34" charset="0"/>
              </a:rPr>
              <a:t> </a:t>
            </a:r>
            <a:r>
              <a:rPr lang="en-US" altLang="ru-RU" sz="1050" dirty="0" smtClean="0">
                <a:solidFill>
                  <a:srgbClr val="545454"/>
                </a:solidFill>
                <a:latin typeface="Arial Narrow" panose="020B0606020202030204" pitchFamily="34" charset="0"/>
              </a:rPr>
              <a:t>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} 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545454"/>
                </a:solidFill>
                <a:effectLst/>
                <a:latin typeface="Arial Narrow" panose="020B0606020202030204" pitchFamily="34" charset="0"/>
              </a:rPr>
              <a:t>}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</a:p>
        </p:txBody>
      </p:sp>
      <p:cxnSp>
        <p:nvCxnSpPr>
          <p:cNvPr id="52" name="Прямая со стрелкой 51"/>
          <p:cNvCxnSpPr>
            <a:stCxn id="121" idx="2"/>
            <a:endCxn id="51" idx="0"/>
          </p:cNvCxnSpPr>
          <p:nvPr/>
        </p:nvCxnSpPr>
        <p:spPr>
          <a:xfrm>
            <a:off x="4510380" y="1137635"/>
            <a:ext cx="386" cy="12759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121" idx="3"/>
          </p:cNvCxnSpPr>
          <p:nvPr/>
        </p:nvCxnSpPr>
        <p:spPr>
          <a:xfrm>
            <a:off x="5175606" y="952969"/>
            <a:ext cx="10069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16" idx="3"/>
            <a:endCxn id="121" idx="1"/>
          </p:cNvCxnSpPr>
          <p:nvPr/>
        </p:nvCxnSpPr>
        <p:spPr>
          <a:xfrm>
            <a:off x="2255062" y="952969"/>
            <a:ext cx="15900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060270" y="658068"/>
            <a:ext cx="19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Narrow" panose="020B0606020202030204" pitchFamily="34" charset="0"/>
              </a:rPr>
              <a:t>0.0.0.0:80</a:t>
            </a:r>
            <a:endParaRPr lang="ru-RU" sz="1200" dirty="0">
              <a:latin typeface="Arial Narrow" panose="020B0606020202030204" pitchFamily="34" charset="0"/>
            </a:endParaRPr>
          </a:p>
        </p:txBody>
      </p:sp>
      <p:sp>
        <p:nvSpPr>
          <p:cNvPr id="78" name="Rectangle 7"/>
          <p:cNvSpPr>
            <a:spLocks noChangeArrowheads="1"/>
          </p:cNvSpPr>
          <p:nvPr/>
        </p:nvSpPr>
        <p:spPr bwMode="auto">
          <a:xfrm>
            <a:off x="7974099" y="2413596"/>
            <a:ext cx="3777478" cy="1888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</p:spPr>
        <p:txBody>
          <a:bodyPr vert="horz" wrap="square" lIns="7200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Narrow" panose="020B0606020202030204" pitchFamily="34" charset="0"/>
              </a:rPr>
              <a:t># </a:t>
            </a:r>
            <a:r>
              <a:rPr lang="en-US" altLang="ru-RU" sz="1050" dirty="0" smtClean="0">
                <a:solidFill>
                  <a:srgbClr val="BBB529"/>
                </a:solidFill>
                <a:latin typeface="Arial Narrow" panose="020B0606020202030204" pitchFamily="34" charset="0"/>
              </a:rPr>
              <a:t>jsp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Narrow" panose="020B0606020202030204" pitchFamily="34" charset="0"/>
              </a:rPr>
              <a:t>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Narrow" panose="020B0606020202030204" pitchFamily="34" charset="0"/>
              </a:rPr>
              <a:t>app = Flask(__name__)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BBB529"/>
              </a:solidFill>
              <a:effectLst/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Narrow" panose="020B0606020202030204" pitchFamily="34" charset="0"/>
              </a:rPr>
              <a:t>@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Narrow" panose="020B0606020202030204" pitchFamily="34" charset="0"/>
              </a:rPr>
              <a:t>app.route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Narrow" panose="020B0606020202030204" pitchFamily="34" charset="0"/>
              </a:rPr>
              <a:t>'/</a:t>
            </a:r>
            <a:r>
              <a:rPr lang="en-US" altLang="ru-RU" sz="1050" dirty="0" err="1" smtClean="0">
                <a:solidFill>
                  <a:srgbClr val="6A8759"/>
                </a:solidFill>
                <a:latin typeface="Arial Narrow" panose="020B0606020202030204" pitchFamily="34" charset="0"/>
              </a:rPr>
              <a:t>jsp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Narrow" panose="020B0606020202030204" pitchFamily="34" charset="0"/>
              </a:rPr>
              <a:t>,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Narrow" panose="020B0606020202030204" pitchFamily="34" charset="0"/>
              </a:rPr>
              <a:t>methods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=[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Narrow" panose="020B0606020202030204" pitchFamily="34" charset="0"/>
              </a:rPr>
              <a:t>‘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Narrow" panose="020B0606020202030204" pitchFamily="34" charset="0"/>
              </a:rPr>
              <a:t>GET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Narrow" panose="020B0606020202030204" pitchFamily="34" charset="0"/>
              </a:rPr>
              <a:t>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])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</a:b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Narrow" panose="020B0606020202030204" pitchFamily="34" charset="0"/>
              </a:rPr>
              <a:t>def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Narrow" panose="020B0606020202030204" pitchFamily="34" charset="0"/>
              </a:rPr>
              <a:t>return_p</a:t>
            </a:r>
            <a:r>
              <a:rPr kumimoji="0" lang="en-US" altLang="ru-RU" sz="105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Narrow" panose="020B0606020202030204" pitchFamily="34" charset="0"/>
              </a:rPr>
              <a:t>redict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():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Narrow" panose="020B0606020202030204" pitchFamily="34" charset="0"/>
              </a:rPr>
              <a:t># Десериализация модели CatBoostRegressor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Narrow" panose="020B0606020202030204" pitchFamily="34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Narrow" panose="020B0606020202030204" pitchFamily="34" charset="0"/>
              </a:rPr>
              <a:t>   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Narrow" panose="020B0606020202030204" pitchFamily="34" charset="0"/>
              </a:rPr>
              <a:t>with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Narrow" panose="020B0606020202030204" pitchFamily="34" charset="0"/>
              </a:rPr>
              <a:t>open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(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Narrow" panose="020B0606020202030204" pitchFamily="34" charset="0"/>
              </a:rPr>
              <a:t>‘</a:t>
            </a:r>
            <a:r>
              <a:rPr lang="en-US" altLang="ru-RU" sz="1050" dirty="0" err="1" smtClean="0">
                <a:solidFill>
                  <a:srgbClr val="6A8759"/>
                </a:solidFill>
                <a:latin typeface="Arial Narrow" panose="020B0606020202030204" pitchFamily="34" charset="0"/>
              </a:rPr>
              <a:t>jsp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Narrow" panose="020B0606020202030204" pitchFamily="34" charset="0"/>
              </a:rPr>
              <a:t>_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Narrow" panose="020B0606020202030204" pitchFamily="34" charset="0"/>
              </a:rPr>
              <a:t>model.pkl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Narrow" panose="020B0606020202030204" pitchFamily="34" charset="0"/>
              </a:rPr>
              <a:t>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Narrow" panose="020B0606020202030204" pitchFamily="34" charset="0"/>
              </a:rPr>
              <a:t>,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Narrow" panose="020B0606020202030204" pitchFamily="34" charset="0"/>
              </a:rPr>
              <a:t>'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Narrow" panose="020B0606020202030204" pitchFamily="34" charset="0"/>
              </a:rPr>
              <a:t>rb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Narrow" panose="020B0606020202030204" pitchFamily="34" charset="0"/>
              </a:rPr>
              <a:t>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)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Narrow" panose="020B0606020202030204" pitchFamily="34" charset="0"/>
              </a:rPr>
              <a:t>as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pkl_file: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    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regressor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 =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pickle.load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pkl_file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)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predict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 =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regressor.predict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([</a:t>
            </a:r>
            <a:r>
              <a:rPr lang="en-US" altLang="ru-RU" sz="1050" dirty="0" smtClean="0">
                <a:solidFill>
                  <a:srgbClr val="6A8759"/>
                </a:solidFill>
                <a:latin typeface="Arial Narrow" panose="020B0606020202030204" pitchFamily="34" charset="0"/>
              </a:rPr>
              <a:t>data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]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)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   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Narrow" panose="020B0606020202030204" pitchFamily="34" charset="0"/>
              </a:rPr>
              <a:t>return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jsonify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({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Narrow" panose="020B0606020202030204" pitchFamily="34" charset="0"/>
              </a:rPr>
              <a:t>'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Narrow" panose="020B0606020202030204" pitchFamily="34" charset="0"/>
              </a:rPr>
              <a:t>Predict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Narrow" panose="020B0606020202030204" pitchFamily="34" charset="0"/>
              </a:rPr>
              <a:t>'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: 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predict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Narrow" panose="020B0606020202030204" pitchFamily="34" charset="0"/>
              </a:rPr>
              <a:t>})</a:t>
            </a: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16" name="Скругленный прямоугольник 115"/>
          <p:cNvSpPr/>
          <p:nvPr/>
        </p:nvSpPr>
        <p:spPr>
          <a:xfrm>
            <a:off x="924609" y="768303"/>
            <a:ext cx="1330453" cy="369332"/>
          </a:xfrm>
          <a:prstGeom prst="roundRect">
            <a:avLst/>
          </a:prstGeom>
          <a:solidFill>
            <a:srgbClr val="2B2B2B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BBB529"/>
                </a:solidFill>
                <a:latin typeface="Arial Narrow" panose="020B0606020202030204" pitchFamily="34" charset="0"/>
              </a:rPr>
              <a:t>r.GET</a:t>
            </a:r>
            <a:endParaRPr lang="ru-RU" dirty="0">
              <a:solidFill>
                <a:srgbClr val="BBB529"/>
              </a:solidFill>
              <a:latin typeface="Arial Narrow" panose="020B0606020202030204" pitchFamily="34" charset="0"/>
            </a:endParaRPr>
          </a:p>
        </p:txBody>
      </p:sp>
      <p:sp>
        <p:nvSpPr>
          <p:cNvPr id="121" name="Скругленный прямоугольник 120"/>
          <p:cNvSpPr/>
          <p:nvPr/>
        </p:nvSpPr>
        <p:spPr>
          <a:xfrm>
            <a:off x="3845153" y="768303"/>
            <a:ext cx="1330453" cy="369332"/>
          </a:xfrm>
          <a:prstGeom prst="roundRect">
            <a:avLst/>
          </a:prstGeom>
          <a:solidFill>
            <a:srgbClr val="2B2B2B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BBB529"/>
                </a:solidFill>
                <a:latin typeface="Arial Narrow" panose="020B0606020202030204" pitchFamily="34" charset="0"/>
              </a:rPr>
              <a:t>nginx</a:t>
            </a:r>
            <a:endParaRPr lang="ru-RU" dirty="0">
              <a:solidFill>
                <a:srgbClr val="BBB529"/>
              </a:solidFill>
              <a:latin typeface="Arial Narrow" panose="020B0606020202030204" pitchFamily="34" charset="0"/>
            </a:endParaRPr>
          </a:p>
        </p:txBody>
      </p:sp>
      <p:sp>
        <p:nvSpPr>
          <p:cNvPr id="127" name="Скругленный прямоугольник 126"/>
          <p:cNvSpPr/>
          <p:nvPr/>
        </p:nvSpPr>
        <p:spPr>
          <a:xfrm>
            <a:off x="6175548" y="768303"/>
            <a:ext cx="1330453" cy="369332"/>
          </a:xfrm>
          <a:prstGeom prst="roundRect">
            <a:avLst/>
          </a:prstGeom>
          <a:solidFill>
            <a:srgbClr val="2B2B2B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BBB529"/>
                </a:solidFill>
                <a:latin typeface="Arial Narrow" panose="020B0606020202030204" pitchFamily="34" charset="0"/>
              </a:rPr>
              <a:t>uwsgi</a:t>
            </a:r>
            <a:endParaRPr lang="ru-RU" dirty="0">
              <a:solidFill>
                <a:srgbClr val="BBB529"/>
              </a:solidFill>
              <a:latin typeface="Arial Narrow" panose="020B0606020202030204" pitchFamily="34" charset="0"/>
            </a:endParaRPr>
          </a:p>
        </p:txBody>
      </p:sp>
      <p:sp>
        <p:nvSpPr>
          <p:cNvPr id="134" name="Скругленный прямоугольник 133"/>
          <p:cNvSpPr/>
          <p:nvPr/>
        </p:nvSpPr>
        <p:spPr>
          <a:xfrm>
            <a:off x="8510028" y="768303"/>
            <a:ext cx="1330453" cy="369332"/>
          </a:xfrm>
          <a:prstGeom prst="roundRect">
            <a:avLst/>
          </a:prstGeom>
          <a:solidFill>
            <a:srgbClr val="2B2B2B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BBB529"/>
                </a:solidFill>
                <a:latin typeface="Arial Narrow" panose="020B0606020202030204" pitchFamily="34" charset="0"/>
              </a:rPr>
              <a:t>Flask</a:t>
            </a:r>
            <a:endParaRPr lang="ru-RU" dirty="0">
              <a:solidFill>
                <a:srgbClr val="BBB529"/>
              </a:solidFill>
              <a:latin typeface="Arial Narrow" panose="020B0606020202030204" pitchFamily="34" charset="0"/>
            </a:endParaRPr>
          </a:p>
        </p:txBody>
      </p:sp>
      <p:sp>
        <p:nvSpPr>
          <p:cNvPr id="135" name="Скругленный прямоугольник 134"/>
          <p:cNvSpPr/>
          <p:nvPr/>
        </p:nvSpPr>
        <p:spPr>
          <a:xfrm>
            <a:off x="8510028" y="91943"/>
            <a:ext cx="1330453" cy="369332"/>
          </a:xfrm>
          <a:prstGeom prst="roundRect">
            <a:avLst/>
          </a:prstGeom>
          <a:solidFill>
            <a:srgbClr val="2B2B2B"/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BBB529"/>
                </a:solidFill>
                <a:latin typeface="Arial Narrow" panose="020B0606020202030204" pitchFamily="34" charset="0"/>
              </a:rPr>
              <a:t>venv</a:t>
            </a:r>
            <a:endParaRPr lang="ru-RU" dirty="0">
              <a:solidFill>
                <a:srgbClr val="BBB529"/>
              </a:solidFill>
              <a:latin typeface="Arial Narrow" panose="020B060602020203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21941" y="1159047"/>
            <a:ext cx="197967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Narrow" panose="020B0606020202030204" pitchFamily="34" charset="0"/>
              </a:rPr>
              <a:t>data</a:t>
            </a:r>
            <a:r>
              <a:rPr lang="en-US" sz="1050" dirty="0">
                <a:latin typeface="Arial Narrow" panose="020B0606020202030204" pitchFamily="34" charset="0"/>
              </a:rPr>
              <a:t>=''' {</a:t>
            </a:r>
            <a:endParaRPr lang="en-US" sz="1050" dirty="0" smtClean="0">
              <a:latin typeface="Arial Narrow" panose="020B0606020202030204" pitchFamily="34" charset="0"/>
            </a:endParaRPr>
          </a:p>
          <a:p>
            <a:r>
              <a:rPr lang="en-US" sz="1050" dirty="0">
                <a:latin typeface="Arial Narrow" panose="020B0606020202030204" pitchFamily="34" charset="0"/>
              </a:rPr>
              <a:t>    </a:t>
            </a:r>
            <a:r>
              <a:rPr lang="en-US" sz="1050" dirty="0">
                <a:latin typeface="Arial Narrow" panose="020B0606020202030204" pitchFamily="34" charset="0"/>
              </a:rPr>
              <a:t>'</a:t>
            </a:r>
            <a:r>
              <a:rPr lang="en-US" sz="1050" dirty="0" smtClean="0">
                <a:latin typeface="Arial Narrow" panose="020B0606020202030204" pitchFamily="34" charset="0"/>
              </a:rPr>
              <a:t>'position</a:t>
            </a:r>
            <a:r>
              <a:rPr lang="en-US" sz="1050" dirty="0">
                <a:latin typeface="Arial Narrow" panose="020B0606020202030204" pitchFamily="34" charset="0"/>
              </a:rPr>
              <a:t>'': ''</a:t>
            </a:r>
            <a:r>
              <a:rPr lang="ru-RU" sz="1050" dirty="0" smtClean="0">
                <a:latin typeface="Arial Narrow" panose="020B0606020202030204" pitchFamily="34" charset="0"/>
              </a:rPr>
              <a:t>Супервайзер</a:t>
            </a:r>
            <a:r>
              <a:rPr lang="en-US" sz="1050" dirty="0">
                <a:latin typeface="Arial Narrow" panose="020B0606020202030204" pitchFamily="34" charset="0"/>
              </a:rPr>
              <a:t>'',</a:t>
            </a:r>
            <a:endParaRPr lang="ru-RU" sz="1050" dirty="0" smtClean="0">
              <a:latin typeface="Arial Narrow" panose="020B0606020202030204" pitchFamily="34" charset="0"/>
            </a:endParaRPr>
          </a:p>
          <a:p>
            <a:r>
              <a:rPr lang="ru-RU" sz="1050" dirty="0">
                <a:latin typeface="Arial Narrow" panose="020B0606020202030204" pitchFamily="34" charset="0"/>
              </a:rPr>
              <a:t> </a:t>
            </a:r>
            <a:r>
              <a:rPr lang="ru-RU" sz="1050" dirty="0" smtClean="0">
                <a:latin typeface="Arial Narrow" panose="020B0606020202030204" pitchFamily="34" charset="0"/>
              </a:rPr>
              <a:t>   </a:t>
            </a:r>
            <a:r>
              <a:rPr lang="en-US" sz="1050" dirty="0">
                <a:latin typeface="Arial Narrow" panose="020B0606020202030204" pitchFamily="34" charset="0"/>
              </a:rPr>
              <a:t>''</a:t>
            </a:r>
            <a:r>
              <a:rPr lang="en-US" sz="1050" dirty="0" smtClean="0">
                <a:latin typeface="Arial Narrow" panose="020B0606020202030204" pitchFamily="34" charset="0"/>
              </a:rPr>
              <a:t>gender</a:t>
            </a:r>
            <a:r>
              <a:rPr lang="en-US" sz="1050" dirty="0">
                <a:latin typeface="Arial Narrow" panose="020B0606020202030204" pitchFamily="34" charset="0"/>
              </a:rPr>
              <a:t>'': ''</a:t>
            </a:r>
            <a:r>
              <a:rPr lang="ru-RU" sz="1050" dirty="0" smtClean="0">
                <a:latin typeface="Arial Narrow" panose="020B0606020202030204" pitchFamily="34" charset="0"/>
              </a:rPr>
              <a:t>Мужчина</a:t>
            </a:r>
            <a:r>
              <a:rPr lang="en-US" sz="1050" dirty="0">
                <a:latin typeface="Arial Narrow" panose="020B0606020202030204" pitchFamily="34" charset="0"/>
              </a:rPr>
              <a:t>'',</a:t>
            </a:r>
            <a:endParaRPr lang="en-US" sz="1050" dirty="0" smtClean="0">
              <a:latin typeface="Arial Narrow" panose="020B0606020202030204" pitchFamily="34" charset="0"/>
            </a:endParaRPr>
          </a:p>
          <a:p>
            <a:r>
              <a:rPr lang="en-US" sz="1050" dirty="0">
                <a:latin typeface="Arial Narrow" panose="020B0606020202030204" pitchFamily="34" charset="0"/>
              </a:rPr>
              <a:t> </a:t>
            </a:r>
            <a:r>
              <a:rPr lang="en-US" sz="1050" dirty="0" smtClean="0">
                <a:latin typeface="Arial Narrow" panose="020B0606020202030204" pitchFamily="34" charset="0"/>
              </a:rPr>
              <a:t>   </a:t>
            </a:r>
            <a:r>
              <a:rPr lang="en-US" sz="1050" dirty="0">
                <a:latin typeface="Arial Narrow" panose="020B0606020202030204" pitchFamily="34" charset="0"/>
              </a:rPr>
              <a:t>'</a:t>
            </a:r>
            <a:r>
              <a:rPr lang="en-US" sz="1050" dirty="0" smtClean="0">
                <a:latin typeface="Arial Narrow" panose="020B0606020202030204" pitchFamily="34" charset="0"/>
              </a:rPr>
              <a:t>'city</a:t>
            </a:r>
            <a:r>
              <a:rPr lang="en-US" sz="1050" dirty="0">
                <a:latin typeface="Arial Narrow" panose="020B0606020202030204" pitchFamily="34" charset="0"/>
              </a:rPr>
              <a:t>'': ''</a:t>
            </a:r>
            <a:r>
              <a:rPr lang="ru-RU" sz="1050" dirty="0" smtClean="0">
                <a:latin typeface="Arial Narrow" panose="020B0606020202030204" pitchFamily="34" charset="0"/>
              </a:rPr>
              <a:t>Воронеж</a:t>
            </a:r>
            <a:r>
              <a:rPr lang="en-US" sz="1050" dirty="0">
                <a:latin typeface="Arial Narrow" panose="020B0606020202030204" pitchFamily="34" charset="0"/>
              </a:rPr>
              <a:t>'',</a:t>
            </a:r>
            <a:endParaRPr lang="en-US" sz="1050" dirty="0" smtClean="0">
              <a:latin typeface="Arial Narrow" panose="020B0606020202030204" pitchFamily="34" charset="0"/>
            </a:endParaRPr>
          </a:p>
          <a:p>
            <a:r>
              <a:rPr lang="en-US" sz="1050" dirty="0">
                <a:latin typeface="Arial Narrow" panose="020B0606020202030204" pitchFamily="34" charset="0"/>
              </a:rPr>
              <a:t> </a:t>
            </a:r>
            <a:r>
              <a:rPr lang="en-US" sz="1050" dirty="0" smtClean="0">
                <a:latin typeface="Arial Narrow" panose="020B0606020202030204" pitchFamily="34" charset="0"/>
              </a:rPr>
              <a:t>   </a:t>
            </a:r>
            <a:r>
              <a:rPr lang="en-US" sz="1050" dirty="0">
                <a:latin typeface="Arial Narrow" panose="020B0606020202030204" pitchFamily="34" charset="0"/>
              </a:rPr>
              <a:t>''</a:t>
            </a:r>
            <a:r>
              <a:rPr lang="en-US" sz="1050" dirty="0" smtClean="0">
                <a:latin typeface="Arial Narrow" panose="020B0606020202030204" pitchFamily="34" charset="0"/>
              </a:rPr>
              <a:t>age</a:t>
            </a:r>
            <a:r>
              <a:rPr lang="en-US" sz="1050" dirty="0">
                <a:latin typeface="Arial Narrow" panose="020B0606020202030204" pitchFamily="34" charset="0"/>
              </a:rPr>
              <a:t>'': </a:t>
            </a:r>
            <a:r>
              <a:rPr lang="en-US" sz="1050" dirty="0" smtClean="0">
                <a:latin typeface="Arial Narrow" panose="020B0606020202030204" pitchFamily="34" charset="0"/>
              </a:rPr>
              <a:t>40,</a:t>
            </a:r>
          </a:p>
          <a:p>
            <a:r>
              <a:rPr lang="en-US" sz="1050" dirty="0">
                <a:latin typeface="Arial Narrow" panose="020B0606020202030204" pitchFamily="34" charset="0"/>
              </a:rPr>
              <a:t> </a:t>
            </a:r>
            <a:r>
              <a:rPr lang="en-US" sz="1050" dirty="0" smtClean="0">
                <a:latin typeface="Arial Narrow" panose="020B0606020202030204" pitchFamily="34" charset="0"/>
              </a:rPr>
              <a:t>   </a:t>
            </a:r>
            <a:r>
              <a:rPr lang="en-US" sz="1050" dirty="0">
                <a:latin typeface="Arial Narrow" panose="020B0606020202030204" pitchFamily="34" charset="0"/>
              </a:rPr>
              <a:t>'</a:t>
            </a:r>
            <a:r>
              <a:rPr lang="en-US" sz="1050" dirty="0" smtClean="0">
                <a:latin typeface="Arial Narrow" panose="020B0606020202030204" pitchFamily="34" charset="0"/>
              </a:rPr>
              <a:t>'experience</a:t>
            </a:r>
            <a:r>
              <a:rPr lang="en-US" sz="1050" dirty="0">
                <a:latin typeface="Arial Narrow" panose="020B0606020202030204" pitchFamily="34" charset="0"/>
              </a:rPr>
              <a:t>'': </a:t>
            </a:r>
            <a:r>
              <a:rPr lang="en-US" sz="1050" dirty="0" smtClean="0">
                <a:latin typeface="Arial Narrow" panose="020B0606020202030204" pitchFamily="34" charset="0"/>
              </a:rPr>
              <a:t>5</a:t>
            </a:r>
          </a:p>
          <a:p>
            <a:r>
              <a:rPr lang="en-US" sz="1050" dirty="0">
                <a:latin typeface="Arial Narrow" panose="020B0606020202030204" pitchFamily="34" charset="0"/>
              </a:rPr>
              <a:t>} '''</a:t>
            </a:r>
            <a:endParaRPr lang="en-US" sz="1050" dirty="0" smtClean="0">
              <a:latin typeface="Arial Narrow" panose="020B0606020202030204" pitchFamily="34" charset="0"/>
            </a:endParaRPr>
          </a:p>
        </p:txBody>
      </p:sp>
      <p:cxnSp>
        <p:nvCxnSpPr>
          <p:cNvPr id="157" name="Прямая со стрелкой 156"/>
          <p:cNvCxnSpPr/>
          <p:nvPr/>
        </p:nvCxnSpPr>
        <p:spPr>
          <a:xfrm flipV="1">
            <a:off x="9178357" y="1126436"/>
            <a:ext cx="0" cy="128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" descr="рис 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3" t="39207" r="47944" b="30278"/>
          <a:stretch/>
        </p:blipFill>
        <p:spPr bwMode="auto">
          <a:xfrm>
            <a:off x="4165596" y="53738"/>
            <a:ext cx="645268" cy="69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рис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55" t="32181" r="17109" b="58654"/>
          <a:stretch/>
        </p:blipFill>
        <p:spPr bwMode="auto">
          <a:xfrm>
            <a:off x="6153776" y="165897"/>
            <a:ext cx="1357667" cy="46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рис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3" t="54653" r="16319" b="30914"/>
          <a:stretch/>
        </p:blipFill>
        <p:spPr bwMode="auto">
          <a:xfrm>
            <a:off x="9903735" y="678915"/>
            <a:ext cx="1144975" cy="51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 1"/>
          <p:cNvSpPr/>
          <p:nvPr/>
        </p:nvSpPr>
        <p:spPr>
          <a:xfrm>
            <a:off x="5485803" y="768303"/>
            <a:ext cx="358132" cy="358132"/>
          </a:xfrm>
          <a:prstGeom prst="ellipse">
            <a:avLst/>
          </a:prstGeom>
          <a:solidFill>
            <a:srgbClr val="01944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5178686" y="1100949"/>
            <a:ext cx="952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 Narrow" panose="020B0606020202030204" pitchFamily="34" charset="0"/>
              </a:rPr>
              <a:t>u</a:t>
            </a:r>
            <a:r>
              <a:rPr lang="en-US" sz="1200" dirty="0" err="1" smtClean="0">
                <a:latin typeface="Arial Narrow" panose="020B0606020202030204" pitchFamily="34" charset="0"/>
              </a:rPr>
              <a:t>nix</a:t>
            </a:r>
            <a:r>
              <a:rPr lang="en-US" sz="1200" dirty="0" smtClean="0">
                <a:latin typeface="Arial Narrow" panose="020B0606020202030204" pitchFamily="34" charset="0"/>
              </a:rPr>
              <a:t> socket</a:t>
            </a:r>
            <a:endParaRPr lang="ru-RU" sz="1200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72323" y="5321377"/>
            <a:ext cx="1979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01944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system</a:t>
            </a:r>
            <a:r>
              <a:rPr lang="en-US" sz="2800" u="sng" dirty="0" err="1" smtClean="0">
                <a:solidFill>
                  <a:srgbClr val="01944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d</a:t>
            </a:r>
            <a:endParaRPr lang="ru-RU" sz="1200" u="sng" dirty="0">
              <a:solidFill>
                <a:srgbClr val="019441"/>
              </a:solidFill>
              <a:latin typeface="Arial Narrow" panose="020B0606020202030204" pitchFamily="34" charset="0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-1588647" y="4471499"/>
            <a:ext cx="4300470" cy="184666"/>
          </a:xfrm>
          <a:prstGeom prst="rect">
            <a:avLst/>
          </a:prstGeom>
          <a:solidFill>
            <a:srgbClr val="F2F2F2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kumimoji="0" sz="1000" b="0" i="0" u="none" strike="noStrike" cap="none" normalizeH="0" baseline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 algn="ctr"/>
            <a:r>
              <a:rPr lang="en-US" sz="1200" dirty="0"/>
              <a:t>Production Server</a:t>
            </a:r>
            <a:endParaRPr lang="ru-RU" sz="1200" dirty="0"/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775397" y="2413596"/>
            <a:ext cx="2403808" cy="1888774"/>
          </a:xfrm>
          <a:prstGeom prst="rect">
            <a:avLst/>
          </a:prstGeom>
          <a:solidFill>
            <a:srgbClr val="F2F2F2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# /</a:t>
            </a:r>
            <a:r>
              <a:rPr kumimoji="0" lang="en-US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etc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/</a:t>
            </a:r>
            <a:r>
              <a:rPr kumimoji="0" lang="en-US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nginx</a:t>
            </a:r>
            <a:r>
              <a:rPr kumimoji="0" lang="en-US" altLang="ru-RU" sz="1050" b="0" i="0" u="none" strike="noStrike" cap="none" normalizeH="0" baseline="0" dirty="0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/</a:t>
            </a:r>
            <a:r>
              <a:rPr kumimoji="0" lang="en-US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69FF"/>
                </a:solidFill>
                <a:effectLst/>
                <a:latin typeface="Arial Narrow" panose="020B0606020202030204" pitchFamily="34" charset="0"/>
              </a:rPr>
              <a:t>nginx.config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0069FF"/>
              </a:solidFill>
              <a:effectLst/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050" dirty="0" smtClean="0">
              <a:solidFill>
                <a:srgbClr val="545454"/>
              </a:solidFill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50" dirty="0" smtClean="0">
                <a:solidFill>
                  <a:srgbClr val="545454"/>
                </a:solidFill>
                <a:latin typeface="Arial Narrow" panose="020B0606020202030204" pitchFamily="34" charset="0"/>
              </a:rPr>
              <a:t>http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050" dirty="0" smtClean="0">
              <a:solidFill>
                <a:srgbClr val="545454"/>
              </a:solidFill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50" dirty="0" smtClean="0">
                <a:solidFill>
                  <a:srgbClr val="545454"/>
                </a:solidFill>
                <a:latin typeface="Arial Narrow" panose="020B0606020202030204" pitchFamily="34" charset="0"/>
              </a:rPr>
              <a:t>    </a:t>
            </a:r>
            <a:r>
              <a:rPr lang="en-US" altLang="ru-RU" sz="1050" dirty="0">
                <a:solidFill>
                  <a:srgbClr val="545454"/>
                </a:solidFill>
                <a:latin typeface="Arial Narrow" panose="020B0606020202030204" pitchFamily="34" charset="0"/>
              </a:rPr>
              <a:t>include /</a:t>
            </a:r>
            <a:r>
              <a:rPr lang="en-US" altLang="ru-RU" sz="1050" dirty="0" err="1">
                <a:solidFill>
                  <a:srgbClr val="545454"/>
                </a:solidFill>
                <a:latin typeface="Arial Narrow" panose="020B0606020202030204" pitchFamily="34" charset="0"/>
              </a:rPr>
              <a:t>etc</a:t>
            </a:r>
            <a:r>
              <a:rPr lang="en-US" altLang="ru-RU" sz="1050" dirty="0">
                <a:solidFill>
                  <a:srgbClr val="545454"/>
                </a:solidFill>
                <a:latin typeface="Arial Narrow" panose="020B0606020202030204" pitchFamily="34" charset="0"/>
              </a:rPr>
              <a:t>/</a:t>
            </a:r>
            <a:r>
              <a:rPr lang="en-US" altLang="ru-RU" sz="1050" dirty="0" err="1">
                <a:solidFill>
                  <a:srgbClr val="545454"/>
                </a:solidFill>
                <a:latin typeface="Arial Narrow" panose="020B0606020202030204" pitchFamily="34" charset="0"/>
              </a:rPr>
              <a:t>nginx</a:t>
            </a:r>
            <a:r>
              <a:rPr lang="en-US" altLang="ru-RU" sz="1050" dirty="0">
                <a:solidFill>
                  <a:srgbClr val="545454"/>
                </a:solidFill>
                <a:latin typeface="Arial Narrow" panose="020B0606020202030204" pitchFamily="34" charset="0"/>
              </a:rPr>
              <a:t>/sites-enabled</a:t>
            </a:r>
            <a:r>
              <a:rPr lang="en-US" altLang="ru-RU" sz="1050" dirty="0" smtClean="0">
                <a:solidFill>
                  <a:srgbClr val="545454"/>
                </a:solidFill>
                <a:latin typeface="Arial Narrow" panose="020B0606020202030204" pitchFamily="34" charset="0"/>
              </a:rPr>
              <a:t>/*;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50" dirty="0">
                <a:solidFill>
                  <a:srgbClr val="545454"/>
                </a:solidFill>
                <a:latin typeface="Arial Narrow" panose="020B0606020202030204" pitchFamily="34" charset="0"/>
              </a:rPr>
              <a:t>     #include /</a:t>
            </a:r>
            <a:r>
              <a:rPr lang="en-US" altLang="ru-RU" sz="1050" dirty="0" err="1">
                <a:solidFill>
                  <a:srgbClr val="545454"/>
                </a:solidFill>
                <a:latin typeface="Arial Narrow" panose="020B0606020202030204" pitchFamily="34" charset="0"/>
              </a:rPr>
              <a:t>etc</a:t>
            </a:r>
            <a:r>
              <a:rPr lang="en-US" altLang="ru-RU" sz="1050" dirty="0">
                <a:solidFill>
                  <a:srgbClr val="545454"/>
                </a:solidFill>
                <a:latin typeface="Arial Narrow" panose="020B0606020202030204" pitchFamily="34" charset="0"/>
              </a:rPr>
              <a:t>/</a:t>
            </a:r>
            <a:r>
              <a:rPr lang="en-US" altLang="ru-RU" sz="1050" dirty="0" err="1">
                <a:solidFill>
                  <a:srgbClr val="545454"/>
                </a:solidFill>
                <a:latin typeface="Arial Narrow" panose="020B0606020202030204" pitchFamily="34" charset="0"/>
              </a:rPr>
              <a:t>nginx</a:t>
            </a:r>
            <a:r>
              <a:rPr lang="en-US" altLang="ru-RU" sz="1050" dirty="0">
                <a:solidFill>
                  <a:srgbClr val="545454"/>
                </a:solidFill>
                <a:latin typeface="Arial Narrow" panose="020B0606020202030204" pitchFamily="34" charset="0"/>
              </a:rPr>
              <a:t>/</a:t>
            </a:r>
            <a:r>
              <a:rPr lang="en-US" altLang="ru-RU" sz="1050" dirty="0" err="1">
                <a:solidFill>
                  <a:srgbClr val="545454"/>
                </a:solidFill>
                <a:latin typeface="Arial Narrow" panose="020B0606020202030204" pitchFamily="34" charset="0"/>
              </a:rPr>
              <a:t>conf.d</a:t>
            </a:r>
            <a:r>
              <a:rPr lang="en-US" altLang="ru-RU" sz="1050" dirty="0">
                <a:solidFill>
                  <a:srgbClr val="545454"/>
                </a:solidFill>
                <a:latin typeface="Arial Narrow" panose="020B0606020202030204" pitchFamily="34" charset="0"/>
              </a:rPr>
              <a:t>/*.</a:t>
            </a:r>
            <a:r>
              <a:rPr lang="en-US" altLang="ru-RU" sz="1050" dirty="0" err="1">
                <a:solidFill>
                  <a:srgbClr val="545454"/>
                </a:solidFill>
                <a:latin typeface="Arial Narrow" panose="020B0606020202030204" pitchFamily="34" charset="0"/>
              </a:rPr>
              <a:t>conf</a:t>
            </a:r>
            <a:r>
              <a:rPr lang="en-US" altLang="ru-RU" sz="1050" dirty="0" smtClean="0">
                <a:solidFill>
                  <a:srgbClr val="545454"/>
                </a:solidFill>
                <a:latin typeface="Arial Narrow" panose="020B060602020203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50" dirty="0" smtClean="0">
                <a:solidFill>
                  <a:srgbClr val="545454"/>
                </a:solidFill>
                <a:latin typeface="Arial Narrow" panose="020B0606020202030204" pitchFamily="34" charset="0"/>
              </a:rPr>
              <a:t> </a:t>
            </a:r>
            <a:endParaRPr lang="en-US" altLang="ru-RU" sz="1050" dirty="0">
              <a:solidFill>
                <a:srgbClr val="545454"/>
              </a:solidFill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050" dirty="0" smtClean="0">
                <a:solidFill>
                  <a:srgbClr val="545454"/>
                </a:solidFill>
                <a:latin typeface="Arial Narrow" panose="020B0606020202030204" pitchFamily="34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ru-RU" sz="1050" b="0" i="0" u="none" strike="noStrike" cap="none" normalizeH="0" baseline="0" dirty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050" dirty="0" smtClean="0">
              <a:solidFill>
                <a:srgbClr val="545454"/>
              </a:solidFill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3" name="Равнобедренный треугольник 12"/>
          <p:cNvSpPr/>
          <p:nvPr/>
        </p:nvSpPr>
        <p:spPr>
          <a:xfrm rot="5400000">
            <a:off x="3070825" y="3226274"/>
            <a:ext cx="390285" cy="35059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5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220</Words>
  <Application>Microsoft Office PowerPoint</Application>
  <PresentationFormat>Широкоэкранный</PresentationFormat>
  <Paragraphs>66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Amiri</vt:lpstr>
      <vt:lpstr>Arial</vt:lpstr>
      <vt:lpstr>Arial Narrow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Ходыкин Дмитрий Федорович</dc:creator>
  <cp:lastModifiedBy>Ходыкин Дмитрий Федорович</cp:lastModifiedBy>
  <cp:revision>60</cp:revision>
  <dcterms:created xsi:type="dcterms:W3CDTF">2020-06-28T20:19:43Z</dcterms:created>
  <dcterms:modified xsi:type="dcterms:W3CDTF">2020-07-06T19:39:27Z</dcterms:modified>
</cp:coreProperties>
</file>