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62" r:id="rId4"/>
    <p:sldId id="258" r:id="rId5"/>
    <p:sldId id="274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ZEER" initials="T" lastIdx="2" clrIdx="0">
    <p:extLst>
      <p:ext uri="{19B8F6BF-5375-455C-9EA6-DF929625EA0E}">
        <p15:presenceInfo xmlns:p15="http://schemas.microsoft.com/office/powerpoint/2012/main" userId="TANZ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6"/>
    </p:cViewPr>
  </p:sorterViewPr>
  <p:notesViewPr>
    <p:cSldViewPr snapToGrid="0">
      <p:cViewPr varScale="1">
        <p:scale>
          <a:sx n="57" d="100"/>
          <a:sy n="57" d="100"/>
        </p:scale>
        <p:origin x="2808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2FFA9-5922-42B0-BCD6-1E011D3330C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77135-18D4-4705-9FB5-9D07B22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7135-18D4-4705-9FB5-9D07B221D1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0436" y="838666"/>
            <a:ext cx="7700411" cy="177728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Time Series Forecasting Using  Hybrid 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3071" y="4584879"/>
            <a:ext cx="520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Batang" panose="02030600000101010101" pitchFamily="18" charset="-127"/>
                <a:cs typeface="Segoe UI Light" panose="020B0502040204020203" pitchFamily="34" charset="0"/>
              </a:rPr>
              <a:t>Nitin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Batang" panose="02030600000101010101" pitchFamily="18" charset="-127"/>
                <a:cs typeface="Segoe UI Light" panose="020B0502040204020203" pitchFamily="34" charset="0"/>
              </a:rPr>
              <a:t> Tiwari    (10CSS-43)</a:t>
            </a:r>
          </a:p>
          <a:p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Batang" panose="02030600000101010101" pitchFamily="18" charset="-127"/>
                <a:cs typeface="Segoe UI Light" panose="020B0502040204020203" pitchFamily="34" charset="0"/>
              </a:rPr>
              <a:t>Tanzeer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Batang" panose="02030600000101010101" pitchFamily="18" charset="-127"/>
                <a:cs typeface="Segoe UI Light" panose="020B0502040204020203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Batang" panose="02030600000101010101" pitchFamily="18" charset="-127"/>
                <a:cs typeface="Segoe UI Light" panose="020B0502040204020203" pitchFamily="34" charset="0"/>
              </a:rPr>
              <a:t>Zarar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Batang" panose="02030600000101010101" pitchFamily="18" charset="-127"/>
                <a:cs typeface="Segoe UI Light" panose="020B0502040204020203" pitchFamily="34" charset="0"/>
              </a:rPr>
              <a:t> (10CSS-65)</a:t>
            </a:r>
          </a:p>
        </p:txBody>
      </p:sp>
    </p:spTree>
    <p:extLst>
      <p:ext uri="{BB962C8B-B14F-4D97-AF65-F5344CB8AC3E}">
        <p14:creationId xmlns:p14="http://schemas.microsoft.com/office/powerpoint/2010/main" val="11310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73957" y="518615"/>
                <a:ext cx="9048466" cy="42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AR(2), model</a:t>
                </a: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l-GR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2800" baseline="-25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t-2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endParaRPr lang="en-US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AR(p) model</a:t>
                </a:r>
              </a:p>
              <a:p>
                <a:endParaRPr lang="en-US" sz="800" dirty="0" smtClean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l-G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t-2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+…………..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l-G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28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Xt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endParaRPr lang="en-US" sz="2800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 smtClean="0"/>
                  <a:t>{ </a:t>
                </a:r>
                <a:r>
                  <a:rPr lang="el-GR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2800" baseline="-25000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baseline="-25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/>
                  <a:t>} 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are AR Parameters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57" y="518615"/>
                <a:ext cx="9048466" cy="4294958"/>
              </a:xfrm>
              <a:prstGeom prst="rect">
                <a:avLst/>
              </a:prstGeom>
              <a:blipFill rotWithShape="0">
                <a:blip r:embed="rId2"/>
                <a:stretch>
                  <a:fillRect l="-1415" t="-1418" b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11439" y="163773"/>
                <a:ext cx="5513696" cy="647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Moving Average:</a:t>
                </a:r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=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f(e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t-1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, e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t-2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,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t-3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,…)</a:t>
                </a:r>
              </a:p>
              <a:p>
                <a:endParaRPr lang="en-US" sz="16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MA(1), model</a:t>
                </a:r>
                <a:endParaRPr lang="en-US" sz="2800" dirty="0">
                  <a:latin typeface="Segoe UI Light" panose="020B0502040204020203" pitchFamily="34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=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θ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1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+ ε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</a:t>
                </a:r>
                <a:endPara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16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MA(2), 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model</a:t>
                </a:r>
                <a:endParaRPr lang="en-US" sz="2800" dirty="0">
                  <a:latin typeface="Segoe UI Light" panose="020B0502040204020203" pitchFamily="34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=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θ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+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θ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2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t-2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+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ε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</a:t>
                </a:r>
                <a:endPara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16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MA(q) 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model</a:t>
                </a:r>
              </a:p>
              <a:p>
                <a:endParaRPr lang="en-US" sz="800" dirty="0"/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θ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1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t-1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+ θ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2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t-2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+…...+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θ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q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t-q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endParaRPr lang="en-US" sz="2800" dirty="0"/>
              </a:p>
              <a:p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2800" b="0" i="0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endParaRPr lang="en-US" sz="2800" dirty="0"/>
              </a:p>
              <a:p>
                <a:endParaRPr lang="en-US" sz="1600" dirty="0" smtClean="0"/>
              </a:p>
              <a:p>
                <a:endParaRPr lang="en-US" sz="800" dirty="0"/>
              </a:p>
              <a:p>
                <a:r>
                  <a:rPr lang="en-US" sz="800" dirty="0" smtClean="0"/>
                  <a:t>		</a:t>
                </a:r>
                <a:r>
                  <a:rPr lang="en-US" sz="2800" dirty="0" smtClean="0"/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j</m:t>
                    </m:r>
                  </m:oMath>
                </a14:m>
                <a:r>
                  <a:rPr lang="en-US" sz="2800" baseline="-25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/>
                  <a:t>} 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are 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 Parameters</a:t>
                </a:r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39" y="163773"/>
                <a:ext cx="5513696" cy="6470682"/>
              </a:xfrm>
              <a:prstGeom prst="rect">
                <a:avLst/>
              </a:prstGeom>
              <a:blipFill rotWithShape="0">
                <a:blip r:embed="rId2"/>
                <a:stretch>
                  <a:fillRect l="-2210" t="-1037" b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8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027" y="696036"/>
            <a:ext cx="1014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ARMA( p , q ) Model:</a:t>
            </a:r>
          </a:p>
          <a:p>
            <a:endParaRPr lang="en-US" sz="2800" dirty="0"/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+……+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t-p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θ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e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+ θ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e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+……+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θ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q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t-q +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65027" y="2674961"/>
            <a:ext cx="54318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“armax”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syntax: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armax(data, orders)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‘data’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array of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orders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[na, nc]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order of AR parameters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nc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order of MA parameters</a:t>
            </a:r>
          </a:p>
        </p:txBody>
      </p:sp>
    </p:spTree>
    <p:extLst>
      <p:ext uri="{BB962C8B-B14F-4D97-AF65-F5344CB8AC3E}">
        <p14:creationId xmlns:p14="http://schemas.microsoft.com/office/powerpoint/2010/main" val="2965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119" y="873456"/>
            <a:ext cx="89802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selection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selection is important in time series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 as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infinitely many possible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models.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general, AR parameters of order up to 6 and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 parameters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order up to 2 serve the purpose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most of the applications.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may be selected by using the following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two criteria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among several candidate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models: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Maximum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likelihood rule (ML)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Mean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square error (MSE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43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119" y="696036"/>
            <a:ext cx="88028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likelihood rule: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likelihood value for each of the candidate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models is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evaluated.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with highest likelihood value is chosen.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 of log-likelihood function for the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baseline="30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a Gaussian process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8860" y="3630305"/>
                <a:ext cx="7465324" cy="1982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Li = </a:t>
                </a:r>
                <a:r>
                  <a:rPr lang="en-US" sz="28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(p[z,</a:t>
                </a:r>
                <a:r>
                  <a:rPr lang="el-GR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])-n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</a:p>
              <a:p>
                <a:endParaRPr lang="en-US" sz="2800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This may be approximated as,</a:t>
                </a:r>
                <a:endParaRPr lang="en-US" sz="2800" baseline="-25000" dirty="0">
                  <a:latin typeface="Segoe UI Light" panose="020B0502040204020203" pitchFamily="34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:r>
                  <a:rPr lang="el-GR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)-n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60" y="3630305"/>
                <a:ext cx="7465324" cy="1982722"/>
              </a:xfrm>
              <a:prstGeom prst="rect">
                <a:avLst/>
              </a:prstGeom>
              <a:blipFill rotWithShape="0">
                <a:blip r:embed="rId2"/>
                <a:stretch>
                  <a:fillRect l="-1633" t="-3692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517" y="423081"/>
            <a:ext cx="8270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Where,</a:t>
            </a:r>
          </a:p>
          <a:p>
            <a:endParaRPr lang="en-US" sz="8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L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i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 likelihood value,</a:t>
            </a:r>
          </a:p>
          <a:p>
            <a:endParaRPr lang="en-US" sz="8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z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 vector of historical series</a:t>
            </a:r>
          </a:p>
          <a:p>
            <a:endParaRPr lang="en-US" sz="8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vector of parameters and residual variance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θ</a:t>
            </a:r>
            <a:r>
              <a:rPr lang="el-GR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θ</a:t>
            </a:r>
            <a:r>
              <a:rPr lang="el-GR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2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,……..;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l-GR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l-GR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2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 ……; σ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8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σ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i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 residual variance and</a:t>
            </a:r>
          </a:p>
          <a:p>
            <a:endParaRPr lang="en-US" sz="8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n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i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 number of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3516" y="4640239"/>
            <a:ext cx="9307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 the number of parameters increase, the likelihood value decreases.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ML rule selects the models with a small number of parameters (principle of parsimony)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757" y="90075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 S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quare Error (MSE):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portion of available data (N/2) estimate the</a:t>
            </a: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	parameters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different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models.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Forecast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series one step ahead by using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candidate models.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Estimate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MSE corresponding to each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with least value of MSE is selected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prediction.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221" y="555044"/>
            <a:ext cx="718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one step ahead forecast for ARMA(p, q)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7290" y="3466531"/>
            <a:ext cx="8475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the series consists on N observations, the first N/2</a:t>
            </a: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observations are used for parameter estimation and N/</a:t>
            </a: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2+1 to N are used for error series calculation.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0455" y="1241954"/>
                <a:ext cx="6310148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X’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nary>
                    <m:r>
                      <a:rPr lang="en-US" sz="28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55" y="1241954"/>
                <a:ext cx="6310148" cy="622927"/>
              </a:xfrm>
              <a:prstGeom prst="rect">
                <a:avLst/>
              </a:prstGeom>
              <a:blipFill rotWithShape="0">
                <a:blip r:embed="rId2"/>
                <a:stretch>
                  <a:fillRect l="-2029" t="-7843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01755" y="2142699"/>
            <a:ext cx="614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error for one step ahead forecast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6155" y="2824738"/>
            <a:ext cx="2789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t+1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t+1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X’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t+1</a:t>
            </a:r>
            <a:endParaRPr lang="en-US" sz="28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62567" y="5295328"/>
                <a:ext cx="2651944" cy="1078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567" y="5295328"/>
                <a:ext cx="2651944" cy="1078244"/>
              </a:xfrm>
              <a:prstGeom prst="rect">
                <a:avLst/>
              </a:prstGeom>
              <a:blipFill rotWithShape="0">
                <a:blip r:embed="rId3"/>
                <a:stretch>
                  <a:fillRect l="-4828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233" y="791570"/>
            <a:ext cx="34980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Forecasting: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AR(1) model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0304" y="2074460"/>
            <a:ext cx="249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+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endParaRPr lang="en-US" sz="2800" baseline="-25000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8233" y="3002507"/>
            <a:ext cx="456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Expected value is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considered: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708" y="3930554"/>
            <a:ext cx="6177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E[X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 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E[X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+ E[e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endParaRPr lang="en-US" sz="800" dirty="0" smtClean="0">
              <a:latin typeface="Segoe UI Light" panose="020B0502040204020203" pitchFamily="34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	(e</a:t>
            </a:r>
            <a:r>
              <a:rPr lang="en-US" baseline="-250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: expected value of e</a:t>
            </a:r>
            <a:r>
              <a:rPr lang="en-US" baseline="-250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 is zero)</a:t>
            </a:r>
            <a:endParaRPr lang="en-US" dirty="0">
              <a:latin typeface="Segoe UI Light" panose="020B0502040204020203" pitchFamily="34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endParaRPr lang="en-US" sz="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  <a:r>
              <a:rPr lang="en-US" sz="28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396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233" y="791570"/>
            <a:ext cx="37064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Forecasting: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Consider AR(1,1)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0304" y="2074460"/>
            <a:ext cx="359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+ </a:t>
            </a:r>
            <a:r>
              <a:rPr lang="el-GR" sz="2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en-US" sz="2800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+ 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endParaRPr lang="en-US" sz="2800" baseline="-25000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0304" y="2741797"/>
            <a:ext cx="617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E[X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+ </a:t>
            </a:r>
            <a:r>
              <a:rPr lang="el-GR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en-US" sz="28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+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0</a:t>
            </a:r>
            <a:endParaRPr lang="en-US" sz="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415" y="3684896"/>
            <a:ext cx="6851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0.5, θ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0.4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28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therefore </a:t>
            </a:r>
            <a:r>
              <a:rPr lang="en-US" sz="2800" dirty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the model is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0.5X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+ 0.4e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7415" y="4804012"/>
            <a:ext cx="9376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Say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3.0, 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0.5x3.0+0.4x0 = 1.5 </a:t>
            </a:r>
            <a:r>
              <a:rPr lang="en-US" sz="2800" dirty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(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error assumed to be zero</a:t>
            </a:r>
            <a:r>
              <a:rPr lang="en-US" sz="28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)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2.8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Error 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2.8-1.5 = 1.3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75" y="122830"/>
            <a:ext cx="865268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Series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Hybrid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( ARIMA + ANN )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ARIMA Model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Identification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Parameter Estimation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Forecasting using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Arima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88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3669" y="655092"/>
            <a:ext cx="5254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Similarly: 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0.5x2.8+0.4x1.3 = 1.92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.8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Error 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1.8-1.92 = -0.12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669" y="2825087"/>
            <a:ext cx="602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Similarly: 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0.5x1.8+0.4x(-0.12) = 0.852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0102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880" y="395786"/>
            <a:ext cx="947154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</a:rPr>
              <a:t>Future Work </a:t>
            </a:r>
          </a:p>
          <a:p>
            <a:endParaRPr lang="en-US" dirty="0" smtClean="0"/>
          </a:p>
          <a:p>
            <a:r>
              <a:rPr lang="en-US" sz="3000" dirty="0" smtClean="0">
                <a:latin typeface="Segoe UI Light" panose="020B0502040204020203" pitchFamily="34" charset="0"/>
              </a:rPr>
              <a:t>Designing of ANN:</a:t>
            </a:r>
            <a:endParaRPr lang="en-US" sz="3000" dirty="0">
              <a:latin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IN" dirty="0" smtClean="0"/>
              <a:t> </a:t>
            </a:r>
            <a:r>
              <a:rPr lang="en-IN" sz="2800" dirty="0" smtClean="0">
                <a:latin typeface="Segoe UI Light" panose="020B0502040204020203" pitchFamily="34" charset="0"/>
              </a:rPr>
              <a:t>time </a:t>
            </a:r>
            <a:r>
              <a:rPr lang="en-IN" sz="2800" dirty="0">
                <a:latin typeface="Segoe UI Light" panose="020B0502040204020203" pitchFamily="34" charset="0"/>
              </a:rPr>
              <a:t>series is considered as nonlinear function of </a:t>
            </a:r>
            <a:r>
              <a:rPr lang="en-IN" sz="2800" dirty="0" smtClean="0">
                <a:latin typeface="Segoe UI Light" panose="020B0502040204020203" pitchFamily="34" charset="0"/>
              </a:rPr>
              <a:t>several past </a:t>
            </a:r>
            <a:r>
              <a:rPr lang="en-IN" sz="2800" dirty="0">
                <a:latin typeface="Segoe UI Light" panose="020B0502040204020203" pitchFamily="34" charset="0"/>
              </a:rPr>
              <a:t>observations and random errors as follows</a:t>
            </a:r>
            <a:r>
              <a:rPr lang="en-IN" sz="2800" dirty="0" smtClean="0">
                <a:latin typeface="Segoe UI Light" panose="020B05020402040202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 smtClean="0"/>
              <a:t>	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8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[(z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,z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t-2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,z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t-3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……..,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8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-n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),(e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t-2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t-3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,……..,e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t-n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endParaRPr lang="en-I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/>
          </a:p>
          <a:p>
            <a:r>
              <a:rPr lang="en-US" sz="2800" dirty="0" smtClean="0">
                <a:latin typeface="Segoe UI Light" panose="020B0502040204020203" pitchFamily="34" charset="0"/>
              </a:rPr>
              <a:t>Where: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</a:rPr>
              <a:t> </a:t>
            </a:r>
            <a:r>
              <a:rPr lang="en-US" sz="2800" dirty="0" err="1" smtClean="0">
                <a:latin typeface="Segoe UI Light" panose="020B0502040204020203" pitchFamily="34" charset="0"/>
              </a:rPr>
              <a:t>z</a:t>
            </a:r>
            <a:r>
              <a:rPr lang="en-US" sz="2800" baseline="-25000" dirty="0" err="1" smtClean="0">
                <a:latin typeface="Segoe UI Light" panose="020B0502040204020203" pitchFamily="34" charset="0"/>
              </a:rPr>
              <a:t>t</a:t>
            </a:r>
            <a:r>
              <a:rPr lang="en-US" sz="2800" dirty="0">
                <a:latin typeface="Segoe UI Light" panose="020B0502040204020203" pitchFamily="34" charset="0"/>
              </a:rPr>
              <a:t> </a:t>
            </a:r>
            <a:r>
              <a:rPr lang="en-US" sz="2800" dirty="0" smtClean="0">
                <a:latin typeface="Segoe UI Light" panose="020B0502040204020203" pitchFamily="34" charset="0"/>
              </a:rPr>
              <a:t>is the standardized time series.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</a:rPr>
              <a:t>e</a:t>
            </a:r>
            <a:r>
              <a:rPr lang="en-US" sz="2800" baseline="-25000" dirty="0" smtClean="0">
                <a:latin typeface="Segoe UI Light" panose="020B0502040204020203" pitchFamily="34" charset="0"/>
              </a:rPr>
              <a:t>t</a:t>
            </a:r>
            <a:r>
              <a:rPr lang="en-US" sz="2800" dirty="0" smtClean="0">
                <a:latin typeface="Segoe UI Light" panose="020B0502040204020203" pitchFamily="34" charset="0"/>
              </a:rPr>
              <a:t> is the residual calculated from </a:t>
            </a:r>
            <a:r>
              <a:rPr lang="en-US" sz="2800" dirty="0" err="1" smtClean="0">
                <a:latin typeface="Segoe UI Light" panose="020B0502040204020203" pitchFamily="34" charset="0"/>
              </a:rPr>
              <a:t>Arima</a:t>
            </a:r>
            <a:r>
              <a:rPr lang="en-US" sz="2800" dirty="0" smtClean="0">
                <a:latin typeface="Segoe UI Light" panose="020B0502040204020203" pitchFamily="34" charset="0"/>
              </a:rPr>
              <a:t> Model.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</a:rPr>
              <a:t>And  </a:t>
            </a:r>
            <a:r>
              <a:rPr lang="en-US" sz="2800" i="1" dirty="0" smtClean="0">
                <a:latin typeface="Segoe UI Light" panose="020B0502040204020203" pitchFamily="34" charset="0"/>
              </a:rPr>
              <a:t>f  </a:t>
            </a:r>
            <a:r>
              <a:rPr lang="en-US" sz="2800" dirty="0" smtClean="0">
                <a:latin typeface="Segoe UI Light" panose="020B0502040204020203" pitchFamily="34" charset="0"/>
              </a:rPr>
              <a:t>is then non linear  function determined by neural network.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6913" y="1351129"/>
            <a:ext cx="93760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</a:rPr>
              <a:t>References:</a:t>
            </a:r>
          </a:p>
          <a:p>
            <a:endParaRPr lang="en-IN" sz="2800" dirty="0" smtClean="0">
              <a:latin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Mehdi </a:t>
            </a:r>
            <a:r>
              <a:rPr lang="en-IN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Khashei</a:t>
            </a:r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n-IN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, </a:t>
            </a:r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Mehdi </a:t>
            </a:r>
            <a:r>
              <a:rPr lang="en-IN" sz="2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Bijari</a:t>
            </a:r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n-IN" sz="2800" b="1" dirty="0" smtClean="0">
                <a:latin typeface="Segoe UI Light" panose="020B0502040204020203" pitchFamily="34" charset="0"/>
              </a:rPr>
              <a:t> </a:t>
            </a:r>
            <a:r>
              <a:rPr lang="en-IN" sz="2800" dirty="0" smtClean="0">
                <a:latin typeface="Segoe UI Light" panose="020B0502040204020203" pitchFamily="34" charset="0"/>
              </a:rPr>
              <a:t>(2010). An </a:t>
            </a:r>
            <a:r>
              <a:rPr lang="en-IN" sz="2800" dirty="0">
                <a:latin typeface="Segoe UI Light" panose="020B0502040204020203" pitchFamily="34" charset="0"/>
              </a:rPr>
              <a:t>artificial neural network (p, </a:t>
            </a:r>
            <a:r>
              <a:rPr lang="en-IN" sz="2800" dirty="0" err="1">
                <a:latin typeface="Segoe UI Light" panose="020B0502040204020203" pitchFamily="34" charset="0"/>
              </a:rPr>
              <a:t>d,q</a:t>
            </a:r>
            <a:r>
              <a:rPr lang="en-IN" sz="2800" dirty="0">
                <a:latin typeface="Segoe UI Light" panose="020B0502040204020203" pitchFamily="34" charset="0"/>
              </a:rPr>
              <a:t>) model for </a:t>
            </a:r>
            <a:r>
              <a:rPr lang="en-IN" sz="2800" dirty="0" err="1">
                <a:latin typeface="Segoe UI Light" panose="020B0502040204020203" pitchFamily="34" charset="0"/>
              </a:rPr>
              <a:t>timeseries</a:t>
            </a:r>
            <a:r>
              <a:rPr lang="en-IN" sz="2800" dirty="0">
                <a:latin typeface="Segoe UI Light" panose="020B0502040204020203" pitchFamily="34" charset="0"/>
              </a:rPr>
              <a:t> </a:t>
            </a:r>
            <a:r>
              <a:rPr lang="en-IN" sz="2800" dirty="0" smtClean="0">
                <a:latin typeface="Segoe UI Light" panose="020B0502040204020203" pitchFamily="34" charset="0"/>
              </a:rPr>
              <a:t>forecasting.</a:t>
            </a:r>
            <a:endParaRPr lang="en-US" sz="2800" dirty="0" smtClean="0">
              <a:latin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800" dirty="0" smtClean="0">
              <a:latin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</a:rPr>
              <a:t>Lecture 10 to Lecture 21 of  Online Course on </a:t>
            </a:r>
            <a:r>
              <a:rPr lang="en-IN" sz="2800" dirty="0">
                <a:latin typeface="Segoe UI Light" panose="020B0502040204020203" pitchFamily="34" charset="0"/>
              </a:rPr>
              <a:t>Stochastic </a:t>
            </a:r>
            <a:r>
              <a:rPr lang="en-IN" sz="2800" dirty="0" smtClean="0">
                <a:latin typeface="Segoe UI Light" panose="020B0502040204020203" pitchFamily="34" charset="0"/>
              </a:rPr>
              <a:t>Hydrology by </a:t>
            </a:r>
            <a:r>
              <a:rPr lang="en-IN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Prof.</a:t>
            </a:r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 P.P. </a:t>
            </a:r>
            <a:r>
              <a:rPr lang="en-IN" sz="2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Mujumdar</a:t>
            </a:r>
            <a:r>
              <a:rPr lang="en-IN" sz="2800" b="1" dirty="0" smtClean="0">
                <a:latin typeface="Segoe UI Light" panose="020B0502040204020203" pitchFamily="34" charset="0"/>
              </a:rPr>
              <a:t> </a:t>
            </a:r>
            <a:r>
              <a:rPr lang="en-IN" sz="2800" b="1" dirty="0" err="1" smtClean="0">
                <a:latin typeface="Segoe UI Light" panose="020B0502040204020203" pitchFamily="34" charset="0"/>
              </a:rPr>
              <a:t>IISc</a:t>
            </a:r>
            <a:r>
              <a:rPr lang="en-IN" sz="2800" b="1" dirty="0" smtClean="0">
                <a:latin typeface="Segoe UI Light" panose="020B0502040204020203" pitchFamily="34" charset="0"/>
              </a:rPr>
              <a:t> </a:t>
            </a:r>
            <a:r>
              <a:rPr lang="en-IN" sz="2800" dirty="0" err="1" smtClean="0">
                <a:latin typeface="Segoe UI Light" panose="020B0502040204020203" pitchFamily="34" charset="0"/>
              </a:rPr>
              <a:t>Banglore</a:t>
            </a:r>
            <a:r>
              <a:rPr lang="en-IN" sz="2800" dirty="0" smtClean="0">
                <a:latin typeface="Segoe UI Light" panose="020B0502040204020203" pitchFamily="34" charset="0"/>
              </a:rPr>
              <a:t> </a:t>
            </a:r>
          </a:p>
          <a:p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	</a:t>
            </a:r>
            <a:r>
              <a:rPr lang="en-IN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http</a:t>
            </a:r>
            <a:r>
              <a:rPr lang="en-IN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://</a:t>
            </a:r>
            <a:r>
              <a:rPr lang="en-IN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</a:rPr>
              <a:t>nptel.iitm.ac.in/courses/105108079</a:t>
            </a:r>
            <a:endParaRPr lang="en-US" sz="280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3498" y="940158"/>
            <a:ext cx="96591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Sequence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values of a random variable collected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 time.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Discrete time series; Continuous time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Discrete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scale: observations at specific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times separated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∆t.  ( eg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 monthly stream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flow, annual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peak discharge, daily rainfall etc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scale: data recorded continuously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 time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eg,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turbulence studies, pressure measurements)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1848" y="5500048"/>
            <a:ext cx="186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= d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+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ε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endParaRPr lang="en-US" sz="2800" baseline="-25000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6834" y="1004552"/>
            <a:ext cx="89765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Required property of time series: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series should be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stationary.</a:t>
            </a: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 is said to be stationary, if the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properties of time series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not change with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8108" y="559558"/>
            <a:ext cx="94909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Hybrid Model ?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is a cascaded model of more than one independent models.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7974" y="3166280"/>
            <a:ext cx="2852382" cy="2183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ARIMA(Auto Regressive Integrated Moving Average) Model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1814" y="3166280"/>
            <a:ext cx="2852382" cy="2183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(Artificial Neural Network) Model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5620356" y="4258101"/>
            <a:ext cx="145145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27361" y="4227620"/>
            <a:ext cx="145145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50863" y="4255755"/>
            <a:ext cx="145145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6173" y="3858288"/>
            <a:ext cx="83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2160" y="3673622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2498" y="4394369"/>
            <a:ext cx="99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26394" y="3769750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956" y="862884"/>
            <a:ext cx="820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ARIMA (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uto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egressive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ntegrated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oving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verage) Model: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Integaration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make time series stationary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Designing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Regression(1-6) And Moving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Average(0-2)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Parameter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Estimation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Testing of designed models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Mean Square Error (for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short time)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Maximum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ikelihood Rule (for long time)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Courier New" panose="02070309020205020404" pitchFamily="49" charset="0"/>
              <a:buChar char="o"/>
            </a:pPr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Forecasting of time series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flipH="1">
                <a:off x="2711646" y="618184"/>
                <a:ext cx="6689932" cy="588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Integration: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endParaRPr lang="en-US" sz="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Differencing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endParaRPr lang="en-US" sz="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Standardization</a:t>
                </a:r>
              </a:p>
              <a:p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Standardization:</a:t>
                </a:r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sz="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		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Z’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sz="2800" b="0" i="0" baseline="-2500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8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</m:oMath>
                </a14:m>
                <a:endParaRPr lang="en-US" sz="2800" dirty="0" smtClean="0">
                  <a:latin typeface="Segoe UI Light" panose="020B0502040204020203" pitchFamily="34" charset="0"/>
                </a:endParaRPr>
              </a:p>
              <a:p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Z’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standardized value of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  </a:t>
                </a:r>
                <a:endPara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i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mean of time series</a:t>
                </a:r>
              </a:p>
              <a:p>
                <a:endParaRPr lang="en-US" sz="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S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i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standard deviation of time series</a:t>
                </a:r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1646" y="618184"/>
                <a:ext cx="6689932" cy="5884175"/>
              </a:xfrm>
              <a:prstGeom prst="rect">
                <a:avLst/>
              </a:prstGeom>
              <a:blipFill rotWithShape="0">
                <a:blip r:embed="rId2"/>
                <a:stretch>
                  <a:fillRect l="-2826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8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43049" y="509635"/>
            <a:ext cx="77528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check whether time series is  </a:t>
            </a: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or not:</a:t>
            </a:r>
            <a:endParaRPr lang="en-US" sz="3600" b="1" baseline="-25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Correlation between X</a:t>
            </a:r>
            <a:r>
              <a:rPr lang="en-US" sz="2800" baseline="-2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t+k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29803" y="3016333"/>
                <a:ext cx="4131019" cy="75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𝑋𝑡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 ′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03" y="3016333"/>
                <a:ext cx="4131019" cy="759310"/>
              </a:xfrm>
              <a:prstGeom prst="rect">
                <a:avLst/>
              </a:prstGeom>
              <a:blipFill rotWithShape="0">
                <a:blip r:embed="rId2"/>
                <a:stretch>
                  <a:fillRect l="-295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50078" y="4085112"/>
            <a:ext cx="431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process is stationary, then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52629" y="4608332"/>
                <a:ext cx="2770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29" y="4608332"/>
                <a:ext cx="2770496" cy="523220"/>
              </a:xfrm>
              <a:prstGeom prst="rect">
                <a:avLst/>
              </a:prstGeom>
              <a:blipFill rotWithShape="0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99352" y="5598998"/>
                <a:ext cx="2877552" cy="799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𝑋𝑡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′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52" y="5598998"/>
                <a:ext cx="2877552" cy="799193"/>
              </a:xfrm>
              <a:prstGeom prst="rect">
                <a:avLst/>
              </a:prstGeom>
              <a:blipFill rotWithShape="0">
                <a:blip r:embed="rId4"/>
                <a:stretch>
                  <a:fillRect l="-4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56" y="4073911"/>
            <a:ext cx="4267200" cy="2447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88155" y="4217158"/>
            <a:ext cx="442006" cy="46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0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573" y="518615"/>
            <a:ext cx="9294126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ARMA (Auto Regression And Moving Average):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Y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= f(X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3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4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,…)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Regression: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= f(X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t-3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,…)</a:t>
            </a:r>
          </a:p>
          <a:p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e.g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., AR(1), model</a:t>
            </a:r>
          </a:p>
          <a:p>
            <a:endParaRPr lang="en-US" sz="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=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t-1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+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t</a:t>
            </a:r>
          </a:p>
          <a:p>
            <a:endParaRPr lang="en-US" sz="2800" baseline="-25000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Φ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1  </a:t>
            </a:r>
            <a:r>
              <a:rPr lang="en-US" sz="28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is the AR parameter</a:t>
            </a:r>
          </a:p>
          <a:p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Segoe UI Light" panose="020B0502040204020203" pitchFamily="34" charset="0"/>
                <a:ea typeface="Cambria Math" panose="02040503050406030204" pitchFamily="18" charset="0"/>
                <a:cs typeface="Segoe UI Light" panose="020B0502040204020203" pitchFamily="34" charset="0"/>
              </a:rPr>
              <a:t>is the Error term</a:t>
            </a:r>
            <a:endParaRPr lang="en-US" sz="2800" baseline="-25000" dirty="0" smtClean="0">
              <a:latin typeface="Segoe UI Light" panose="020B0502040204020203" pitchFamily="34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978</TotalTime>
  <Words>939</Words>
  <Application>Microsoft Office PowerPoint</Application>
  <PresentationFormat>Widescreen</PresentationFormat>
  <Paragraphs>257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Batang</vt:lpstr>
      <vt:lpstr>Arial</vt:lpstr>
      <vt:lpstr>Calibri</vt:lpstr>
      <vt:lpstr>Cambria Math</vt:lpstr>
      <vt:lpstr>Corbel</vt:lpstr>
      <vt:lpstr>Courier New</vt:lpstr>
      <vt:lpstr>Segoe UI Light</vt:lpstr>
      <vt:lpstr>Times New Roman</vt:lpstr>
      <vt:lpstr>Wingdings</vt:lpstr>
      <vt:lpstr>Parallax</vt:lpstr>
      <vt:lpstr>Time Series Forecasting Using  Hybrid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Using Artificial Neural Network</dc:title>
  <dc:creator>TANZEER</dc:creator>
  <cp:lastModifiedBy>Acer</cp:lastModifiedBy>
  <cp:revision>84</cp:revision>
  <dcterms:created xsi:type="dcterms:W3CDTF">2013-11-16T15:47:12Z</dcterms:created>
  <dcterms:modified xsi:type="dcterms:W3CDTF">2013-11-18T19:01:45Z</dcterms:modified>
</cp:coreProperties>
</file>