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0" r:id="rId1"/>
  </p:sldMasterIdLst>
  <p:notesMasterIdLst>
    <p:notesMasterId r:id="rId40"/>
  </p:notesMasterIdLst>
  <p:sldIdLst>
    <p:sldId id="256" r:id="rId2"/>
    <p:sldId id="257" r:id="rId3"/>
    <p:sldId id="261" r:id="rId4"/>
    <p:sldId id="262" r:id="rId5"/>
    <p:sldId id="263" r:id="rId6"/>
    <p:sldId id="268" r:id="rId7"/>
    <p:sldId id="258" r:id="rId8"/>
    <p:sldId id="259" r:id="rId9"/>
    <p:sldId id="265" r:id="rId10"/>
    <p:sldId id="264" r:id="rId11"/>
    <p:sldId id="266" r:id="rId12"/>
    <p:sldId id="270" r:id="rId13"/>
    <p:sldId id="272" r:id="rId14"/>
    <p:sldId id="282" r:id="rId15"/>
    <p:sldId id="271" r:id="rId16"/>
    <p:sldId id="274" r:id="rId17"/>
    <p:sldId id="273" r:id="rId18"/>
    <p:sldId id="267" r:id="rId19"/>
    <p:sldId id="275" r:id="rId20"/>
    <p:sldId id="269" r:id="rId21"/>
    <p:sldId id="276" r:id="rId22"/>
    <p:sldId id="277" r:id="rId23"/>
    <p:sldId id="280" r:id="rId24"/>
    <p:sldId id="278" r:id="rId25"/>
    <p:sldId id="281" r:id="rId26"/>
    <p:sldId id="283" r:id="rId27"/>
    <p:sldId id="284" r:id="rId28"/>
    <p:sldId id="285" r:id="rId29"/>
    <p:sldId id="286" r:id="rId30"/>
    <p:sldId id="288" r:id="rId31"/>
    <p:sldId id="287" r:id="rId32"/>
    <p:sldId id="289" r:id="rId33"/>
    <p:sldId id="294" r:id="rId34"/>
    <p:sldId id="295" r:id="rId35"/>
    <p:sldId id="290" r:id="rId36"/>
    <p:sldId id="291" r:id="rId37"/>
    <p:sldId id="293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72" autoAdjust="0"/>
  </p:normalViewPr>
  <p:slideViewPr>
    <p:cSldViewPr snapToGrid="0" snapToObjects="1">
      <p:cViewPr varScale="1">
        <p:scale>
          <a:sx n="143" d="100"/>
          <a:sy n="143" d="100"/>
        </p:scale>
        <p:origin x="-96" y="-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7E45A-ED28-E044-9C07-A2BE497D59CC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BF0DB-1965-8147-9966-B619B0B0D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series is stationary if it has constant mean, variance and autocorrelations.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if the price ratio is stationary, then it is not affected by structural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breaks or trends.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our purposes two series are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cointegrated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cointegrating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vector [1,-1])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each series is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nonstationary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but their difference is stationary. In practice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means that a long term relation exists between the two stock prices, but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can be a deviation from that relation in the short term. Alternatively,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say that the two prices share the same trend.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3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Trader</a:t>
            </a:r>
            <a:r>
              <a:rPr lang="en-US" baseline="0" dirty="0" smtClean="0"/>
              <a:t>s should adapt the change and improve the model dynamically!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9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paper we are particularly interested in the selection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pairs, so it is useful to compare the performance of our pairs trading strategies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performance of a strategy that used the same trading methodology, but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made no attempt to identify "good pairs". We call this strategy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indiscriminate pairs trading strategy.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Nothing is free in this world,</a:t>
            </a:r>
            <a:r>
              <a:rPr lang="en-US" baseline="0" dirty="0" smtClean="0"/>
              <a:t> except the grace of god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4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than a quarter of trades suggested by the ADF pairs strategies would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opened and closed again within 5 days, while 6% would have been open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Median return to a trade with various lags in opening or closing the ADF strategy trades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Delays of a single day in opening a position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heavy effects on the returns. Chart 11 shows the median return to a trade if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delay entering it by 0, 1 or 2 days5 and if we delay closing it by 0, 1 or 2 days.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effect of lagging the decision to open and close a trade by 2 days 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dramatic: the median return falls from 3.3% to just 0.73%.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6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Beautiful history doesn’t guarantee you a bright</a:t>
            </a:r>
            <a:r>
              <a:rPr lang="en-US" baseline="0" dirty="0" smtClean="0"/>
              <a:t> </a:t>
            </a:r>
            <a:r>
              <a:rPr lang="en-US" dirty="0" smtClean="0"/>
              <a:t>future!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position when away</a:t>
            </a:r>
            <a:r>
              <a:rPr lang="en-US" baseline="0" dirty="0" smtClean="0"/>
              <a:t> 2*SD from mean and close position when spread revert, doesn’t always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38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Beta neutralized with</a:t>
            </a:r>
            <a:r>
              <a:rPr lang="en-US" baseline="0" dirty="0" smtClean="0"/>
              <a:t> same exposure to risk factors, which make shocks due exclusively to idiosyncratic risk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7BF0DB-1965-8147-9966-B619B0B0DB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204BAE7-DD98-E14E-B19E-BD75AAE5E7C8}" type="datetimeFigureOut">
              <a:rPr lang="en-US" smtClean="0"/>
              <a:t>12/6/13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01E51A-A8DC-D846-BFC1-4697DCBCC1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5.emf"/><Relationship Id="rId10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tyyouth/r-quant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hyperlink" Target="http://en.wikipedia.org/wiki/Cointegration" TargetMode="External"/><Relationship Id="rId12" Type="http://schemas.openxmlformats.org/officeDocument/2006/relationships/hyperlink" Target="http://en.wikipedia.org/wiki/Downside_risk" TargetMode="External"/><Relationship Id="rId13" Type="http://schemas.openxmlformats.org/officeDocument/2006/relationships/hyperlink" Target="http://en.wikipedia.org/wiki/Statistical_arbitrage" TargetMode="External"/><Relationship Id="rId14" Type="http://schemas.openxmlformats.org/officeDocument/2006/relationships/hyperlink" Target="http://en.wikipedia.org/wiki/Convergence_trading" TargetMode="External"/><Relationship Id="rId15" Type="http://schemas.openxmlformats.org/officeDocument/2006/relationships/hyperlink" Target="http://www.psychologytoday.com/blog/the-real-story-risk/201211/the-thing-we-fear-more-deat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Pairs_trade" TargetMode="External"/><Relationship Id="rId3" Type="http://schemas.openxmlformats.org/officeDocument/2006/relationships/hyperlink" Target="http://en.wikipedia.org/wiki/Null_hypothesis" TargetMode="External"/><Relationship Id="rId4" Type="http://schemas.openxmlformats.org/officeDocument/2006/relationships/hyperlink" Target="http://en.wikipedia.org/wiki/Algorithmic_trading" TargetMode="External"/><Relationship Id="rId5" Type="http://schemas.openxmlformats.org/officeDocument/2006/relationships/hyperlink" Target="http://en.wikipedia.org/wiki/Execution_Management_System" TargetMode="External"/><Relationship Id="rId6" Type="http://schemas.openxmlformats.org/officeDocument/2006/relationships/hyperlink" Target="http://en.wikipedia.org/wiki/Time_series_analysis" TargetMode="External"/><Relationship Id="rId7" Type="http://schemas.openxmlformats.org/officeDocument/2006/relationships/hyperlink" Target="http://en.wikipedia.org/wiki/Market_timing" TargetMode="External"/><Relationship Id="rId8" Type="http://schemas.openxmlformats.org/officeDocument/2006/relationships/hyperlink" Target="http://en.wikipedia.org/wiki/Ornstein%E2%80%93Uhlenbeck_process" TargetMode="External"/><Relationship Id="rId9" Type="http://schemas.openxmlformats.org/officeDocument/2006/relationships/hyperlink" Target="http://en.wikipedia.org/wiki/Autoregressive_moving_average" TargetMode="External"/><Relationship Id="rId10" Type="http://schemas.openxmlformats.org/officeDocument/2006/relationships/hyperlink" Target="http://en.wikipedia.org/wiki/Error_correction_model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Understanding Pairs Trading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Yuan </a:t>
            </a:r>
            <a:r>
              <a:rPr lang="en-US" dirty="0" smtClean="0"/>
              <a:t>Chen (Vincent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53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fe_vz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759" r="2034" b="51054"/>
          <a:stretch/>
        </p:blipFill>
        <p:spPr>
          <a:xfrm>
            <a:off x="2747901" y="567543"/>
            <a:ext cx="6094506" cy="6116475"/>
          </a:xfrm>
        </p:spPr>
      </p:pic>
      <p:cxnSp>
        <p:nvCxnSpPr>
          <p:cNvPr id="9" name="Straight Connector 8"/>
          <p:cNvCxnSpPr/>
          <p:nvPr/>
        </p:nvCxnSpPr>
        <p:spPr>
          <a:xfrm>
            <a:off x="4577368" y="840622"/>
            <a:ext cx="0" cy="5497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49129" y="850926"/>
            <a:ext cx="0" cy="54970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2689" y="850926"/>
            <a:ext cx="0" cy="54970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7566" y="840622"/>
            <a:ext cx="0" cy="54970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151144"/>
              </p:ext>
            </p:extLst>
          </p:nvPr>
        </p:nvGraphicFramePr>
        <p:xfrm>
          <a:off x="176990" y="2050841"/>
          <a:ext cx="1686460" cy="94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4" imgW="863600" imgH="482600" progId="Equation.3">
                  <p:embed/>
                </p:oleObj>
              </mc:Choice>
              <mc:Fallback>
                <p:oleObj name="Equation" r:id="rId4" imgW="863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990" y="2050841"/>
                        <a:ext cx="1686460" cy="942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896659"/>
              </p:ext>
            </p:extLst>
          </p:nvPr>
        </p:nvGraphicFramePr>
        <p:xfrm>
          <a:off x="176989" y="3018711"/>
          <a:ext cx="1674062" cy="837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6" imgW="965200" imgH="482600" progId="Equation.3">
                  <p:embed/>
                </p:oleObj>
              </mc:Choice>
              <mc:Fallback>
                <p:oleObj name="Equation" r:id="rId6" imgW="965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989" y="3018711"/>
                        <a:ext cx="1674062" cy="837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087536"/>
              </p:ext>
            </p:extLst>
          </p:nvPr>
        </p:nvGraphicFramePr>
        <p:xfrm>
          <a:off x="176990" y="3855742"/>
          <a:ext cx="2570911" cy="52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8" imgW="1181100" imgH="241300" progId="Equation.3">
                  <p:embed/>
                </p:oleObj>
              </mc:Choice>
              <mc:Fallback>
                <p:oleObj name="Equation" r:id="rId8" imgW="1181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990" y="3855742"/>
                        <a:ext cx="2570911" cy="525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47901" y="891337"/>
            <a:ext cx="141269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PFE: </a:t>
            </a:r>
            <a:r>
              <a:rPr lang="en-US" dirty="0" smtClean="0">
                <a:solidFill>
                  <a:schemeClr val="accent2"/>
                </a:solidFill>
              </a:rPr>
              <a:t>Short</a:t>
            </a:r>
          </a:p>
          <a:p>
            <a:r>
              <a:rPr lang="en-US" dirty="0" smtClean="0"/>
              <a:t>VZ: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Long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60593" y="1215316"/>
            <a:ext cx="416775" cy="6438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9129" y="891337"/>
            <a:ext cx="141269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PFE: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Long</a:t>
            </a:r>
          </a:p>
          <a:p>
            <a:r>
              <a:rPr lang="en-US" dirty="0" smtClean="0"/>
              <a:t>VZ: </a:t>
            </a:r>
            <a:r>
              <a:rPr lang="en-US" dirty="0" smtClean="0">
                <a:solidFill>
                  <a:schemeClr val="accent2"/>
                </a:solidFill>
              </a:rPr>
              <a:t>Short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449129" y="1537668"/>
            <a:ext cx="699810" cy="439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6989" y="262108"/>
            <a:ext cx="72290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b="1" dirty="0" smtClean="0">
                <a:solidFill>
                  <a:schemeClr val="accent4">
                    <a:lumMod val="50000"/>
                  </a:schemeClr>
                </a:solidFill>
              </a:rPr>
              <a:t>PFE</a:t>
            </a:r>
            <a:r>
              <a:rPr lang="en-US" sz="1050" dirty="0" smtClean="0"/>
              <a:t>: Pfizer Inc. (Pfizer) is a research-based, global biopharmaceutical company.</a:t>
            </a:r>
          </a:p>
          <a:p>
            <a:r>
              <a:rPr lang="en-US" sz="1050" dirty="0" smtClean="0"/>
              <a:t>* </a:t>
            </a:r>
            <a:r>
              <a:rPr lang="en-US" sz="1050" b="1" dirty="0" smtClean="0">
                <a:solidFill>
                  <a:srgbClr val="FF0000"/>
                </a:solidFill>
              </a:rPr>
              <a:t>VZ</a:t>
            </a:r>
            <a:r>
              <a:rPr lang="en-US" sz="1050" dirty="0" smtClean="0"/>
              <a:t>: Verizon Communications Inc.</a:t>
            </a:r>
            <a:endParaRPr lang="en-US" sz="105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46715"/>
              </p:ext>
            </p:extLst>
          </p:nvPr>
        </p:nvGraphicFramePr>
        <p:xfrm>
          <a:off x="176988" y="4750817"/>
          <a:ext cx="1731247" cy="42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Equation" r:id="rId10" imgW="876300" imgH="215900" progId="Equation.3">
                  <p:embed/>
                </p:oleObj>
              </mc:Choice>
              <mc:Fallback>
                <p:oleObj name="Equation" r:id="rId10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6988" y="4750817"/>
                        <a:ext cx="1731247" cy="42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0020"/>
              </p:ext>
            </p:extLst>
          </p:nvPr>
        </p:nvGraphicFramePr>
        <p:xfrm>
          <a:off x="176989" y="5177356"/>
          <a:ext cx="222651" cy="296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Equation" r:id="rId12" imgW="152400" imgH="203200" progId="Equation.3">
                  <p:embed/>
                </p:oleObj>
              </mc:Choice>
              <mc:Fallback>
                <p:oleObj name="Equation" r:id="rId12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6989" y="5177356"/>
                        <a:ext cx="222651" cy="296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8259" y="5112352"/>
            <a:ext cx="168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: Hedge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5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identify </a:t>
            </a:r>
            <a:r>
              <a:rPr lang="en-US" b="1" i="1" dirty="0" smtClean="0">
                <a:solidFill>
                  <a:srgbClr val="FF6600"/>
                </a:solidFill>
              </a:rPr>
              <a:t>good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pairs…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73819"/>
              </p:ext>
            </p:extLst>
          </p:nvPr>
        </p:nvGraphicFramePr>
        <p:xfrm>
          <a:off x="2664777" y="3686191"/>
          <a:ext cx="1731247" cy="42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4" name="Equation" r:id="rId3" imgW="876300" imgH="215900" progId="Equation.3">
                  <p:embed/>
                </p:oleObj>
              </mc:Choice>
              <mc:Fallback>
                <p:oleObj name="Equation" r:id="rId3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4777" y="3686191"/>
                        <a:ext cx="1731247" cy="42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561" y="2241619"/>
            <a:ext cx="1827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accent1">
                    <a:lumMod val="75000"/>
                  </a:schemeClr>
                </a:solidFill>
              </a:rPr>
              <a:t>Factor</a:t>
            </a:r>
            <a:endParaRPr lang="en-U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561" y="4864248"/>
            <a:ext cx="2443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Behavior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9417" y="2949505"/>
            <a:ext cx="136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ratio: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45890"/>
              </p:ext>
            </p:extLst>
          </p:nvPr>
        </p:nvGraphicFramePr>
        <p:xfrm>
          <a:off x="2976197" y="2684467"/>
          <a:ext cx="474839" cy="949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name="Equation" r:id="rId5" imgW="215900" imgH="431800" progId="Equation.3">
                  <p:embed/>
                </p:oleObj>
              </mc:Choice>
              <mc:Fallback>
                <p:oleObj name="Equation" r:id="rId5" imgW="215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6197" y="2684467"/>
                        <a:ext cx="474839" cy="949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09417" y="3713126"/>
            <a:ext cx="105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9417" y="4317943"/>
            <a:ext cx="186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return: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21412"/>
              </p:ext>
            </p:extLst>
          </p:nvPr>
        </p:nvGraphicFramePr>
        <p:xfrm>
          <a:off x="3451036" y="4267200"/>
          <a:ext cx="925589" cy="54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name="Equation" r:id="rId7" imgW="368300" imgH="215900" progId="Equation.3">
                  <p:embed/>
                </p:oleObj>
              </mc:Choice>
              <mc:Fallback>
                <p:oleObj name="Equation" r:id="rId7" imgW="368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51036" y="4267200"/>
                        <a:ext cx="925589" cy="54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82078" y="5628578"/>
            <a:ext cx="3434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latin typeface="Century Gothic"/>
                <a:cs typeface="Century Gothic"/>
              </a:rPr>
              <a:t>“Stable” </a:t>
            </a:r>
            <a:r>
              <a:rPr lang="en-US" sz="2800" dirty="0" smtClean="0">
                <a:latin typeface="Century Gothic"/>
                <a:cs typeface="Century Gothic"/>
              </a:rPr>
              <a:t>= </a:t>
            </a:r>
            <a:r>
              <a:rPr lang="en-US" sz="2800" dirty="0" smtClean="0">
                <a:solidFill>
                  <a:srgbClr val="E07602"/>
                </a:solidFill>
                <a:latin typeface="Century Gothic"/>
                <a:cs typeface="Century Gothic"/>
              </a:rPr>
              <a:t>“Good”</a:t>
            </a:r>
            <a:endParaRPr lang="en-US" sz="2800" dirty="0">
              <a:solidFill>
                <a:srgbClr val="E07602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34283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“Stable”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1574" y="2949505"/>
            <a:ext cx="2740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accent1">
                    <a:lumMod val="75000"/>
                  </a:schemeClr>
                </a:solidFill>
              </a:rPr>
              <a:t>Stationary</a:t>
            </a:r>
            <a:endParaRPr lang="en-US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9131" y="4265147"/>
            <a:ext cx="3787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Co-integrated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1831" y="3573629"/>
            <a:ext cx="617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endParaRPr lang="en-US" sz="40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5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Co-integrated vs. Correlated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Co-integrated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en-US" dirty="0" smtClean="0"/>
              <a:t> term</a:t>
            </a:r>
          </a:p>
          <a:p>
            <a:pPr lvl="1"/>
            <a:r>
              <a:rPr lang="en-US" dirty="0" smtClean="0"/>
              <a:t>Co-movement of </a:t>
            </a:r>
            <a:r>
              <a:rPr lang="en-US" b="1" dirty="0" smtClean="0">
                <a:solidFill>
                  <a:srgbClr val="E07602"/>
                </a:solidFill>
              </a:rPr>
              <a:t>price</a:t>
            </a:r>
          </a:p>
          <a:p>
            <a:pPr lvl="1"/>
            <a:r>
              <a:rPr lang="en-US" b="1" i="1" dirty="0" smtClean="0"/>
              <a:t>Random</a:t>
            </a:r>
            <a:r>
              <a:rPr lang="en-US" dirty="0" smtClean="0"/>
              <a:t> walk each</a:t>
            </a:r>
          </a:p>
          <a:p>
            <a:pPr lvl="1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Mean-reversion</a:t>
            </a:r>
          </a:p>
          <a:p>
            <a:r>
              <a:rPr lang="en-US" dirty="0" smtClean="0"/>
              <a:t>Correlated</a:t>
            </a:r>
          </a:p>
          <a:p>
            <a:pPr lvl="1"/>
            <a:r>
              <a:rPr lang="en-US" b="1" dirty="0" smtClean="0">
                <a:solidFill>
                  <a:srgbClr val="660066"/>
                </a:solidFill>
              </a:rPr>
              <a:t>Short</a:t>
            </a:r>
            <a:r>
              <a:rPr lang="en-US" dirty="0" smtClean="0"/>
              <a:t> term</a:t>
            </a:r>
          </a:p>
          <a:p>
            <a:pPr lvl="1"/>
            <a:r>
              <a:rPr lang="en-US" dirty="0" smtClean="0"/>
              <a:t>Co-movement of </a:t>
            </a:r>
            <a:r>
              <a:rPr lang="en-US" b="1" dirty="0" smtClean="0">
                <a:solidFill>
                  <a:srgbClr val="E07602"/>
                </a:solidFill>
              </a:rPr>
              <a:t>return</a:t>
            </a:r>
          </a:p>
          <a:p>
            <a:pPr lvl="1"/>
            <a:r>
              <a:rPr lang="en-US" dirty="0" smtClean="0"/>
              <a:t>Both move in the </a:t>
            </a:r>
            <a:r>
              <a:rPr lang="en-US" b="1" i="1" dirty="0" smtClean="0"/>
              <a:t>same</a:t>
            </a:r>
            <a:r>
              <a:rPr lang="en-US" dirty="0" smtClean="0"/>
              <a:t> direction</a:t>
            </a:r>
          </a:p>
          <a:p>
            <a:pPr lvl="1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Trend</a:t>
            </a:r>
            <a:r>
              <a:rPr lang="en-US" dirty="0" smtClean="0"/>
              <a:t> only, not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54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Co-integrated ≠ Correlated</a:t>
            </a:r>
            <a:endParaRPr lang="en-US" dirty="0"/>
          </a:p>
        </p:txBody>
      </p:sp>
      <p:pic>
        <p:nvPicPr>
          <p:cNvPr id="4" name="Content Placeholder 3" descr="cointegrated-returns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r="386"/>
          <a:stretch/>
        </p:blipFill>
        <p:spPr>
          <a:xfrm>
            <a:off x="530953" y="2107132"/>
            <a:ext cx="4184807" cy="4198053"/>
          </a:xfrm>
        </p:spPr>
      </p:pic>
      <p:pic>
        <p:nvPicPr>
          <p:cNvPr id="5" name="Picture 4" descr="correlated-return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760" y="2107132"/>
            <a:ext cx="4198053" cy="41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Correlation of daily return</a:t>
            </a:r>
          </a:p>
          <a:p>
            <a:r>
              <a:rPr lang="en-US" dirty="0" smtClean="0"/>
              <a:t>Run test: reject the null hypothesis of random walk</a:t>
            </a:r>
          </a:p>
          <a:p>
            <a:r>
              <a:rPr lang="en-US" dirty="0" smtClean="0"/>
              <a:t>KPSS test: value change</a:t>
            </a:r>
          </a:p>
          <a:p>
            <a:r>
              <a:rPr lang="en-US" dirty="0" smtClean="0"/>
              <a:t>IKPSS test: direction change</a:t>
            </a:r>
          </a:p>
          <a:p>
            <a:r>
              <a:rPr lang="en-US" dirty="0" smtClean="0"/>
              <a:t>Sum of squares:</a:t>
            </a:r>
          </a:p>
          <a:p>
            <a:r>
              <a:rPr lang="en-US" dirty="0" smtClean="0"/>
              <a:t>Adjusted Dickey-Fuller (ADF) test: unit root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72392"/>
              </p:ext>
            </p:extLst>
          </p:nvPr>
        </p:nvGraphicFramePr>
        <p:xfrm>
          <a:off x="3518400" y="4571085"/>
          <a:ext cx="1616667" cy="868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" name="Equation" r:id="rId3" imgW="850900" imgH="457200" progId="Equation.3">
                  <p:embed/>
                </p:oleObj>
              </mc:Choice>
              <mc:Fallback>
                <p:oleObj name="Equation" r:id="rId3" imgW="850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8400" y="4571085"/>
                        <a:ext cx="1616667" cy="868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4424" y="2075993"/>
            <a:ext cx="267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*  Price Ratio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0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performance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872604"/>
            <a:ext cx="9144000" cy="2124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/>
              <a:t>Compare with </a:t>
            </a:r>
            <a:r>
              <a:rPr lang="en-US" sz="4000" b="1" dirty="0" smtClean="0">
                <a:solidFill>
                  <a:srgbClr val="E07602"/>
                </a:solidFill>
              </a:rPr>
              <a:t>indiscriminate</a:t>
            </a:r>
            <a:r>
              <a:rPr lang="en-US" sz="4000" b="1" dirty="0" smtClean="0"/>
              <a:t> pairs</a:t>
            </a:r>
          </a:p>
          <a:p>
            <a:pPr marL="0" indent="0" algn="ctr">
              <a:buNone/>
            </a:pPr>
            <a:r>
              <a:rPr lang="en-US" sz="4000" b="1" dirty="0" smtClean="0"/>
              <a:t>Using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same</a:t>
            </a:r>
            <a:r>
              <a:rPr lang="en-US" sz="4000" b="1" dirty="0" smtClean="0"/>
              <a:t> trading method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87260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(Jan-92 ~ Jan-10)</a:t>
            </a:r>
            <a:endParaRPr lang="en-US" dirty="0"/>
          </a:p>
        </p:txBody>
      </p:sp>
      <p:pic>
        <p:nvPicPr>
          <p:cNvPr id="4" name="Content Placeholder 3" descr="stat_per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8" b="689"/>
          <a:stretch/>
        </p:blipFill>
        <p:spPr>
          <a:xfrm>
            <a:off x="139230" y="2075487"/>
            <a:ext cx="8774583" cy="2157418"/>
          </a:xfrm>
        </p:spPr>
      </p:pic>
      <p:pic>
        <p:nvPicPr>
          <p:cNvPr id="7" name="Picture 6" descr="adf_vs_discriminat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 b="7287"/>
          <a:stretch/>
        </p:blipFill>
        <p:spPr>
          <a:xfrm>
            <a:off x="1262309" y="4328490"/>
            <a:ext cx="6534926" cy="22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24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selecting the </a:t>
            </a:r>
            <a:r>
              <a:rPr lang="en-US" b="1" i="1" dirty="0" smtClean="0">
                <a:solidFill>
                  <a:schemeClr val="accent2"/>
                </a:solidFill>
              </a:rPr>
              <a:t>good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pairs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90414" y="3679089"/>
            <a:ext cx="6524889" cy="93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4000" b="1" dirty="0" smtClean="0"/>
              <a:t>Market 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neutral </a:t>
            </a:r>
            <a:r>
              <a:rPr lang="en-US" sz="4000" b="1" dirty="0"/>
              <a:t>≠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</a:rPr>
              <a:t>Risk-free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72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Timing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is critical</a:t>
            </a:r>
            <a:endParaRPr lang="en-US" dirty="0"/>
          </a:p>
        </p:txBody>
      </p:sp>
      <p:pic>
        <p:nvPicPr>
          <p:cNvPr id="4" name="Content Placeholder 3" descr="position_horizon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" r="88"/>
          <a:stretch>
            <a:fillRect/>
          </a:stretch>
        </p:blipFill>
        <p:spPr>
          <a:xfrm>
            <a:off x="786696" y="2560363"/>
            <a:ext cx="7610475" cy="3670300"/>
          </a:xfrm>
        </p:spPr>
      </p:pic>
      <p:sp>
        <p:nvSpPr>
          <p:cNvPr id="5" name="TextBox 4"/>
          <p:cNvSpPr txBox="1"/>
          <p:nvPr/>
        </p:nvSpPr>
        <p:spPr>
          <a:xfrm>
            <a:off x="596236" y="2409961"/>
            <a:ext cx="605440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6%</a:t>
            </a:r>
            <a:endParaRPr lang="en-US" dirty="0" smtClean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01676" y="2560363"/>
            <a:ext cx="873945" cy="1331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4885" y="2225295"/>
            <a:ext cx="1026567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25%+</a:t>
            </a:r>
            <a:endParaRPr lang="en-US" dirty="0" smtClean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894947" y="2409961"/>
            <a:ext cx="379938" cy="1633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9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</a:t>
            </a:r>
            <a:r>
              <a:rPr lang="en-US" dirty="0" smtClean="0"/>
              <a:t>: What is </a:t>
            </a:r>
            <a:r>
              <a:rPr lang="en-US" dirty="0"/>
              <a:t>p</a:t>
            </a:r>
            <a:r>
              <a:rPr lang="en-US" dirty="0" smtClean="0"/>
              <a:t>airs trading?</a:t>
            </a:r>
          </a:p>
          <a:p>
            <a:r>
              <a:rPr lang="en-US" b="1" dirty="0" smtClean="0"/>
              <a:t>Analysis</a:t>
            </a:r>
            <a:r>
              <a:rPr lang="en-US" dirty="0" smtClean="0"/>
              <a:t>: Performance &amp; risks</a:t>
            </a:r>
          </a:p>
          <a:p>
            <a:r>
              <a:rPr lang="en-US" b="1" dirty="0"/>
              <a:t>Theory</a:t>
            </a:r>
            <a:r>
              <a:rPr lang="en-US" dirty="0"/>
              <a:t>: </a:t>
            </a:r>
            <a:r>
              <a:rPr lang="en-US" dirty="0" smtClean="0"/>
              <a:t>Why </a:t>
            </a:r>
            <a:r>
              <a:rPr lang="en-US" dirty="0"/>
              <a:t>pairs trading works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Experiment</a:t>
            </a:r>
            <a:r>
              <a:rPr lang="en-US" dirty="0" smtClean="0"/>
              <a:t>: Real world experiment by R language</a:t>
            </a:r>
          </a:p>
          <a:p>
            <a:r>
              <a:rPr lang="en-US" b="1" dirty="0" smtClean="0"/>
              <a:t>Summary</a:t>
            </a:r>
            <a:r>
              <a:rPr lang="en-US" dirty="0" smtClean="0"/>
              <a:t>: Conclusion &amp; remarks</a:t>
            </a:r>
          </a:p>
        </p:txBody>
      </p:sp>
    </p:spTree>
    <p:extLst>
      <p:ext uri="{BB962C8B-B14F-4D97-AF65-F5344CB8AC3E}">
        <p14:creationId xmlns:p14="http://schemas.microsoft.com/office/powerpoint/2010/main" val="247072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DAE56"/>
                </a:solidFill>
              </a:rPr>
              <a:t>Timing</a:t>
            </a:r>
            <a:r>
              <a:rPr lang="en-US" dirty="0" smtClean="0"/>
              <a:t> is critical</a:t>
            </a:r>
            <a:endParaRPr lang="en-US" dirty="0"/>
          </a:p>
        </p:txBody>
      </p:sp>
      <p:pic>
        <p:nvPicPr>
          <p:cNvPr id="4" name="Content Placeholder 3" descr="lag_perf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417" b="-12417"/>
          <a:stretch>
            <a:fillRect/>
          </a:stretch>
        </p:blipFill>
        <p:spPr>
          <a:xfrm>
            <a:off x="882283" y="2390744"/>
            <a:ext cx="7610475" cy="3670300"/>
          </a:xfrm>
        </p:spPr>
      </p:pic>
      <p:sp>
        <p:nvSpPr>
          <p:cNvPr id="5" name="TextBox 4"/>
          <p:cNvSpPr txBox="1"/>
          <p:nvPr/>
        </p:nvSpPr>
        <p:spPr>
          <a:xfrm>
            <a:off x="4146608" y="5691712"/>
            <a:ext cx="182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3.3% decrease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1941" y="5691712"/>
            <a:ext cx="194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0.73% decrease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99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DAE56"/>
                </a:solidFill>
              </a:rPr>
              <a:t>Volatility</a:t>
            </a:r>
            <a:r>
              <a:rPr lang="en-US" dirty="0" smtClean="0"/>
              <a:t> matters</a:t>
            </a:r>
            <a:endParaRPr lang="en-US" dirty="0"/>
          </a:p>
        </p:txBody>
      </p:sp>
      <p:pic>
        <p:nvPicPr>
          <p:cNvPr id="5" name="Picture 4" descr="vol_per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38" y="2472764"/>
            <a:ext cx="4437399" cy="3680262"/>
          </a:xfrm>
          <a:prstGeom prst="rect">
            <a:avLst/>
          </a:prstGeom>
        </p:spPr>
      </p:pic>
      <p:pic>
        <p:nvPicPr>
          <p:cNvPr id="6" name="Picture 5" descr="vol_st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37" y="2472765"/>
            <a:ext cx="4216223" cy="368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9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DAE56"/>
                </a:solidFill>
              </a:rPr>
              <a:t>Model </a:t>
            </a:r>
            <a:r>
              <a:rPr lang="en-US" dirty="0" smtClean="0"/>
              <a:t>fails</a:t>
            </a:r>
            <a:endParaRPr lang="en-US" dirty="0"/>
          </a:p>
        </p:txBody>
      </p:sp>
      <p:pic>
        <p:nvPicPr>
          <p:cNvPr id="6" name="Content Placeholder 4" descr="pfe_vz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50475" r="2034" b="805"/>
          <a:stretch/>
        </p:blipFill>
        <p:spPr>
          <a:xfrm>
            <a:off x="4517951" y="2066053"/>
            <a:ext cx="4489499" cy="4555658"/>
          </a:xfrm>
          <a:prstGeom prst="rect">
            <a:avLst/>
          </a:prstGeom>
        </p:spPr>
      </p:pic>
      <p:pic>
        <p:nvPicPr>
          <p:cNvPr id="7" name="Content Placeholder 4" descr="pfe_vz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759" r="2034" b="51054"/>
          <a:stretch/>
        </p:blipFill>
        <p:spPr>
          <a:xfrm>
            <a:off x="122895" y="2093363"/>
            <a:ext cx="4430451" cy="4446422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53607" y="4087718"/>
            <a:ext cx="4599477" cy="772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Precision</a:t>
            </a:r>
            <a:r>
              <a:rPr lang="en-US" sz="2800" b="1" dirty="0" smtClean="0"/>
              <a:t> &amp; </a:t>
            </a:r>
            <a:r>
              <a:rPr lang="en-US" sz="2800" b="1" dirty="0" smtClean="0">
                <a:solidFill>
                  <a:srgbClr val="660066"/>
                </a:solidFill>
              </a:rPr>
              <a:t>Recall</a:t>
            </a:r>
            <a:endParaRPr lang="en-US" sz="28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926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Trigger</a:t>
            </a:r>
            <a:r>
              <a:rPr lang="en-US" altLang="zh-C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/>
              <a:t>is important</a:t>
            </a:r>
            <a:endParaRPr lang="en-US" dirty="0"/>
          </a:p>
        </p:txBody>
      </p:sp>
      <p:pic>
        <p:nvPicPr>
          <p:cNvPr id="4" name="Content Placeholder 4" descr="pfe_vz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26867" r="2034" b="51054"/>
          <a:stretch/>
        </p:blipFill>
        <p:spPr>
          <a:xfrm>
            <a:off x="1991385" y="2038256"/>
            <a:ext cx="4547549" cy="2091197"/>
          </a:xfrm>
        </p:spPr>
      </p:pic>
      <p:pic>
        <p:nvPicPr>
          <p:cNvPr id="5" name="Picture 4" descr="abt_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5" b="50663"/>
          <a:stretch/>
        </p:blipFill>
        <p:spPr>
          <a:xfrm>
            <a:off x="1902575" y="4581863"/>
            <a:ext cx="4758102" cy="2131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2883" y="4114843"/>
            <a:ext cx="487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One </a:t>
            </a:r>
            <a:r>
              <a:rPr lang="en-US" sz="2800" dirty="0" smtClean="0"/>
              <a:t>strategy </a:t>
            </a:r>
            <a:r>
              <a:rPr lang="en-US" sz="2800" dirty="0" smtClean="0">
                <a:solidFill>
                  <a:srgbClr val="FF0000"/>
                </a:solidFill>
              </a:rPr>
              <a:t>doesn’t</a:t>
            </a:r>
            <a:r>
              <a:rPr lang="en-US" sz="2800" dirty="0" smtClean="0"/>
              <a:t> fit all!</a:t>
            </a:r>
          </a:p>
        </p:txBody>
      </p:sp>
    </p:spTree>
    <p:extLst>
      <p:ext uri="{BB962C8B-B14F-4D97-AF65-F5344CB8AC3E}">
        <p14:creationId xmlns:p14="http://schemas.microsoft.com/office/powerpoint/2010/main" val="416906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3"/>
            <a:ext cx="7610476" cy="27898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Transaction cost</a:t>
            </a:r>
          </a:p>
          <a:p>
            <a:r>
              <a:rPr lang="en-US" dirty="0" smtClean="0"/>
              <a:t>Trade execution</a:t>
            </a:r>
          </a:p>
          <a:p>
            <a:r>
              <a:rPr lang="en-US" dirty="0" smtClean="0"/>
              <a:t>Time horizon</a:t>
            </a:r>
          </a:p>
          <a:p>
            <a:r>
              <a:rPr lang="en-US" dirty="0" smtClean="0"/>
              <a:t>Risk free rate</a:t>
            </a:r>
          </a:p>
          <a:p>
            <a:r>
              <a:rPr lang="en-US" dirty="0" smtClean="0"/>
              <a:t>Opportunity neutralized with too many arbitrageurs</a:t>
            </a:r>
          </a:p>
          <a:p>
            <a:r>
              <a:rPr lang="en-US" dirty="0" smtClean="0"/>
              <a:t>etc…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8522" y="5385456"/>
            <a:ext cx="8505291" cy="1383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/>
              <a:t>Market 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neutral </a:t>
            </a:r>
            <a:r>
              <a:rPr lang="en-US" sz="4000" b="1" dirty="0" smtClean="0"/>
              <a:t>depends on moving in </a:t>
            </a:r>
            <a:r>
              <a:rPr lang="en-US" sz="4000" b="1" dirty="0" smtClean="0">
                <a:solidFill>
                  <a:srgbClr val="FF6600"/>
                </a:solidFill>
              </a:rPr>
              <a:t>same</a:t>
            </a:r>
            <a:r>
              <a:rPr lang="en-US" sz="4000" b="1" dirty="0" smtClean="0"/>
              <a:t> direction</a:t>
            </a:r>
          </a:p>
          <a:p>
            <a:pPr marL="0" indent="0" algn="ctr">
              <a:buNone/>
            </a:pPr>
            <a:r>
              <a:rPr lang="en-US" sz="4000" b="1" dirty="0" smtClean="0"/>
              <a:t>What if spread </a:t>
            </a:r>
            <a:r>
              <a:rPr lang="en-US" sz="4000" b="1" dirty="0" smtClean="0">
                <a:solidFill>
                  <a:srgbClr val="008000"/>
                </a:solidFill>
              </a:rPr>
              <a:t>diverge </a:t>
            </a:r>
            <a:r>
              <a:rPr lang="en-US" sz="4000" b="1" dirty="0" smtClean="0"/>
              <a:t>and </a:t>
            </a:r>
            <a:r>
              <a:rPr lang="en-US" sz="4000" b="1" dirty="0" smtClean="0">
                <a:solidFill>
                  <a:srgbClr val="FF0000"/>
                </a:solidFill>
              </a:rPr>
              <a:t>never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660066"/>
                </a:solidFill>
              </a:rPr>
              <a:t>converge</a:t>
            </a:r>
            <a:r>
              <a:rPr lang="en-US" sz="4000" b="1" dirty="0" smtClean="0"/>
              <a:t> again?</a:t>
            </a:r>
            <a:endParaRPr lang="en-US" sz="4000" b="1" dirty="0"/>
          </a:p>
        </p:txBody>
      </p:sp>
      <p:pic>
        <p:nvPicPr>
          <p:cNvPr id="5" name="Picture 4" descr="abt_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2"/>
          <a:stretch/>
        </p:blipFill>
        <p:spPr>
          <a:xfrm>
            <a:off x="5312166" y="1203785"/>
            <a:ext cx="3403853" cy="336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85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pic>
        <p:nvPicPr>
          <p:cNvPr id="4" name="Picture 3" descr="linear_mode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19" y="2052646"/>
            <a:ext cx="2018722" cy="984500"/>
          </a:xfrm>
          <a:prstGeom prst="rect">
            <a:avLst/>
          </a:prstGeom>
        </p:spPr>
      </p:pic>
      <p:pic>
        <p:nvPicPr>
          <p:cNvPr id="5" name="Picture 4" descr="log_price_expens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6" y="3347965"/>
            <a:ext cx="4197333" cy="983913"/>
          </a:xfrm>
          <a:prstGeom prst="rect">
            <a:avLst/>
          </a:prstGeom>
        </p:spPr>
      </p:pic>
      <p:pic>
        <p:nvPicPr>
          <p:cNvPr id="6" name="Picture 5" descr="price_ratio_stab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31" y="4560081"/>
            <a:ext cx="2661269" cy="838766"/>
          </a:xfrm>
          <a:prstGeom prst="rect">
            <a:avLst/>
          </a:prstGeom>
        </p:spPr>
      </p:pic>
      <p:pic>
        <p:nvPicPr>
          <p:cNvPr id="7" name="Picture 6" descr="dynamic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16" y="5736953"/>
            <a:ext cx="5284107" cy="4377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685" y="2321472"/>
            <a:ext cx="180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Linear model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685" y="3663865"/>
            <a:ext cx="165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Log of price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85" y="4809455"/>
            <a:ext cx="2277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Log of price ratio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685" y="5728194"/>
            <a:ext cx="130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Dynamic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4822330" y="5728195"/>
            <a:ext cx="1083470" cy="446556"/>
          </a:xfrm>
          <a:prstGeom prst="frame">
            <a:avLst>
              <a:gd name="adj1" fmla="val 1341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6280224" y="5736953"/>
            <a:ext cx="824500" cy="437797"/>
          </a:xfrm>
          <a:prstGeom prst="frame">
            <a:avLst>
              <a:gd name="adj1" fmla="val 1159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859" y="6218206"/>
            <a:ext cx="527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Neutralized with same exposure to risk factors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5472941" y="6174752"/>
            <a:ext cx="104266" cy="228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32081" y="5275044"/>
            <a:ext cx="19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Idiosyncratic risk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1"/>
            <a:endCxn id="14" idx="0"/>
          </p:cNvCxnSpPr>
          <p:nvPr/>
        </p:nvCxnSpPr>
        <p:spPr>
          <a:xfrm flipH="1">
            <a:off x="6692474" y="5459710"/>
            <a:ext cx="239607" cy="277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0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with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Stocks</a:t>
            </a:r>
          </a:p>
          <a:p>
            <a:pPr lvl="1"/>
            <a:r>
              <a:rPr lang="en-US" dirty="0" smtClean="0"/>
              <a:t>S&amp;P 100</a:t>
            </a:r>
          </a:p>
          <a:p>
            <a:pPr lvl="1"/>
            <a:r>
              <a:rPr lang="en-US" dirty="0" smtClean="0"/>
              <a:t>4950 potential pairs</a:t>
            </a:r>
          </a:p>
          <a:p>
            <a:pPr lvl="1"/>
            <a:r>
              <a:rPr lang="en-US" dirty="0" smtClean="0"/>
              <a:t>Identifying (Learning) period: </a:t>
            </a:r>
            <a:r>
              <a:rPr lang="en-US" dirty="0" smtClean="0">
                <a:solidFill>
                  <a:srgbClr val="2C9AE5"/>
                </a:solidFill>
              </a:rPr>
              <a:t>2010-11-30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2C9AE5"/>
                </a:solidFill>
              </a:rPr>
              <a:t>2012-11-30</a:t>
            </a:r>
          </a:p>
          <a:p>
            <a:pPr lvl="1"/>
            <a:r>
              <a:rPr lang="en-US" dirty="0" smtClean="0"/>
              <a:t>Trading (Test) period: </a:t>
            </a:r>
            <a:r>
              <a:rPr lang="en-US" dirty="0" smtClean="0">
                <a:solidFill>
                  <a:schemeClr val="accent2"/>
                </a:solidFill>
              </a:rPr>
              <a:t>2012-11-30 </a:t>
            </a:r>
            <a:r>
              <a:rPr lang="en-US" dirty="0" smtClean="0"/>
              <a:t>/ </a:t>
            </a:r>
            <a:r>
              <a:rPr lang="en-US" dirty="0" smtClean="0">
                <a:solidFill>
                  <a:srgbClr val="E07602"/>
                </a:solidFill>
              </a:rPr>
              <a:t>2013-11-30</a:t>
            </a:r>
          </a:p>
          <a:p>
            <a:r>
              <a:rPr lang="en-US" dirty="0" smtClean="0"/>
              <a:t>Algorithm</a:t>
            </a:r>
          </a:p>
          <a:p>
            <a:pPr lvl="1"/>
            <a:r>
              <a:rPr lang="en-US" b="1" dirty="0" smtClean="0">
                <a:solidFill>
                  <a:srgbClr val="FF6600"/>
                </a:solidFill>
              </a:rPr>
              <a:t>ADF</a:t>
            </a:r>
          </a:p>
          <a:p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Price ratio</a:t>
            </a:r>
          </a:p>
          <a:p>
            <a:pPr lvl="1"/>
            <a:r>
              <a:rPr lang="en-US" dirty="0" smtClean="0"/>
              <a:t>Spread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4376" y="2175733"/>
            <a:ext cx="4379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Code: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://github.com/artyyouth/r-</a:t>
            </a:r>
            <a:r>
              <a:rPr lang="en-US" dirty="0" smtClean="0">
                <a:hlinkClick r:id="rId2"/>
              </a:rPr>
              <a:t>quant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</a:t>
            </a:r>
            <a:endParaRPr lang="en-US" dirty="0"/>
          </a:p>
        </p:txBody>
      </p:sp>
      <p:pic>
        <p:nvPicPr>
          <p:cNvPr id="4" name="Picture 3" descr="pr_aapl_amz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49"/>
          <a:stretch/>
        </p:blipFill>
        <p:spPr>
          <a:xfrm>
            <a:off x="0" y="2750006"/>
            <a:ext cx="9144000" cy="3913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7730" y="2165230"/>
            <a:ext cx="63498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</a:rPr>
              <a:t>Price ratio </a:t>
            </a:r>
            <a:r>
              <a:rPr lang="en-US" sz="3200" dirty="0" smtClean="0">
                <a:solidFill>
                  <a:srgbClr val="FF0000"/>
                </a:solidFill>
              </a:rPr>
              <a:t>doesn’t</a:t>
            </a:r>
            <a:r>
              <a:rPr lang="en-US" sz="3200" dirty="0" smtClean="0"/>
              <a:t> work at all…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359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1232" y="2284125"/>
            <a:ext cx="1719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Spread!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2207" y="3088851"/>
            <a:ext cx="7681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Only accept potential pairs with </a:t>
            </a:r>
            <a:r>
              <a:rPr lang="en-US" sz="2000" dirty="0" smtClean="0">
                <a:solidFill>
                  <a:srgbClr val="FF6600"/>
                </a:solidFill>
              </a:rPr>
              <a:t>p-value &lt; 0.011 </a:t>
            </a:r>
            <a:r>
              <a:rPr lang="en-US" sz="2000" dirty="0" smtClean="0"/>
              <a:t>in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ADF</a:t>
            </a:r>
            <a:r>
              <a:rPr lang="en-US" sz="2000" dirty="0" smtClean="0"/>
              <a:t> test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52207" y="3641023"/>
            <a:ext cx="3361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 Filter out with </a:t>
            </a:r>
            <a:r>
              <a:rPr lang="en-US" sz="2000" dirty="0" smtClean="0">
                <a:solidFill>
                  <a:srgbClr val="FF0000"/>
                </a:solidFill>
              </a:rPr>
              <a:t>constrains</a:t>
            </a:r>
            <a:r>
              <a:rPr lang="en-US" sz="2000" dirty="0" smtClean="0"/>
              <a:t>:</a:t>
            </a:r>
          </a:p>
          <a:p>
            <a:pPr marL="742950" lvl="1" indent="-285750">
              <a:buFontTx/>
              <a:buChar char="•"/>
            </a:pPr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quartile &gt; -1</a:t>
            </a:r>
          </a:p>
          <a:p>
            <a:pPr marL="742950" lvl="1" indent="-285750">
              <a:buFontTx/>
              <a:buChar char="•"/>
            </a:pPr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quartile &lt; 1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677663"/>
              </p:ext>
            </p:extLst>
          </p:nvPr>
        </p:nvGraphicFramePr>
        <p:xfrm>
          <a:off x="2820773" y="2442362"/>
          <a:ext cx="1731247" cy="426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3" imgW="876300" imgH="215900" progId="Equation.3">
                  <p:embed/>
                </p:oleObj>
              </mc:Choice>
              <mc:Fallback>
                <p:oleObj name="Equation" r:id="rId3" imgW="876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0773" y="2442362"/>
                        <a:ext cx="1731247" cy="426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16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Bingo!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7372" y="3046027"/>
            <a:ext cx="5773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364</a:t>
            </a:r>
            <a:r>
              <a:rPr lang="en-US" sz="2800" dirty="0" smtClean="0"/>
              <a:t> out of </a:t>
            </a:r>
            <a:r>
              <a:rPr lang="en-US" sz="2800" dirty="0" smtClean="0">
                <a:solidFill>
                  <a:schemeClr val="accent2"/>
                </a:solidFill>
              </a:rPr>
              <a:t>4950</a:t>
            </a:r>
            <a:r>
              <a:rPr lang="en-US" sz="2800" dirty="0" smtClean="0"/>
              <a:t> </a:t>
            </a:r>
            <a:r>
              <a:rPr lang="en-US" sz="2800" b="1" u="sng" dirty="0" smtClean="0"/>
              <a:t>candidate</a:t>
            </a:r>
            <a:r>
              <a:rPr lang="en-US" sz="2800" dirty="0" smtClean="0"/>
              <a:t> pairs!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20226" y="4262661"/>
            <a:ext cx="447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33</a:t>
            </a:r>
            <a:r>
              <a:rPr lang="en-US" sz="2800" dirty="0" smtClean="0"/>
              <a:t> out of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364</a:t>
            </a:r>
            <a:r>
              <a:rPr lang="en-US" sz="2800" dirty="0" smtClean="0"/>
              <a:t> </a:t>
            </a:r>
            <a:r>
              <a:rPr lang="en-US" sz="2800" b="1" u="sng" dirty="0" smtClean="0"/>
              <a:t>good</a:t>
            </a:r>
            <a:r>
              <a:rPr lang="en-US" sz="2800" dirty="0" smtClean="0"/>
              <a:t> pairs!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82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Pioneered </a:t>
            </a:r>
            <a:r>
              <a:rPr lang="en-US" dirty="0"/>
              <a:t>by </a:t>
            </a:r>
            <a:r>
              <a:rPr lang="en-US" i="1" dirty="0"/>
              <a:t>Gerry Bamberger </a:t>
            </a:r>
            <a:r>
              <a:rPr lang="en-US" dirty="0" smtClean="0"/>
              <a:t>and </a:t>
            </a:r>
            <a:r>
              <a:rPr lang="en-US" i="1" dirty="0" err="1"/>
              <a:t>Nunzio</a:t>
            </a:r>
            <a:r>
              <a:rPr lang="en-US" i="1" dirty="0"/>
              <a:t> </a:t>
            </a:r>
            <a:r>
              <a:rPr lang="en-US" i="1" dirty="0" err="1" smtClean="0"/>
              <a:t>Tartaglia</a:t>
            </a:r>
            <a:endParaRPr lang="en-US" i="1" dirty="0"/>
          </a:p>
          <a:p>
            <a:r>
              <a:rPr lang="en-US" dirty="0" smtClean="0"/>
              <a:t>Quantitative </a:t>
            </a:r>
            <a:r>
              <a:rPr lang="en-US" dirty="0"/>
              <a:t>group at </a:t>
            </a:r>
            <a:r>
              <a:rPr lang="en-US" b="1" dirty="0"/>
              <a:t>Morgan Stanley </a:t>
            </a:r>
            <a:r>
              <a:rPr lang="en-US" dirty="0"/>
              <a:t>in the </a:t>
            </a:r>
            <a:r>
              <a:rPr lang="en-US" dirty="0" smtClean="0"/>
              <a:t>1980s</a:t>
            </a:r>
          </a:p>
          <a:p>
            <a:r>
              <a:rPr lang="en-US" dirty="0"/>
              <a:t>A notable pairs </a:t>
            </a:r>
            <a:r>
              <a:rPr lang="en-US" dirty="0" smtClean="0"/>
              <a:t>trader: </a:t>
            </a:r>
            <a:r>
              <a:rPr lang="en-US" b="1" dirty="0" smtClean="0"/>
              <a:t>Long</a:t>
            </a:r>
            <a:r>
              <a:rPr lang="en-US" b="1" dirty="0"/>
              <a:t>-Term Capital Management</a:t>
            </a:r>
          </a:p>
        </p:txBody>
      </p:sp>
    </p:spTree>
    <p:extLst>
      <p:ext uri="{BB962C8B-B14F-4D97-AF65-F5344CB8AC3E}">
        <p14:creationId xmlns:p14="http://schemas.microsoft.com/office/powerpoint/2010/main" val="216839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33 Good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595562"/>
            <a:ext cx="1720009" cy="399380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MDT &amp; MMM</a:t>
            </a:r>
          </a:p>
          <a:p>
            <a:r>
              <a:rPr lang="en-US" dirty="0"/>
              <a:t>MO &amp; WMT</a:t>
            </a:r>
          </a:p>
          <a:p>
            <a:r>
              <a:rPr lang="en-US" dirty="0"/>
              <a:t>CL &amp; COST</a:t>
            </a:r>
          </a:p>
          <a:p>
            <a:r>
              <a:rPr lang="en-US" dirty="0"/>
              <a:t>C &amp; GS</a:t>
            </a:r>
          </a:p>
          <a:p>
            <a:r>
              <a:rPr lang="en-US" dirty="0"/>
              <a:t>MDLZ &amp; MON</a:t>
            </a:r>
          </a:p>
          <a:p>
            <a:r>
              <a:rPr lang="en-US" dirty="0"/>
              <a:t>BK &amp; MET</a:t>
            </a:r>
          </a:p>
          <a:p>
            <a:r>
              <a:rPr lang="en-US" dirty="0"/>
              <a:t>MDLZ &amp; UNH</a:t>
            </a:r>
          </a:p>
          <a:p>
            <a:r>
              <a:rPr lang="en-US" dirty="0"/>
              <a:t>ALL &amp; DIS</a:t>
            </a:r>
          </a:p>
          <a:p>
            <a:r>
              <a:rPr lang="en-US" dirty="0"/>
              <a:t>ABT &amp; WMT</a:t>
            </a:r>
          </a:p>
          <a:p>
            <a:r>
              <a:rPr lang="en-US" dirty="0"/>
              <a:t>ABT &amp; COST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34433" y="2608316"/>
            <a:ext cx="1916850" cy="3981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ABT &amp; PM</a:t>
            </a:r>
          </a:p>
          <a:p>
            <a:r>
              <a:rPr lang="en-US" sz="2100" dirty="0"/>
              <a:t>PFE &amp; RTN</a:t>
            </a:r>
          </a:p>
          <a:p>
            <a:r>
              <a:rPr lang="en-US" dirty="0"/>
              <a:t>ABT &amp; PFE</a:t>
            </a:r>
          </a:p>
          <a:p>
            <a:r>
              <a:rPr lang="en-US" dirty="0"/>
              <a:t>MDLZ &amp; UNP</a:t>
            </a:r>
          </a:p>
          <a:p>
            <a:r>
              <a:rPr lang="en-US" dirty="0"/>
              <a:t>PFE &amp; WMT</a:t>
            </a:r>
          </a:p>
          <a:p>
            <a:r>
              <a:rPr lang="en-US" dirty="0"/>
              <a:t>ABT &amp; CVS</a:t>
            </a:r>
          </a:p>
          <a:p>
            <a:r>
              <a:rPr lang="en-US" dirty="0"/>
              <a:t>MO &amp; PM</a:t>
            </a:r>
          </a:p>
          <a:p>
            <a:r>
              <a:rPr lang="en-US" dirty="0"/>
              <a:t>F &amp; FCX</a:t>
            </a:r>
          </a:p>
          <a:p>
            <a:r>
              <a:rPr lang="en-US" dirty="0"/>
              <a:t>MO &amp; SPG</a:t>
            </a:r>
          </a:p>
          <a:p>
            <a:r>
              <a:rPr lang="en-US" dirty="0"/>
              <a:t>ABT &amp; VZ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40452" y="2608316"/>
            <a:ext cx="1916850" cy="3981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ABT &amp; T</a:t>
            </a:r>
          </a:p>
          <a:p>
            <a:r>
              <a:rPr lang="en-US" dirty="0"/>
              <a:t>F &amp; MET</a:t>
            </a:r>
          </a:p>
          <a:p>
            <a:r>
              <a:rPr lang="en-US" dirty="0"/>
              <a:t>F &amp; GS</a:t>
            </a:r>
          </a:p>
          <a:p>
            <a:r>
              <a:rPr lang="en-US" dirty="0"/>
              <a:t>BMY &amp; SO</a:t>
            </a:r>
          </a:p>
          <a:p>
            <a:r>
              <a:rPr lang="en-US" dirty="0"/>
              <a:t>ABT &amp; CL</a:t>
            </a:r>
          </a:p>
          <a:p>
            <a:r>
              <a:rPr lang="en-US" dirty="0"/>
              <a:t>GE &amp; WFC</a:t>
            </a:r>
          </a:p>
          <a:p>
            <a:r>
              <a:rPr lang="en-US" dirty="0"/>
              <a:t>ABT &amp; MO</a:t>
            </a:r>
          </a:p>
          <a:p>
            <a:r>
              <a:rPr lang="en-US" dirty="0"/>
              <a:t>GE &amp; MDT</a:t>
            </a:r>
          </a:p>
          <a:p>
            <a:r>
              <a:rPr lang="en-US" dirty="0"/>
              <a:t>PFE &amp; VZ</a:t>
            </a:r>
          </a:p>
          <a:p>
            <a:r>
              <a:rPr lang="en-US" dirty="0"/>
              <a:t>GE &amp; RTN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27296" y="2542278"/>
            <a:ext cx="1854684" cy="1560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 defTabSz="914400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336550" defTabSz="9144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035050" indent="-349250" defTabSz="914400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-336550" defTabSz="914400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720850" indent="-349250" defTabSz="914400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055813" indent="-344488" defTabSz="914400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6pPr>
            <a:lvl7pPr marL="2398713" indent="-344488" defTabSz="91440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7pPr>
            <a:lvl8pPr marL="2743200" indent="-344488" defTabSz="914400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8pPr>
            <a:lvl9pPr marL="3087688" indent="-344488" defTabSz="91440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9pPr>
          </a:lstStyle>
          <a:p>
            <a:r>
              <a:rPr lang="en-US" sz="1300" dirty="0"/>
              <a:t>MDLZ &amp; SO</a:t>
            </a:r>
          </a:p>
          <a:p>
            <a:r>
              <a:rPr lang="en-US" sz="1300" dirty="0"/>
              <a:t>PFE &amp; UNP</a:t>
            </a:r>
          </a:p>
          <a:p>
            <a:r>
              <a:rPr lang="en-US" sz="1300" dirty="0"/>
              <a:t>F &amp; </a:t>
            </a:r>
            <a:r>
              <a:rPr lang="en-US" sz="1300" dirty="0" smtClean="0"/>
              <a:t>GM</a:t>
            </a:r>
            <a:endParaRPr lang="en-US" sz="1300" dirty="0"/>
          </a:p>
        </p:txBody>
      </p:sp>
      <p:sp>
        <p:nvSpPr>
          <p:cNvPr id="6" name="TextBox 5"/>
          <p:cNvSpPr txBox="1"/>
          <p:nvPr/>
        </p:nvSpPr>
        <p:spPr>
          <a:xfrm>
            <a:off x="1114424" y="2088752"/>
            <a:ext cx="400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Not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are as good as expected...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3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spreads</a:t>
            </a:r>
            <a:endParaRPr lang="en-US" dirty="0"/>
          </a:p>
        </p:txBody>
      </p:sp>
      <p:pic>
        <p:nvPicPr>
          <p:cNvPr id="4" name="Content Placeholder 3" descr="abt_vz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37" b="1219"/>
          <a:stretch/>
        </p:blipFill>
        <p:spPr>
          <a:xfrm>
            <a:off x="192700" y="2280384"/>
            <a:ext cx="4438299" cy="4255697"/>
          </a:xfrm>
        </p:spPr>
      </p:pic>
      <p:pic>
        <p:nvPicPr>
          <p:cNvPr id="5" name="Picture 4" descr="f_g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73" b="1197"/>
          <a:stretch/>
        </p:blipFill>
        <p:spPr>
          <a:xfrm>
            <a:off x="4527109" y="2280384"/>
            <a:ext cx="4393667" cy="42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46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spreads</a:t>
            </a:r>
            <a:endParaRPr lang="en-US" dirty="0"/>
          </a:p>
        </p:txBody>
      </p:sp>
      <p:pic>
        <p:nvPicPr>
          <p:cNvPr id="4" name="Picture 3" descr="abt_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2" b="1068"/>
          <a:stretch/>
        </p:blipFill>
        <p:spPr>
          <a:xfrm>
            <a:off x="240716" y="2282298"/>
            <a:ext cx="4345845" cy="4209379"/>
          </a:xfrm>
          <a:prstGeom prst="rect">
            <a:avLst/>
          </a:prstGeom>
        </p:spPr>
      </p:pic>
      <p:pic>
        <p:nvPicPr>
          <p:cNvPr id="5" name="Picture 4" descr="pfe_rt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02" b="1068"/>
          <a:stretch/>
        </p:blipFill>
        <p:spPr>
          <a:xfrm>
            <a:off x="4485788" y="2282298"/>
            <a:ext cx="4345846" cy="420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24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model </a:t>
            </a:r>
            <a:r>
              <a:rPr lang="en-US" b="1" dirty="0" smtClean="0">
                <a:solidFill>
                  <a:schemeClr val="accent2"/>
                </a:solidFill>
              </a:rPr>
              <a:t>really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fails?</a:t>
            </a:r>
            <a:endParaRPr lang="en-US" dirty="0"/>
          </a:p>
        </p:txBody>
      </p:sp>
      <p:pic>
        <p:nvPicPr>
          <p:cNvPr id="4" name="Content Placeholder 4" descr="pfe_vz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50475" r="2034" b="805"/>
          <a:stretch/>
        </p:blipFill>
        <p:spPr>
          <a:xfrm>
            <a:off x="4517951" y="2066053"/>
            <a:ext cx="4489499" cy="4555658"/>
          </a:xfrm>
          <a:prstGeom prst="rect">
            <a:avLst/>
          </a:prstGeom>
        </p:spPr>
      </p:pic>
      <p:pic>
        <p:nvPicPr>
          <p:cNvPr id="5" name="Content Placeholder 4" descr="pfe_vz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759" r="2034" b="51054"/>
          <a:stretch/>
        </p:blipFill>
        <p:spPr>
          <a:xfrm>
            <a:off x="122895" y="2093363"/>
            <a:ext cx="4430451" cy="444642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22895" y="4255114"/>
            <a:ext cx="8884555" cy="334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accent4">
                    <a:lumMod val="75000"/>
                  </a:schemeClr>
                </a:solidFill>
              </a:rPr>
              <a:t>Beta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Mean</a:t>
            </a:r>
            <a:r>
              <a:rPr lang="en-US" sz="2800" b="1" dirty="0" smtClean="0"/>
              <a:t>, </a:t>
            </a:r>
            <a:r>
              <a:rPr lang="en-US" sz="2800" b="1" dirty="0" smtClean="0">
                <a:solidFill>
                  <a:schemeClr val="accent3"/>
                </a:solidFill>
              </a:rPr>
              <a:t>Standard deviation </a:t>
            </a:r>
            <a:r>
              <a:rPr lang="en-US" sz="2800" b="1" dirty="0" smtClean="0"/>
              <a:t>are keep </a:t>
            </a:r>
            <a:r>
              <a:rPr lang="en-US" sz="2800" b="1" dirty="0" smtClean="0">
                <a:solidFill>
                  <a:srgbClr val="FF6600"/>
                </a:solidFill>
              </a:rPr>
              <a:t>changing</a:t>
            </a:r>
            <a:r>
              <a:rPr lang="en-US" sz="2800" b="1" dirty="0" smtClean="0"/>
              <a:t> along the time!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318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="1" dirty="0" smtClean="0">
                <a:solidFill>
                  <a:srgbClr val="FF6600"/>
                </a:solidFill>
              </a:rPr>
              <a:t> adjust</a:t>
            </a:r>
            <a:r>
              <a:rPr lang="en-US" dirty="0" smtClean="0"/>
              <a:t> Beta, Mean, SD</a:t>
            </a:r>
            <a:endParaRPr lang="en-US" dirty="0"/>
          </a:p>
        </p:txBody>
      </p:sp>
      <p:pic>
        <p:nvPicPr>
          <p:cNvPr id="4" name="Picture 3" descr="pfe_vz_adj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77" b="1068"/>
          <a:stretch/>
        </p:blipFill>
        <p:spPr>
          <a:xfrm>
            <a:off x="4495320" y="2100420"/>
            <a:ext cx="4418493" cy="4222527"/>
          </a:xfrm>
          <a:prstGeom prst="rect">
            <a:avLst/>
          </a:prstGeom>
        </p:spPr>
      </p:pic>
      <p:pic>
        <p:nvPicPr>
          <p:cNvPr id="5" name="Content Placeholder 4" descr="pfe_vz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50475" r="2034" b="805"/>
          <a:stretch/>
        </p:blipFill>
        <p:spPr>
          <a:xfrm>
            <a:off x="272853" y="2100420"/>
            <a:ext cx="4222467" cy="4284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935934">
            <a:off x="5932859" y="4085044"/>
            <a:ext cx="2080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Much better!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49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pairs are viewed in the literature as pairs of securities which share </a:t>
            </a:r>
            <a:r>
              <a:rPr lang="en-US" b="1" dirty="0">
                <a:solidFill>
                  <a:srgbClr val="2C9AE5"/>
                </a:solidFill>
              </a:rPr>
              <a:t>common</a:t>
            </a:r>
            <a:r>
              <a:rPr lang="en-US" dirty="0">
                <a:solidFill>
                  <a:srgbClr val="2C9AE5"/>
                </a:solidFill>
              </a:rPr>
              <a:t> </a:t>
            </a:r>
            <a:r>
              <a:rPr lang="en-US" dirty="0"/>
              <a:t>risk </a:t>
            </a:r>
            <a:r>
              <a:rPr lang="en-US" dirty="0" smtClean="0"/>
              <a:t>factors 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Profit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smtClean="0"/>
              <a:t>comes from spread swings</a:t>
            </a:r>
          </a:p>
          <a:p>
            <a:r>
              <a:rPr lang="en-US" dirty="0" smtClean="0"/>
              <a:t>Volatility decides the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speed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of mean reversion</a:t>
            </a:r>
          </a:p>
          <a:p>
            <a:r>
              <a:rPr lang="en-US" dirty="0" smtClean="0"/>
              <a:t>Market is very </a:t>
            </a:r>
            <a:r>
              <a:rPr lang="en-US" b="1" dirty="0" smtClean="0">
                <a:solidFill>
                  <a:srgbClr val="660066"/>
                </a:solidFill>
              </a:rPr>
              <a:t>dynamic</a:t>
            </a:r>
            <a:r>
              <a:rPr lang="en-US" dirty="0" smtClean="0"/>
              <a:t>, strategy should adapt it to survive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pairs selection with better factors and method</a:t>
            </a:r>
          </a:p>
          <a:p>
            <a:r>
              <a:rPr lang="en-US" dirty="0" smtClean="0"/>
              <a:t>Integrate with fundamental model?</a:t>
            </a:r>
          </a:p>
          <a:p>
            <a:r>
              <a:rPr lang="en-US" dirty="0" smtClean="0"/>
              <a:t>Dynamic &amp; sophisticated trading rules by analyzing spread curve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2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618" y="2628983"/>
            <a:ext cx="87361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Pairs trade: </a:t>
            </a:r>
            <a:r>
              <a:rPr lang="en-US" sz="1400" dirty="0">
                <a:hlinkClick r:id="rId2"/>
              </a:rPr>
              <a:t>http://en.wikipedia.org/wiki/</a:t>
            </a:r>
            <a:r>
              <a:rPr lang="en-US" sz="1400" dirty="0" smtClean="0">
                <a:hlinkClick r:id="rId2"/>
              </a:rPr>
              <a:t>Pairs_trade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Null hypothesis: </a:t>
            </a:r>
            <a:r>
              <a:rPr lang="en-US" sz="1400" dirty="0">
                <a:hlinkClick r:id="rId3"/>
              </a:rPr>
              <a:t>http://en.wikipedia.org/wiki/</a:t>
            </a:r>
            <a:r>
              <a:rPr lang="en-US" sz="1400" dirty="0" smtClean="0">
                <a:hlinkClick r:id="rId3"/>
              </a:rPr>
              <a:t>Null_hypothesis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Algorithmic trading: </a:t>
            </a:r>
            <a:r>
              <a:rPr lang="en-US" sz="1400" dirty="0">
                <a:hlinkClick r:id="rId4"/>
              </a:rPr>
              <a:t>http://en.wikipedia.org/wiki/</a:t>
            </a:r>
            <a:r>
              <a:rPr lang="en-US" sz="1400" dirty="0" smtClean="0">
                <a:hlinkClick r:id="rId4"/>
              </a:rPr>
              <a:t>Algorithmic_trading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Execution management system: </a:t>
            </a:r>
            <a:r>
              <a:rPr lang="en-US" sz="1400" dirty="0">
                <a:hlinkClick r:id="rId5"/>
              </a:rPr>
              <a:t>http://en.wikipedia.org/wiki/</a:t>
            </a:r>
            <a:r>
              <a:rPr lang="en-US" sz="1400" dirty="0" smtClean="0">
                <a:hlinkClick r:id="rId5"/>
              </a:rPr>
              <a:t>Execution_Management_System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Time series: </a:t>
            </a:r>
            <a:r>
              <a:rPr lang="en-US" sz="1400" dirty="0">
                <a:hlinkClick r:id="rId6"/>
              </a:rPr>
              <a:t>http://en.wikipedia.org/wiki/</a:t>
            </a:r>
            <a:r>
              <a:rPr lang="en-US" sz="1400" dirty="0" smtClean="0">
                <a:hlinkClick r:id="rId6"/>
              </a:rPr>
              <a:t>Time_series_analysis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Market timing: </a:t>
            </a:r>
            <a:r>
              <a:rPr lang="en-US" sz="1400" dirty="0">
                <a:hlinkClick r:id="rId7"/>
              </a:rPr>
              <a:t>http://en.wikipedia.org/wiki/</a:t>
            </a:r>
            <a:r>
              <a:rPr lang="en-US" sz="1400" dirty="0" smtClean="0">
                <a:hlinkClick r:id="rId7"/>
              </a:rPr>
              <a:t>Market_timing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Ornstein-</a:t>
            </a:r>
            <a:r>
              <a:rPr lang="en-US" sz="1400" dirty="0" err="1"/>
              <a:t>Uhlenbeck</a:t>
            </a:r>
            <a:r>
              <a:rPr lang="en-US" sz="1400" dirty="0"/>
              <a:t> process: </a:t>
            </a:r>
            <a:r>
              <a:rPr lang="en-US" sz="1400" dirty="0">
                <a:hlinkClick r:id="rId8"/>
              </a:rPr>
              <a:t>http://en.wikipedia.org/wiki/Ornstein%E2%80%</a:t>
            </a:r>
            <a:r>
              <a:rPr lang="en-US" sz="1400" dirty="0" smtClean="0">
                <a:hlinkClick r:id="rId8"/>
              </a:rPr>
              <a:t>93Uhlenbeck_process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Autoregressive-moving-average model: </a:t>
            </a:r>
            <a:r>
              <a:rPr lang="en-US" sz="1400" dirty="0">
                <a:hlinkClick r:id="rId9"/>
              </a:rPr>
              <a:t>http://en.wikipedia.org/wiki/</a:t>
            </a:r>
            <a:r>
              <a:rPr lang="en-US" sz="1400" dirty="0" smtClean="0">
                <a:hlinkClick r:id="rId9"/>
              </a:rPr>
              <a:t>Autoregressive_moving_average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Error correction model: </a:t>
            </a:r>
            <a:r>
              <a:rPr lang="en-US" sz="1400" dirty="0">
                <a:hlinkClick r:id="rId10"/>
              </a:rPr>
              <a:t>http://en.wikipedia.org/wiki/</a:t>
            </a:r>
            <a:r>
              <a:rPr lang="en-US" sz="1400" dirty="0" smtClean="0">
                <a:hlinkClick r:id="rId10"/>
              </a:rPr>
              <a:t>Error_correction_models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Co-integration: </a:t>
            </a:r>
            <a:r>
              <a:rPr lang="en-US" sz="1400" dirty="0">
                <a:hlinkClick r:id="rId11"/>
              </a:rPr>
              <a:t>http://en.wikipedia.org/wiki/</a:t>
            </a:r>
            <a:r>
              <a:rPr lang="en-US" sz="1400" dirty="0" smtClean="0">
                <a:hlinkClick r:id="rId11"/>
              </a:rPr>
              <a:t>Cointegration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Downside risk: </a:t>
            </a:r>
            <a:r>
              <a:rPr lang="en-US" sz="1400" dirty="0">
                <a:hlinkClick r:id="rId12"/>
              </a:rPr>
              <a:t>http://</a:t>
            </a:r>
            <a:r>
              <a:rPr lang="en-US" sz="1400" dirty="0" err="1">
                <a:hlinkClick r:id="rId12"/>
              </a:rPr>
              <a:t>en.wikipedia.org</a:t>
            </a:r>
            <a:r>
              <a:rPr lang="en-US" sz="1400" dirty="0">
                <a:hlinkClick r:id="rId12"/>
              </a:rPr>
              <a:t>/wiki/</a:t>
            </a:r>
            <a:r>
              <a:rPr lang="en-US" sz="1400" dirty="0" err="1">
                <a:hlinkClick r:id="rId12"/>
              </a:rPr>
              <a:t>Downside_risk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Statistical </a:t>
            </a:r>
            <a:r>
              <a:rPr lang="en-US" sz="1400" dirty="0"/>
              <a:t>arbitrage: </a:t>
            </a:r>
            <a:r>
              <a:rPr lang="en-US" sz="1400" dirty="0">
                <a:hlinkClick r:id="rId13"/>
              </a:rPr>
              <a:t>http://en.wikipedia.org/wiki/</a:t>
            </a:r>
            <a:r>
              <a:rPr lang="en-US" sz="1400" dirty="0" smtClean="0">
                <a:hlinkClick r:id="rId13"/>
              </a:rPr>
              <a:t>Statistical_arbitrage</a:t>
            </a:r>
            <a:r>
              <a:rPr lang="en-US" sz="1400" dirty="0" smtClean="0"/>
              <a:t> 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Convergence trade: </a:t>
            </a:r>
            <a:r>
              <a:rPr lang="en-US" sz="1400" dirty="0">
                <a:hlinkClick r:id="rId14"/>
              </a:rPr>
              <a:t>http://en.wikipedia.org/wiki/</a:t>
            </a:r>
            <a:r>
              <a:rPr lang="en-US" sz="1400" dirty="0" smtClean="0">
                <a:hlinkClick r:id="rId14"/>
              </a:rPr>
              <a:t>Convergence_trading</a:t>
            </a:r>
            <a:r>
              <a:rPr lang="en-US" sz="14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</a:rPr>
              <a:t>Fears more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than death</a:t>
            </a:r>
            <a:r>
              <a:rPr lang="en-US" sz="1400" dirty="0"/>
              <a:t>: </a:t>
            </a:r>
            <a:r>
              <a:rPr lang="en-US" sz="1400" dirty="0">
                <a:hlinkClick r:id="rId15"/>
              </a:rPr>
              <a:t>http://www.psychologytoday.com/blog/the-real-story-risk/201211/the-thing-we-fear-more-</a:t>
            </a:r>
            <a:r>
              <a:rPr lang="en-US" sz="1400" dirty="0" smtClean="0">
                <a:hlinkClick r:id="rId15"/>
              </a:rPr>
              <a:t>death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941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41891" y="3330202"/>
            <a:ext cx="346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US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47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trading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43" y="3517038"/>
            <a:ext cx="7892509" cy="932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Market </a:t>
            </a: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neutral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4000" b="1" dirty="0" smtClean="0"/>
              <a:t>trading strategy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393683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Pairs trading belongs to…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543" y="3517038"/>
            <a:ext cx="7892509" cy="93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Statistical Arbitrage</a:t>
            </a:r>
          </a:p>
        </p:txBody>
      </p:sp>
    </p:spTree>
    <p:extLst>
      <p:ext uri="{BB962C8B-B14F-4D97-AF65-F5344CB8AC3E}">
        <p14:creationId xmlns:p14="http://schemas.microsoft.com/office/powerpoint/2010/main" val="1857291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pic>
        <p:nvPicPr>
          <p:cNvPr id="4" name="Content Placeholder 3" descr="pairs_trading_bas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95" b="-7795"/>
          <a:stretch>
            <a:fillRect/>
          </a:stretch>
        </p:blipFill>
        <p:spPr>
          <a:xfrm>
            <a:off x="759189" y="2373549"/>
            <a:ext cx="7610475" cy="3670300"/>
          </a:xfrm>
        </p:spPr>
      </p:pic>
    </p:spTree>
    <p:extLst>
      <p:ext uri="{BB962C8B-B14F-4D97-AF65-F5344CB8AC3E}">
        <p14:creationId xmlns:p14="http://schemas.microsoft.com/office/powerpoint/2010/main" val="231650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idea: </a:t>
            </a:r>
            <a:r>
              <a:rPr lang="en-US" b="1" dirty="0" smtClean="0"/>
              <a:t>Step 1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543" y="3623605"/>
            <a:ext cx="8283270" cy="772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/>
              <a:t>Select </a:t>
            </a:r>
            <a:r>
              <a:rPr lang="en-US" sz="4000" b="1" dirty="0">
                <a:solidFill>
                  <a:srgbClr val="FF0000"/>
                </a:solidFill>
              </a:rPr>
              <a:t>2</a:t>
            </a:r>
            <a:r>
              <a:rPr lang="en-US" sz="4000" b="1" dirty="0"/>
              <a:t> stocks which “</a:t>
            </a: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move together</a:t>
            </a:r>
            <a:r>
              <a:rPr lang="en-US" sz="4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606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idea: </a:t>
            </a:r>
            <a:r>
              <a:rPr lang="en-US" b="1" dirty="0" smtClean="0"/>
              <a:t>Step 2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4014" y="3126294"/>
            <a:ext cx="5497280" cy="2646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 smtClean="0">
                <a:solidFill>
                  <a:srgbClr val="FF6600"/>
                </a:solidFill>
              </a:rPr>
              <a:t>Sell high </a:t>
            </a:r>
            <a:r>
              <a:rPr lang="en-US" sz="4000" b="1" dirty="0" smtClean="0"/>
              <a:t>priced stock</a:t>
            </a:r>
          </a:p>
          <a:p>
            <a:pPr marL="0" indent="0">
              <a:buNone/>
            </a:pPr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Buy low </a:t>
            </a:r>
            <a:r>
              <a:rPr lang="en-US" sz="4000" b="1" dirty="0" smtClean="0"/>
              <a:t>priced stock</a:t>
            </a:r>
          </a:p>
          <a:p>
            <a:pPr marL="0" indent="0">
              <a:buNone/>
            </a:pPr>
            <a:r>
              <a:rPr lang="en-US" sz="1400" b="1" dirty="0" smtClean="0"/>
              <a:t>* Same size of each position (price * shares)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441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profit…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239" y="2204818"/>
            <a:ext cx="7610476" cy="5836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Stock price “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Move Together</a:t>
            </a:r>
            <a:r>
              <a:rPr lang="en-US" dirty="0" smtClean="0"/>
              <a:t>”: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Diverge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6600"/>
                </a:solidFill>
              </a:rPr>
              <a:t>Converge</a:t>
            </a:r>
          </a:p>
        </p:txBody>
      </p:sp>
      <p:pic>
        <p:nvPicPr>
          <p:cNvPr id="6" name="Content Placeholder 4" descr="pfe_vz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" t="759" r="2034" b="75447"/>
          <a:stretch/>
        </p:blipFill>
        <p:spPr>
          <a:xfrm>
            <a:off x="1753240" y="2788491"/>
            <a:ext cx="6094506" cy="30201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0532" y="5972298"/>
            <a:ext cx="72290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* </a:t>
            </a:r>
            <a:r>
              <a:rPr lang="en-US" sz="1050" b="1" dirty="0" smtClean="0">
                <a:solidFill>
                  <a:schemeClr val="accent4">
                    <a:lumMod val="50000"/>
                  </a:schemeClr>
                </a:solidFill>
              </a:rPr>
              <a:t>PFE</a:t>
            </a:r>
            <a:r>
              <a:rPr lang="en-US" sz="1050" dirty="0" smtClean="0"/>
              <a:t>: Pfizer Inc. (Pfizer) is a research-based, global biopharmaceutical company.</a:t>
            </a:r>
          </a:p>
          <a:p>
            <a:r>
              <a:rPr lang="en-US" sz="1050" dirty="0" smtClean="0"/>
              <a:t>* </a:t>
            </a:r>
            <a:r>
              <a:rPr lang="en-US" sz="1050" b="1" dirty="0" smtClean="0">
                <a:solidFill>
                  <a:srgbClr val="FF0000"/>
                </a:solidFill>
              </a:rPr>
              <a:t>VZ</a:t>
            </a:r>
            <a:r>
              <a:rPr lang="en-US" sz="1050" dirty="0" smtClean="0"/>
              <a:t>: Verizon Communications Inc.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535874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2411</TotalTime>
  <Words>1372</Words>
  <Application>Microsoft Macintosh PowerPoint</Application>
  <PresentationFormat>On-screen Show (4:3)</PresentationFormat>
  <Paragraphs>229</Paragraphs>
  <Slides>38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Perception</vt:lpstr>
      <vt:lpstr>Equation</vt:lpstr>
      <vt:lpstr>Understanding Pairs Trading</vt:lpstr>
      <vt:lpstr>Agenda</vt:lpstr>
      <vt:lpstr>History</vt:lpstr>
      <vt:lpstr>Pairs trading is…</vt:lpstr>
      <vt:lpstr>Pairs trading belongs to…</vt:lpstr>
      <vt:lpstr>Basic idea</vt:lpstr>
      <vt:lpstr>Basic idea: Step 1</vt:lpstr>
      <vt:lpstr>Basic idea: Step 2</vt:lpstr>
      <vt:lpstr>How to get profit…</vt:lpstr>
      <vt:lpstr>PowerPoint Presentation</vt:lpstr>
      <vt:lpstr>How to identify good pairs…</vt:lpstr>
      <vt:lpstr>Measuring “Stable”</vt:lpstr>
      <vt:lpstr>Co-integrated vs. Correlated</vt:lpstr>
      <vt:lpstr>Co-integrated ≠ Correlated</vt:lpstr>
      <vt:lpstr>Statistical test</vt:lpstr>
      <vt:lpstr>Measure performance</vt:lpstr>
      <vt:lpstr>Performance (Jan-92 ~ Jan-10)</vt:lpstr>
      <vt:lpstr>After selecting the good pairs</vt:lpstr>
      <vt:lpstr>Timing is critical</vt:lpstr>
      <vt:lpstr>Timing is critical</vt:lpstr>
      <vt:lpstr>Volatility matters</vt:lpstr>
      <vt:lpstr>Model fails</vt:lpstr>
      <vt:lpstr>Trigger is important</vt:lpstr>
      <vt:lpstr>Other Impacts</vt:lpstr>
      <vt:lpstr>Theory</vt:lpstr>
      <vt:lpstr>Experiments with R language</vt:lpstr>
      <vt:lpstr>However…</vt:lpstr>
      <vt:lpstr>So…</vt:lpstr>
      <vt:lpstr>Bingo!</vt:lpstr>
      <vt:lpstr>33 Good pairs</vt:lpstr>
      <vt:lpstr>Good spreads</vt:lpstr>
      <vt:lpstr>Bad spreads</vt:lpstr>
      <vt:lpstr>Does model really fails?</vt:lpstr>
      <vt:lpstr>After adjust Beta, Mean, SD</vt:lpstr>
      <vt:lpstr>Summary</vt:lpstr>
      <vt:lpstr>Next…</vt:lpstr>
      <vt:lpstr>Reference</vt:lpstr>
      <vt:lpstr>Q &amp; A</vt:lpstr>
    </vt:vector>
  </TitlesOfParts>
  <Company>EunoiaCraft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Pairs Trading</dc:title>
  <dc:creator>Vincent Chen</dc:creator>
  <cp:lastModifiedBy>Vincent Chen</cp:lastModifiedBy>
  <cp:revision>709</cp:revision>
  <dcterms:created xsi:type="dcterms:W3CDTF">2013-12-05T00:26:41Z</dcterms:created>
  <dcterms:modified xsi:type="dcterms:W3CDTF">2013-12-07T00:47:34Z</dcterms:modified>
</cp:coreProperties>
</file>