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91" r:id="rId14"/>
    <p:sldId id="288" r:id="rId15"/>
    <p:sldId id="292" r:id="rId16"/>
    <p:sldId id="290" r:id="rId17"/>
    <p:sldId id="305" r:id="rId18"/>
    <p:sldId id="269" r:id="rId19"/>
    <p:sldId id="289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33E"/>
    <a:srgbClr val="E6E6E6"/>
    <a:srgbClr val="FFFFFF"/>
    <a:srgbClr val="021E24"/>
    <a:srgbClr val="D7EAF9"/>
    <a:srgbClr val="DBEDFD"/>
    <a:srgbClr val="E1EFFF"/>
    <a:srgbClr val="E1F8FF"/>
    <a:srgbClr val="C6FEFB"/>
    <a:srgbClr val="001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374" autoAdjust="0"/>
  </p:normalViewPr>
  <p:slideViewPr>
    <p:cSldViewPr snapToGrid="0">
      <p:cViewPr varScale="1">
        <p:scale>
          <a:sx n="69" d="100"/>
          <a:sy n="69" d="100"/>
        </p:scale>
        <p:origin x="14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28F12-A453-44AD-ABEA-A91AD7D889A7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10940-9A0D-4E1D-A9B1-BC22101F2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52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86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03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63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55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410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12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20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3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80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9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9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96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74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0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57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9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1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9304" y="4682836"/>
            <a:ext cx="559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1C26"/>
                </a:solidFill>
              </a:rPr>
              <a:t>Travel Portal</a:t>
            </a:r>
            <a:endParaRPr lang="ru-RU" sz="8000" b="1" dirty="0">
              <a:solidFill>
                <a:srgbClr val="001C26"/>
              </a:solidFill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52" y="5851112"/>
            <a:ext cx="2581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4" y="234475"/>
            <a:ext cx="5238455" cy="18159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64" y="2050473"/>
            <a:ext cx="3097783" cy="2687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90" y="4793674"/>
            <a:ext cx="56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1E24"/>
                </a:solidFill>
              </a:rPr>
              <a:t>Each Maven module represent its own layer</a:t>
            </a:r>
            <a:r>
              <a:rPr lang="en-US" sz="2400" dirty="0" smtClean="0">
                <a:solidFill>
                  <a:srgbClr val="04333E"/>
                </a:solidFill>
              </a:rPr>
              <a:t>.</a:t>
            </a:r>
            <a:endParaRPr lang="ru-RU" sz="24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527" y="5956947"/>
            <a:ext cx="5802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Specification classes for complicated queries.</a:t>
            </a:r>
            <a:endParaRPr lang="ru-RU" sz="2400" dirty="0">
              <a:solidFill>
                <a:srgbClr val="04333E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91" y="301646"/>
            <a:ext cx="6647619" cy="3609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527" y="3791174"/>
            <a:ext cx="381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Repository pattern for CRUD</a:t>
            </a:r>
            <a:r>
              <a:rPr lang="en-US" sz="2400" b="1" dirty="0" smtClean="0">
                <a:solidFill>
                  <a:srgbClr val="04333E"/>
                </a:solidFill>
              </a:rPr>
              <a:t>.</a:t>
            </a:r>
            <a:endParaRPr lang="ru-RU" sz="2400" b="1" dirty="0">
              <a:solidFill>
                <a:srgbClr val="0433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527" y="138545"/>
            <a:ext cx="319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Repository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6" y="4518054"/>
            <a:ext cx="7596800" cy="12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2951459" y="3025406"/>
            <a:ext cx="1924798" cy="18077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951001" y="1297194"/>
            <a:ext cx="1910498" cy="16371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21675" y="138546"/>
            <a:ext cx="25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Service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75" y="784877"/>
            <a:ext cx="375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View labels on map lifecycle.</a:t>
            </a:r>
            <a:endParaRPr lang="ru-RU" sz="2400" dirty="0">
              <a:solidFill>
                <a:srgbClr val="04333E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572" y="1366190"/>
            <a:ext cx="1911927" cy="19119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80" y="1320942"/>
            <a:ext cx="1895740" cy="1589701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1302328" y="2285998"/>
            <a:ext cx="1566450" cy="73461"/>
          </a:xfrm>
          <a:prstGeom prst="right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996941" y="2285998"/>
            <a:ext cx="1503490" cy="73461"/>
          </a:xfrm>
          <a:prstGeom prst="right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35873" y="1664637"/>
            <a:ext cx="2452255" cy="1389644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56662" y="2091320"/>
            <a:ext cx="201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MapController</a:t>
            </a:r>
            <a:endParaRPr lang="ru-RU" sz="2400" dirty="0">
              <a:solidFill>
                <a:srgbClr val="04333E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905861" y="4955136"/>
            <a:ext cx="3182267" cy="170498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 вниз 13"/>
          <p:cNvSpPr/>
          <p:nvPr/>
        </p:nvSpPr>
        <p:spPr>
          <a:xfrm>
            <a:off x="7671139" y="3182344"/>
            <a:ext cx="45719" cy="1680550"/>
          </a:xfrm>
          <a:prstGeom prst="down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607817" y="4965905"/>
            <a:ext cx="1747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LabelService</a:t>
            </a:r>
            <a:endParaRPr lang="ru-RU" sz="2400" dirty="0">
              <a:solidFill>
                <a:srgbClr val="04333E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59" y="3030808"/>
            <a:ext cx="1895740" cy="1790950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 flipH="1">
            <a:off x="4996941" y="2856916"/>
            <a:ext cx="1503490" cy="12372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7481455" y="3167279"/>
            <a:ext cx="3867" cy="16590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1191491" y="2856916"/>
            <a:ext cx="1574150" cy="1077775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1158455" y="2725498"/>
            <a:ext cx="1671862" cy="12053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0" y="5222660"/>
            <a:ext cx="1398528" cy="1398528"/>
          </a:xfrm>
          <a:prstGeom prst="rect">
            <a:avLst/>
          </a:prstGeom>
        </p:spPr>
      </p:pic>
      <p:cxnSp>
        <p:nvCxnSpPr>
          <p:cNvPr id="37" name="Прямая со стрелкой 36"/>
          <p:cNvCxnSpPr/>
          <p:nvPr/>
        </p:nvCxnSpPr>
        <p:spPr>
          <a:xfrm flipH="1">
            <a:off x="1398708" y="6178977"/>
            <a:ext cx="1953034" cy="9450"/>
          </a:xfrm>
          <a:prstGeom prst="straightConnector1">
            <a:avLst/>
          </a:prstGeom>
          <a:ln w="38100">
            <a:solidFill>
              <a:srgbClr val="043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1454761" y="5732098"/>
            <a:ext cx="19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86396" y="1961429"/>
            <a:ext cx="13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Приблизить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61499" y="1612611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       </a:t>
            </a:r>
            <a:r>
              <a:rPr lang="en-US" dirty="0" smtClean="0"/>
              <a:t>JSON</a:t>
            </a:r>
          </a:p>
          <a:p>
            <a:r>
              <a:rPr lang="ru-RU" dirty="0"/>
              <a:t>с</a:t>
            </a:r>
            <a:r>
              <a:rPr lang="ru-RU" dirty="0" smtClean="0"/>
              <a:t> координатами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7813373" y="363537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Координаты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808297" y="3627467"/>
            <a:ext cx="151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Список меток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5119166" y="2816452"/>
            <a:ext cx="829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ru-RU" dirty="0" smtClean="0"/>
          </a:p>
          <a:p>
            <a:r>
              <a:rPr lang="ru-RU" dirty="0" smtClean="0"/>
              <a:t>метки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449779" y="6178977"/>
            <a:ext cx="18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 на метки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405868" y="5350338"/>
            <a:ext cx="19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Метки в полигоне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04053" y="5438340"/>
            <a:ext cx="255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Вычисление полигона</a:t>
            </a:r>
          </a:p>
          <a:p>
            <a:r>
              <a:rPr lang="ru-RU" dirty="0" smtClean="0"/>
              <a:t>Поиск меток в полигоне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358903" y="5004772"/>
            <a:ext cx="1517353" cy="16553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4876256" y="5716738"/>
            <a:ext cx="1072689" cy="40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861499" y="6188427"/>
            <a:ext cx="1044362" cy="0"/>
          </a:xfrm>
          <a:prstGeom prst="straightConnector1">
            <a:avLst/>
          </a:prstGeom>
          <a:ln w="38100">
            <a:solidFill>
              <a:srgbClr val="043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73024" y="5438340"/>
            <a:ext cx="1333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4333E"/>
                </a:solidFill>
              </a:rPr>
              <a:t>    Label</a:t>
            </a:r>
          </a:p>
          <a:p>
            <a:r>
              <a:rPr lang="en-US" sz="2000" b="1" dirty="0" smtClean="0">
                <a:solidFill>
                  <a:srgbClr val="04333E"/>
                </a:solidFill>
              </a:rPr>
              <a:t>Repository</a:t>
            </a:r>
            <a:endParaRPr lang="ru-RU" sz="2000" b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675" y="138546"/>
            <a:ext cx="25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Service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675" y="784877"/>
            <a:ext cx="375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View labels on map lifecycle.</a:t>
            </a:r>
            <a:endParaRPr lang="ru-RU" sz="2400" dirty="0">
              <a:solidFill>
                <a:srgbClr val="04333E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675" y="1296760"/>
            <a:ext cx="471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Вычисление полигона на основе 2-ух точек.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71825" y="1763256"/>
            <a:ext cx="2854037" cy="184265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2817" y="360591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А(</a:t>
            </a:r>
            <a:r>
              <a:rPr lang="en-US" dirty="0" smtClean="0"/>
              <a:t>x1, y1)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125862" y="152354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(x2, y2)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271825" y="1763257"/>
            <a:ext cx="2854037" cy="18426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64728" y="3790577"/>
            <a:ext cx="373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 Запрос на точки внутри полигона.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2817" y="6242279"/>
            <a:ext cx="345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3. Конвертация сущностей в </a:t>
            </a:r>
            <a:r>
              <a:rPr lang="en-US" dirty="0" smtClean="0"/>
              <a:t>DTO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2817" y="427776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P (x3, y3)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2817" y="4628049"/>
            <a:ext cx="350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If (x1 &lt; x3 &lt; x2 &amp;&amp; y1 &lt; y3 &lt; y2)</a:t>
            </a:r>
            <a:endParaRPr lang="ru-RU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933414" y="6012873"/>
            <a:ext cx="320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//TODO </a:t>
            </a:r>
            <a:r>
              <a:rPr lang="ru-RU" dirty="0" smtClean="0"/>
              <a:t>описать алгоритм </a:t>
            </a:r>
            <a:r>
              <a:rPr lang="en-US" dirty="0" smtClean="0"/>
              <a:t>UML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54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5" y="138546"/>
            <a:ext cx="25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Service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675" y="784877"/>
            <a:ext cx="250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Add label lifecycle.</a:t>
            </a:r>
            <a:endParaRPr lang="ru-RU" sz="2400" dirty="0">
              <a:solidFill>
                <a:srgbClr val="04333E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9" y="1246542"/>
            <a:ext cx="8585351" cy="4014914"/>
          </a:xfrm>
          <a:prstGeom prst="rect">
            <a:avLst/>
          </a:prstGeom>
        </p:spPr>
      </p:pic>
      <p:sp>
        <p:nvSpPr>
          <p:cNvPr id="34" name="Прямоугольник 33"/>
          <p:cNvSpPr/>
          <p:nvPr/>
        </p:nvSpPr>
        <p:spPr>
          <a:xfrm>
            <a:off x="8725542" y="4785494"/>
            <a:ext cx="311150" cy="291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2834917" y="4908935"/>
            <a:ext cx="58811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4518667" y="3152864"/>
            <a:ext cx="431800" cy="393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39" idx="2"/>
          </p:cNvCxnSpPr>
          <p:nvPr/>
        </p:nvCxnSpPr>
        <p:spPr>
          <a:xfrm flipV="1">
            <a:off x="4734567" y="3546564"/>
            <a:ext cx="0" cy="13623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6" y="1552209"/>
            <a:ext cx="2724530" cy="5229955"/>
          </a:xfrm>
          <a:prstGeom prst="rect">
            <a:avLst/>
          </a:prstGeom>
        </p:spPr>
      </p:pic>
      <p:sp>
        <p:nvSpPr>
          <p:cNvPr id="36" name="Прямоугольник 35"/>
          <p:cNvSpPr/>
          <p:nvPr/>
        </p:nvSpPr>
        <p:spPr>
          <a:xfrm>
            <a:off x="109234" y="1571625"/>
            <a:ext cx="2725683" cy="52105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0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5" y="138546"/>
            <a:ext cx="25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Service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675" y="784877"/>
            <a:ext cx="250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Add label lifecycle.</a:t>
            </a:r>
            <a:endParaRPr lang="ru-RU" sz="2400" dirty="0">
              <a:solidFill>
                <a:srgbClr val="04333E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трелка вправо 7"/>
          <p:cNvSpPr/>
          <p:nvPr/>
        </p:nvSpPr>
        <p:spPr>
          <a:xfrm>
            <a:off x="1302328" y="2285998"/>
            <a:ext cx="824710" cy="73461"/>
          </a:xfrm>
          <a:prstGeom prst="right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5046696" y="2262355"/>
            <a:ext cx="1503490" cy="73461"/>
          </a:xfrm>
          <a:prstGeom prst="right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99942" y="1395214"/>
            <a:ext cx="2452255" cy="1389644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961733" y="4609524"/>
            <a:ext cx="3182267" cy="170498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7803209" y="2856916"/>
            <a:ext cx="45719" cy="1680550"/>
          </a:xfrm>
          <a:prstGeom prst="down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1191491" y="2856916"/>
            <a:ext cx="1574150" cy="1077775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2" y="4762750"/>
            <a:ext cx="1398528" cy="1398528"/>
          </a:xfrm>
          <a:prstGeom prst="rect">
            <a:avLst/>
          </a:prstGeom>
        </p:spPr>
      </p:pic>
      <p:cxnSp>
        <p:nvCxnSpPr>
          <p:cNvPr id="21" name="Прямая со стрелкой 20"/>
          <p:cNvCxnSpPr/>
          <p:nvPr/>
        </p:nvCxnSpPr>
        <p:spPr>
          <a:xfrm flipH="1" flipV="1">
            <a:off x="1545296" y="5519309"/>
            <a:ext cx="1732387" cy="7059"/>
          </a:xfrm>
          <a:prstGeom prst="straightConnector1">
            <a:avLst/>
          </a:prstGeom>
          <a:ln w="38100">
            <a:solidFill>
              <a:srgbClr val="043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3318293" y="4612250"/>
            <a:ext cx="1517353" cy="16553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876256" y="5465541"/>
            <a:ext cx="1044362" cy="0"/>
          </a:xfrm>
          <a:prstGeom prst="straightConnector1">
            <a:avLst/>
          </a:prstGeom>
          <a:ln w="38100">
            <a:solidFill>
              <a:srgbClr val="043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572" y="1366190"/>
            <a:ext cx="1911927" cy="1911927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79" y="1568947"/>
            <a:ext cx="2695951" cy="1533739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2201479" y="1568947"/>
            <a:ext cx="2795462" cy="15337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57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5" y="138546"/>
            <a:ext cx="25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Service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675" y="784877"/>
            <a:ext cx="2546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Find/filtrate labels.</a:t>
            </a:r>
            <a:endParaRPr lang="ru-RU" sz="2400" dirty="0">
              <a:solidFill>
                <a:srgbClr val="04333E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342"/>
            <a:ext cx="9144000" cy="42663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5" y="1246542"/>
            <a:ext cx="2876951" cy="522995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71825" y="1246542"/>
            <a:ext cx="2876951" cy="52299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543800" y="1594206"/>
            <a:ext cx="295276" cy="2726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1"/>
          </p:cNvCxnSpPr>
          <p:nvPr/>
        </p:nvCxnSpPr>
        <p:spPr>
          <a:xfrm flipH="1" flipV="1">
            <a:off x="3148776" y="1714500"/>
            <a:ext cx="4395024" cy="160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737360" y="1798320"/>
            <a:ext cx="1028281" cy="3352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5" y="2020999"/>
            <a:ext cx="2838846" cy="45631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331205" y="2020999"/>
            <a:ext cx="2838846" cy="45631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2" idx="3"/>
            <a:endCxn id="16" idx="1"/>
          </p:cNvCxnSpPr>
          <p:nvPr/>
        </p:nvCxnSpPr>
        <p:spPr>
          <a:xfrm>
            <a:off x="2765641" y="1965960"/>
            <a:ext cx="1565564" cy="233659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0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5" y="138546"/>
            <a:ext cx="25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Service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675" y="784877"/>
            <a:ext cx="2546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33E"/>
                </a:solidFill>
              </a:rPr>
              <a:t>Find/filtrate labels.</a:t>
            </a:r>
            <a:endParaRPr lang="ru-RU" sz="2400" dirty="0">
              <a:solidFill>
                <a:srgbClr val="04333E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трелка вправо 7"/>
          <p:cNvSpPr/>
          <p:nvPr/>
        </p:nvSpPr>
        <p:spPr>
          <a:xfrm>
            <a:off x="1302328" y="2285998"/>
            <a:ext cx="731352" cy="78666"/>
          </a:xfrm>
          <a:prstGeom prst="right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5046696" y="2262355"/>
            <a:ext cx="1381813" cy="102309"/>
          </a:xfrm>
          <a:prstGeom prst="right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99942" y="1395214"/>
            <a:ext cx="2452255" cy="1389644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961733" y="4609524"/>
            <a:ext cx="3182267" cy="170498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7803209" y="2856916"/>
            <a:ext cx="45719" cy="1680550"/>
          </a:xfrm>
          <a:prstGeom prst="down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1191491" y="2856916"/>
            <a:ext cx="1574150" cy="1077775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2" y="4762750"/>
            <a:ext cx="1398528" cy="1398528"/>
          </a:xfrm>
          <a:prstGeom prst="rect">
            <a:avLst/>
          </a:prstGeom>
        </p:spPr>
      </p:pic>
      <p:cxnSp>
        <p:nvCxnSpPr>
          <p:cNvPr id="21" name="Прямая со стрелкой 20"/>
          <p:cNvCxnSpPr/>
          <p:nvPr/>
        </p:nvCxnSpPr>
        <p:spPr>
          <a:xfrm flipH="1" flipV="1">
            <a:off x="1545296" y="5519309"/>
            <a:ext cx="1732387" cy="7059"/>
          </a:xfrm>
          <a:prstGeom prst="straightConnector1">
            <a:avLst/>
          </a:prstGeom>
          <a:ln w="38100">
            <a:solidFill>
              <a:srgbClr val="043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3318293" y="4612250"/>
            <a:ext cx="1517353" cy="16553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876256" y="5465541"/>
            <a:ext cx="1044362" cy="0"/>
          </a:xfrm>
          <a:prstGeom prst="straightConnector1">
            <a:avLst/>
          </a:prstGeom>
          <a:ln w="38100">
            <a:solidFill>
              <a:srgbClr val="043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572" y="1366190"/>
            <a:ext cx="1911927" cy="19119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36" y="1560185"/>
            <a:ext cx="2830069" cy="133403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83437" y="1554986"/>
            <a:ext cx="2830069" cy="13340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89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963" y="138546"/>
            <a:ext cx="206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Web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963" y="784877"/>
            <a:ext cx="242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Controllers Description.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62" y="1154209"/>
            <a:ext cx="7375993" cy="52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819" y="166255"/>
            <a:ext cx="5699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4333E"/>
                </a:solidFill>
              </a:rPr>
              <a:t>Security and aunthentication.</a:t>
            </a:r>
            <a:endParaRPr lang="ru-RU" sz="3600" dirty="0">
              <a:solidFill>
                <a:srgbClr val="04333E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6" y="1513608"/>
            <a:ext cx="8477887" cy="43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7854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8363" y="845126"/>
            <a:ext cx="2358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4333E"/>
                </a:solidFill>
              </a:rPr>
              <a:t>Agenda</a:t>
            </a:r>
            <a:endParaRPr lang="ru-RU" sz="5400" b="1" dirty="0">
              <a:solidFill>
                <a:srgbClr val="04333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8363" y="2360803"/>
            <a:ext cx="4023666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1.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System functionality.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2.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Application architecture.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3.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Database overview.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4.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Server side overview.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5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.Client side overview.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6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5785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969817" y="720435"/>
            <a:ext cx="4900316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Client side overview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43524" y="2053933"/>
            <a:ext cx="6061799" cy="394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Used Technologies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1086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608500" y="5974400"/>
            <a:ext cx="7926900" cy="68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969817" y="720435"/>
            <a:ext cx="49002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</a:p>
        </p:txBody>
      </p:sp>
      <p:sp>
        <p:nvSpPr>
          <p:cNvPr id="200" name="Shape 200"/>
          <p:cNvSpPr/>
          <p:nvPr/>
        </p:nvSpPr>
        <p:spPr>
          <a:xfrm rot="-5400000">
            <a:off x="1000" y="3025975"/>
            <a:ext cx="1984500" cy="76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Services</a:t>
            </a:r>
          </a:p>
        </p:txBody>
      </p:sp>
      <p:sp>
        <p:nvSpPr>
          <p:cNvPr id="201" name="Shape 201"/>
          <p:cNvSpPr/>
          <p:nvPr/>
        </p:nvSpPr>
        <p:spPr>
          <a:xfrm>
            <a:off x="608500" y="1489925"/>
            <a:ext cx="7926900" cy="477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Event Listeners (Hooks)</a:t>
            </a:r>
          </a:p>
        </p:txBody>
      </p:sp>
      <p:sp>
        <p:nvSpPr>
          <p:cNvPr id="202" name="Shape 202"/>
          <p:cNvSpPr/>
          <p:nvPr/>
        </p:nvSpPr>
        <p:spPr>
          <a:xfrm>
            <a:off x="3765550" y="2426250"/>
            <a:ext cx="4769700" cy="76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Window Drawer</a:t>
            </a:r>
          </a:p>
        </p:txBody>
      </p:sp>
      <p:sp>
        <p:nvSpPr>
          <p:cNvPr id="203" name="Shape 203"/>
          <p:cNvSpPr/>
          <p:nvPr/>
        </p:nvSpPr>
        <p:spPr>
          <a:xfrm>
            <a:off x="3765550" y="3640237"/>
            <a:ext cx="2170800" cy="76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Controller</a:t>
            </a:r>
          </a:p>
        </p:txBody>
      </p:sp>
      <p:sp>
        <p:nvSpPr>
          <p:cNvPr id="204" name="Shape 204"/>
          <p:cNvSpPr/>
          <p:nvPr/>
        </p:nvSpPr>
        <p:spPr>
          <a:xfrm>
            <a:off x="6364600" y="3664537"/>
            <a:ext cx="2170800" cy="76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Views</a:t>
            </a:r>
          </a:p>
        </p:txBody>
      </p:sp>
      <p:sp>
        <p:nvSpPr>
          <p:cNvPr id="205" name="Shape 205"/>
          <p:cNvSpPr/>
          <p:nvPr/>
        </p:nvSpPr>
        <p:spPr>
          <a:xfrm rot="-5400000">
            <a:off x="1062475" y="3045150"/>
            <a:ext cx="2003700" cy="769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TPL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Third Party Libraries</a:t>
            </a:r>
          </a:p>
        </p:txBody>
      </p:sp>
      <p:sp>
        <p:nvSpPr>
          <p:cNvPr id="206" name="Shape 206"/>
          <p:cNvSpPr/>
          <p:nvPr/>
        </p:nvSpPr>
        <p:spPr>
          <a:xfrm>
            <a:off x="4700050" y="3162925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7338400" y="31912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076150" y="19489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881650" y="19489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952725" y="19489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30012" y="4409750"/>
            <a:ext cx="223200" cy="1571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 rot="-5400000">
            <a:off x="2133550" y="3045150"/>
            <a:ext cx="2003700" cy="76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Map Controller</a:t>
            </a:r>
          </a:p>
        </p:txBody>
      </p:sp>
      <p:sp>
        <p:nvSpPr>
          <p:cNvPr id="213" name="Shape 213"/>
          <p:cNvSpPr/>
          <p:nvPr/>
        </p:nvSpPr>
        <p:spPr>
          <a:xfrm>
            <a:off x="3023800" y="19489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969000" y="4893825"/>
            <a:ext cx="7566300" cy="684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API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 (+Geocoding)</a:t>
            </a:r>
          </a:p>
        </p:txBody>
      </p:sp>
      <p:sp>
        <p:nvSpPr>
          <p:cNvPr id="215" name="Shape 215"/>
          <p:cNvSpPr/>
          <p:nvPr/>
        </p:nvSpPr>
        <p:spPr>
          <a:xfrm>
            <a:off x="1154787" y="44097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30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969825" y="720425"/>
            <a:ext cx="74505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Used Technologies / Modules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43525" y="2053924"/>
            <a:ext cx="6831300" cy="452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TypeScript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- programming language that extends JS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Require.JS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 - async JS dependency injector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jQuery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- frontend JS framework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Bootstrap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- CSS styling framework 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MMenu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(jQuery Module) - mobile style navigation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Toast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(jQuery Module) - information popups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Validate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(jQuery Module) - form validation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FeatherLight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(jQuery Module) - image gallery</a:t>
            </a:r>
          </a:p>
        </p:txBody>
      </p:sp>
    </p:spTree>
    <p:extLst>
      <p:ext uri="{BB962C8B-B14F-4D97-AF65-F5344CB8AC3E}">
        <p14:creationId xmlns:p14="http://schemas.microsoft.com/office/powerpoint/2010/main" val="402627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57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969825" y="720425"/>
            <a:ext cx="74505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Why TypeScript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and what is Require.JS?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8237" y="4029225"/>
            <a:ext cx="2689624" cy="16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5018" y="2384675"/>
            <a:ext cx="1856052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43525" y="2288550"/>
            <a:ext cx="6241500" cy="452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TypeScript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- programming language that brings you optional static type-checking along with the latest ECMAScript features.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Require.JS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 - async JS dependency injector that loads modules by importing scripts using special code in the top of the module. It is very usefull when TypeScript is compiles with “--module AMD” parameter.</a:t>
            </a:r>
          </a:p>
        </p:txBody>
      </p:sp>
    </p:spTree>
    <p:extLst>
      <p:ext uri="{BB962C8B-B14F-4D97-AF65-F5344CB8AC3E}">
        <p14:creationId xmlns:p14="http://schemas.microsoft.com/office/powerpoint/2010/main" val="1034054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969825" y="720425"/>
            <a:ext cx="74505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Why jQuery?</a:t>
            </a:r>
          </a:p>
        </p:txBody>
      </p:sp>
    </p:spTree>
    <p:extLst>
      <p:ext uri="{BB962C8B-B14F-4D97-AF65-F5344CB8AC3E}">
        <p14:creationId xmlns:p14="http://schemas.microsoft.com/office/powerpoint/2010/main" val="2298140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969825" y="720425"/>
            <a:ext cx="74505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Why Bootstrap?</a:t>
            </a:r>
          </a:p>
        </p:txBody>
      </p:sp>
    </p:spTree>
    <p:extLst>
      <p:ext uri="{BB962C8B-B14F-4D97-AF65-F5344CB8AC3E}">
        <p14:creationId xmlns:p14="http://schemas.microsoft.com/office/powerpoint/2010/main" val="1590032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969825" y="720425"/>
            <a:ext cx="74505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Why Bootstrap?</a:t>
            </a:r>
          </a:p>
        </p:txBody>
      </p:sp>
    </p:spTree>
    <p:extLst>
      <p:ext uri="{BB962C8B-B14F-4D97-AF65-F5344CB8AC3E}">
        <p14:creationId xmlns:p14="http://schemas.microsoft.com/office/powerpoint/2010/main" val="1096977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560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83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11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57854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0737" y="990600"/>
            <a:ext cx="4960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System functionality</a:t>
            </a:r>
            <a:endParaRPr lang="ru-RU" sz="4000" b="1" dirty="0">
              <a:solidFill>
                <a:srgbClr val="0433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816" y="2227118"/>
            <a:ext cx="68482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4333E"/>
                </a:solidFill>
              </a:rPr>
              <a:t>Взаимодействие с картами </a:t>
            </a:r>
            <a:r>
              <a:rPr lang="en-US" sz="2400" dirty="0" smtClean="0">
                <a:solidFill>
                  <a:srgbClr val="04333E"/>
                </a:solidFill>
              </a:rPr>
              <a:t>Google;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4333E"/>
                </a:solidFill>
              </a:rPr>
              <a:t>Создание и работа с метками на карте</a:t>
            </a:r>
            <a:r>
              <a:rPr lang="en-US" sz="2400" dirty="0" smtClean="0">
                <a:solidFill>
                  <a:srgbClr val="04333E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4333E"/>
                </a:solidFill>
              </a:rPr>
              <a:t>Авторизация через соц-сети </a:t>
            </a:r>
            <a:r>
              <a:rPr lang="en-US" sz="2400" dirty="0" smtClean="0">
                <a:solidFill>
                  <a:srgbClr val="04333E"/>
                </a:solidFill>
              </a:rPr>
              <a:t>Google+ </a:t>
            </a:r>
            <a:r>
              <a:rPr lang="ru-RU" sz="2400" dirty="0" smtClean="0">
                <a:solidFill>
                  <a:srgbClr val="04333E"/>
                </a:solidFill>
              </a:rPr>
              <a:t>и </a:t>
            </a:r>
            <a:r>
              <a:rPr lang="en-US" sz="2400" dirty="0" smtClean="0">
                <a:solidFill>
                  <a:srgbClr val="04333E"/>
                </a:solidFill>
              </a:rPr>
              <a:t>Facebook;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4333E"/>
                </a:solidFill>
              </a:rPr>
              <a:t>Привилегии юзеров</a:t>
            </a:r>
            <a:endParaRPr lang="en-US" sz="2400" dirty="0" smtClean="0">
              <a:solidFill>
                <a:srgbClr val="04333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Some FR</a:t>
            </a:r>
            <a:endParaRPr lang="ru-RU" sz="24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7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29" y="0"/>
            <a:ext cx="9080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Simple application architecture model</a:t>
            </a:r>
            <a:endParaRPr lang="ru-RU" sz="4400" b="1" dirty="0">
              <a:solidFill>
                <a:srgbClr val="04333E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2" y="858000"/>
            <a:ext cx="8695238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4618" y="831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5" y="61832"/>
            <a:ext cx="8589309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4993" y="61832"/>
            <a:ext cx="4464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4333E"/>
                </a:solidFill>
              </a:rPr>
              <a:t>Used </a:t>
            </a:r>
            <a:r>
              <a:rPr lang="en-US" sz="4400" b="1" dirty="0" smtClean="0">
                <a:solidFill>
                  <a:srgbClr val="04333E"/>
                </a:solidFill>
              </a:rPr>
              <a:t>technologies</a:t>
            </a:r>
            <a:endParaRPr lang="ru-RU" sz="4400" b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57854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7644" y="979055"/>
            <a:ext cx="4789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Database overview </a:t>
            </a:r>
            <a:endParaRPr lang="ru-RU" sz="4400" b="1" dirty="0">
              <a:solidFill>
                <a:srgbClr val="04333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7644" y="1989852"/>
            <a:ext cx="2643416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Oracle database;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Object model;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Relational model</a:t>
            </a:r>
            <a:r>
              <a:rPr lang="en-US" dirty="0" smtClean="0">
                <a:solidFill>
                  <a:srgbClr val="04333E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45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39" y="335865"/>
            <a:ext cx="657225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65100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Object model</a:t>
            </a:r>
            <a:endParaRPr lang="ru-RU" sz="3600" i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00" y="177800"/>
            <a:ext cx="333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Relational </a:t>
            </a:r>
            <a:r>
              <a:rPr lang="en-US" sz="3600" i="1" dirty="0">
                <a:solidFill>
                  <a:srgbClr val="04333E"/>
                </a:solidFill>
              </a:rPr>
              <a:t>model</a:t>
            </a:r>
            <a:endParaRPr lang="ru-RU" sz="3600" i="1" dirty="0">
              <a:solidFill>
                <a:srgbClr val="04333E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159"/>
            <a:ext cx="9144000" cy="46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7854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0726" y="982518"/>
            <a:ext cx="5051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Server side overview</a:t>
            </a:r>
            <a:endParaRPr lang="ru-RU" sz="4400" b="1" dirty="0">
              <a:solidFill>
                <a:srgbClr val="04333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726" y="2053913"/>
            <a:ext cx="3622723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Maven modules;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Main functions lifecycles;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Security;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Web Architecture;</a:t>
            </a:r>
            <a:endParaRPr lang="ru-RU" sz="24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405</Words>
  <Application>Microsoft Office PowerPoint</Application>
  <PresentationFormat>Экран (4:3)</PresentationFormat>
  <Paragraphs>99</Paragraphs>
  <Slides>30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</dc:creator>
  <cp:lastModifiedBy>Егор</cp:lastModifiedBy>
  <cp:revision>50</cp:revision>
  <dcterms:created xsi:type="dcterms:W3CDTF">2017-02-05T14:46:10Z</dcterms:created>
  <dcterms:modified xsi:type="dcterms:W3CDTF">2017-02-08T03:19:00Z</dcterms:modified>
</cp:coreProperties>
</file>