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311" r:id="rId5"/>
    <p:sldId id="312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313" r:id="rId16"/>
    <p:sldId id="288" r:id="rId17"/>
    <p:sldId id="315" r:id="rId18"/>
    <p:sldId id="290" r:id="rId19"/>
    <p:sldId id="314" r:id="rId20"/>
    <p:sldId id="269" r:id="rId21"/>
    <p:sldId id="307" r:id="rId22"/>
    <p:sldId id="310" r:id="rId23"/>
    <p:sldId id="309" r:id="rId24"/>
    <p:sldId id="289" r:id="rId25"/>
    <p:sldId id="316" r:id="rId26"/>
    <p:sldId id="317" r:id="rId27"/>
    <p:sldId id="296" r:id="rId28"/>
    <p:sldId id="297" r:id="rId29"/>
    <p:sldId id="318" r:id="rId30"/>
    <p:sldId id="319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3E"/>
    <a:srgbClr val="E6E6E6"/>
    <a:srgbClr val="FFFFFF"/>
    <a:srgbClr val="021E24"/>
    <a:srgbClr val="D7EAF9"/>
    <a:srgbClr val="DBEDFD"/>
    <a:srgbClr val="E1EFFF"/>
    <a:srgbClr val="E1F8FF"/>
    <a:srgbClr val="C6FEFB"/>
    <a:srgbClr val="00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16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8F12-A453-44AD-ABEA-A91AD7D889A7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0940-9A0D-4E1D-A9B1-BC22101F2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52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14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14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20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63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55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9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8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6579-9181-44FC-A822-8C4CB1E03E6B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2A5C-0D0B-48AA-9B2F-7E9D7956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304" y="4682836"/>
            <a:ext cx="559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1C26"/>
                </a:solidFill>
              </a:rPr>
              <a:t>Travel Portal</a:t>
            </a:r>
            <a:endParaRPr lang="ru-RU" sz="8000" b="1" dirty="0">
              <a:solidFill>
                <a:srgbClr val="001C26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2" y="5851112"/>
            <a:ext cx="2581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800"/>
            <a:ext cx="333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Relational </a:t>
            </a:r>
            <a:r>
              <a:rPr lang="en-US" sz="3600" i="1" dirty="0">
                <a:solidFill>
                  <a:srgbClr val="04333E"/>
                </a:solidFill>
              </a:rPr>
              <a:t>model</a:t>
            </a:r>
            <a:endParaRPr lang="ru-RU" sz="3600" i="1" dirty="0">
              <a:solidFill>
                <a:srgbClr val="04333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678395"/>
            <a:ext cx="7625896" cy="61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726" y="982518"/>
            <a:ext cx="5051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Server side overview</a:t>
            </a:r>
            <a:endParaRPr lang="ru-RU" sz="4400" b="1" dirty="0">
              <a:solidFill>
                <a:srgbClr val="04333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726" y="2053913"/>
            <a:ext cx="3622723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Maven modules;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Main functions lifecycles;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Security;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Web Architecture;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" y="234475"/>
            <a:ext cx="4819352" cy="16707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9" y="2043545"/>
            <a:ext cx="4165378" cy="3614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84" y="5983205"/>
            <a:ext cx="56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1E24"/>
                </a:solidFill>
              </a:rPr>
              <a:t>Each Maven module represent its own layer</a:t>
            </a:r>
            <a:r>
              <a:rPr lang="en-US" sz="2400" dirty="0" smtClean="0">
                <a:solidFill>
                  <a:srgbClr val="04333E"/>
                </a:solidFill>
              </a:rPr>
              <a:t>.</a:t>
            </a:r>
            <a:endParaRPr lang="ru-RU" sz="2400" dirty="0">
              <a:solidFill>
                <a:srgbClr val="04333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3839" y="2043545"/>
            <a:ext cx="4165378" cy="361407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85425" y="2043545"/>
            <a:ext cx="4264612" cy="361407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25" y="2043545"/>
            <a:ext cx="426779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527" y="5956947"/>
            <a:ext cx="580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Specification classes for complicated queries.</a:t>
            </a:r>
            <a:endParaRPr lang="ru-RU" sz="2400" dirty="0">
              <a:solidFill>
                <a:srgbClr val="04333E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1" y="301646"/>
            <a:ext cx="6647619" cy="36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27" y="3791174"/>
            <a:ext cx="381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Repository pattern for CRUD</a:t>
            </a:r>
            <a:r>
              <a:rPr lang="en-US" sz="2400" b="1" dirty="0" smtClean="0">
                <a:solidFill>
                  <a:srgbClr val="04333E"/>
                </a:solidFill>
              </a:rPr>
              <a:t>.</a:t>
            </a:r>
            <a:endParaRPr lang="ru-RU" sz="2400" b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138545"/>
            <a:ext cx="319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Repository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6" y="4518054"/>
            <a:ext cx="7596800" cy="1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2951459" y="3025406"/>
            <a:ext cx="1924798" cy="18077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951001" y="1297194"/>
            <a:ext cx="1910498" cy="16371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75" y="784877"/>
            <a:ext cx="375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View labels on map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72" y="1366190"/>
            <a:ext cx="1911927" cy="19119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80" y="1320942"/>
            <a:ext cx="1895740" cy="1589701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302328" y="2285998"/>
            <a:ext cx="156645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996941" y="2285998"/>
            <a:ext cx="1503490" cy="73461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5873" y="1664637"/>
            <a:ext cx="2452255" cy="1389644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56662" y="2091320"/>
            <a:ext cx="201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MapController</a:t>
            </a:r>
            <a:endParaRPr lang="ru-RU" sz="2400" dirty="0">
              <a:solidFill>
                <a:srgbClr val="04333E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27402" y="4979509"/>
            <a:ext cx="3182267" cy="170498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7671139" y="3182344"/>
            <a:ext cx="45719" cy="1680550"/>
          </a:xfrm>
          <a:prstGeom prst="down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607817" y="4965905"/>
            <a:ext cx="174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LabelService</a:t>
            </a:r>
            <a:endParaRPr lang="ru-RU" sz="2400" dirty="0">
              <a:solidFill>
                <a:srgbClr val="04333E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59" y="3030808"/>
            <a:ext cx="1895740" cy="179095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>
            <a:off x="4996941" y="2856916"/>
            <a:ext cx="1503490" cy="1237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7481455" y="3167279"/>
            <a:ext cx="3867" cy="1659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1191491" y="2856916"/>
            <a:ext cx="1574150" cy="107777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158455" y="2725498"/>
            <a:ext cx="1671862" cy="12053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" y="5222660"/>
            <a:ext cx="1398528" cy="1398528"/>
          </a:xfrm>
          <a:prstGeom prst="rect">
            <a:avLst/>
          </a:prstGeom>
        </p:spPr>
      </p:pic>
      <p:cxnSp>
        <p:nvCxnSpPr>
          <p:cNvPr id="37" name="Прямая со стрелкой 36"/>
          <p:cNvCxnSpPr/>
          <p:nvPr/>
        </p:nvCxnSpPr>
        <p:spPr>
          <a:xfrm flipH="1">
            <a:off x="1398708" y="6178977"/>
            <a:ext cx="1953034" cy="945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454761" y="5732098"/>
            <a:ext cx="19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86396" y="1961429"/>
            <a:ext cx="13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Приблизить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61499" y="1612611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</a:t>
            </a:r>
            <a:r>
              <a:rPr lang="en-US" dirty="0" smtClean="0"/>
              <a:t>JSON</a:t>
            </a:r>
          </a:p>
          <a:p>
            <a:r>
              <a:rPr lang="ru-RU" dirty="0"/>
              <a:t>с</a:t>
            </a:r>
            <a:r>
              <a:rPr lang="ru-RU" dirty="0" smtClean="0"/>
              <a:t> координатами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813373" y="363537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Координаты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808297" y="3627467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меток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119166" y="2816452"/>
            <a:ext cx="82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метки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449779" y="6178977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 на метки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405868" y="5350338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Метки в полигоне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12539" y="5795425"/>
            <a:ext cx="255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Вычисление полигона</a:t>
            </a:r>
          </a:p>
          <a:p>
            <a:r>
              <a:rPr lang="ru-RU" dirty="0" smtClean="0"/>
              <a:t>Поиск меток в полигоне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358903" y="5004772"/>
            <a:ext cx="1517353" cy="16553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4876256" y="5716738"/>
            <a:ext cx="1072689" cy="4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4861499" y="6188427"/>
            <a:ext cx="1044362" cy="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3024" y="543834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4333E"/>
                </a:solidFill>
              </a:rPr>
              <a:t>    Label</a:t>
            </a:r>
          </a:p>
          <a:p>
            <a:r>
              <a:rPr lang="en-US" sz="2000" b="1" dirty="0" smtClean="0">
                <a:solidFill>
                  <a:srgbClr val="04333E"/>
                </a:solidFill>
              </a:rPr>
              <a:t>Repository</a:t>
            </a:r>
            <a:endParaRPr lang="ru-RU" sz="2000" b="1" dirty="0">
              <a:solidFill>
                <a:srgbClr val="04333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6295" y="5364477"/>
            <a:ext cx="1384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4333E"/>
                </a:solidFill>
              </a:rPr>
              <a:t>getByRect()</a:t>
            </a:r>
            <a:endParaRPr lang="ru-RU" sz="20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21675" y="138545"/>
            <a:ext cx="25439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Service layer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675" y="784877"/>
            <a:ext cx="37591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View labels on map lifecycle.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271825" y="780045"/>
            <a:ext cx="4059379" cy="0"/>
          </a:xfrm>
          <a:prstGeom prst="straightConnector1">
            <a:avLst/>
          </a:prstGeom>
          <a:noFill/>
          <a:ln w="9525" cap="flat" cmpd="sng">
            <a:solidFill>
              <a:srgbClr val="04333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221675" y="1296759"/>
            <a:ext cx="471173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rectangle by 2 points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71825" y="1763256"/>
            <a:ext cx="2854037" cy="18426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62816" y="3605910"/>
            <a:ext cx="10070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А(x1, y1)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25861" y="1523541"/>
            <a:ext cx="9989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В(x2, y2)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 flipH="1">
            <a:off x="271825" y="1763256"/>
            <a:ext cx="2854037" cy="18426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213" name="Shape 213"/>
          <p:cNvSpPr txBox="1"/>
          <p:nvPr/>
        </p:nvSpPr>
        <p:spPr>
          <a:xfrm>
            <a:off x="5067953" y="1296776"/>
            <a:ext cx="3735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for labels  inside rectangle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71816" y="6200178"/>
            <a:ext cx="3454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entities to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DTO.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24" y="1621725"/>
            <a:ext cx="4581274" cy="494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5621452" y="4994424"/>
            <a:ext cx="1596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P (x3, y3)</a:t>
            </a:r>
          </a:p>
        </p:txBody>
      </p:sp>
    </p:spTree>
    <p:extLst>
      <p:ext uri="{BB962C8B-B14F-4D97-AF65-F5344CB8AC3E}">
        <p14:creationId xmlns:p14="http://schemas.microsoft.com/office/powerpoint/2010/main" val="33107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75" y="784877"/>
            <a:ext cx="250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Add label lifecycle.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9" y="1246542"/>
            <a:ext cx="8585351" cy="4014914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8725542" y="4785494"/>
            <a:ext cx="311150" cy="291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2834917" y="4908935"/>
            <a:ext cx="58811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518667" y="3152864"/>
            <a:ext cx="4318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39" idx="2"/>
          </p:cNvCxnSpPr>
          <p:nvPr/>
        </p:nvCxnSpPr>
        <p:spPr>
          <a:xfrm flipV="1">
            <a:off x="4734567" y="3546564"/>
            <a:ext cx="0" cy="13623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6" y="1571625"/>
            <a:ext cx="2724530" cy="5229955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109234" y="1571625"/>
            <a:ext cx="2725683" cy="5210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0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5962650" y="4532313"/>
            <a:ext cx="3038475" cy="170497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222250" y="138113"/>
            <a:ext cx="2543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04333E"/>
                </a:solidFill>
                <a:latin typeface="Calibri" pitchFamily="34" charset="0"/>
              </a:rPr>
              <a:t>Service layer</a:t>
            </a:r>
            <a:endParaRPr lang="ru-RU" sz="3600" i="1">
              <a:solidFill>
                <a:srgbClr val="04333E"/>
              </a:solidFill>
              <a:latin typeface="Calibri" pitchFamily="34" charset="0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22250" y="784225"/>
            <a:ext cx="2506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4333E"/>
                </a:solidFill>
                <a:latin typeface="Calibri" pitchFamily="34" charset="0"/>
              </a:rPr>
              <a:t>Add label lifecycle.</a:t>
            </a:r>
            <a:endParaRPr lang="ru-RU" sz="2400">
              <a:solidFill>
                <a:srgbClr val="04333E"/>
              </a:solidFill>
              <a:latin typeface="Calibri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1463" y="779463"/>
            <a:ext cx="4059237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право 8"/>
          <p:cNvSpPr/>
          <p:nvPr/>
        </p:nvSpPr>
        <p:spPr>
          <a:xfrm>
            <a:off x="4922838" y="2252663"/>
            <a:ext cx="1503362" cy="73025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99238" y="1395413"/>
            <a:ext cx="2452687" cy="138906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04333E"/>
                </a:solidFill>
                <a:latin typeface="Arial" charset="0"/>
                <a:cs typeface="Arial" charset="0"/>
              </a:rPr>
              <a:t>LabelController</a:t>
            </a:r>
            <a:endParaRPr lang="ru-RU" sz="24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7583488" y="2838450"/>
            <a:ext cx="46037" cy="1679575"/>
          </a:xfrm>
          <a:prstGeom prst="down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1192213" y="2857500"/>
            <a:ext cx="1573212" cy="107791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6" name="Рисунок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4762500"/>
            <a:ext cx="1398587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Прямая со стрелкой 20"/>
          <p:cNvCxnSpPr/>
          <p:nvPr/>
        </p:nvCxnSpPr>
        <p:spPr>
          <a:xfrm flipH="1" flipV="1">
            <a:off x="1544638" y="5519738"/>
            <a:ext cx="1733550" cy="635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3317875" y="3792538"/>
            <a:ext cx="1517650" cy="283686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876800" y="5465763"/>
            <a:ext cx="1044575" cy="0"/>
          </a:xfrm>
          <a:prstGeom prst="straightConnector1">
            <a:avLst/>
          </a:prstGeom>
          <a:ln w="38100">
            <a:solidFill>
              <a:srgbClr val="043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10" name="Рисунок 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92100" y="1366838"/>
            <a:ext cx="191135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Рисунок 3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063" y="1549400"/>
            <a:ext cx="2695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Прямоугольник 36"/>
          <p:cNvSpPr/>
          <p:nvPr/>
        </p:nvSpPr>
        <p:spPr>
          <a:xfrm>
            <a:off x="1897063" y="1568450"/>
            <a:ext cx="2795587" cy="1533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729412" y="4606493"/>
            <a:ext cx="150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33E"/>
                </a:solidFill>
              </a:rPr>
              <a:t>LabelService</a:t>
            </a:r>
            <a:endParaRPr lang="ru-RU" dirty="0">
              <a:solidFill>
                <a:srgbClr val="04333E"/>
              </a:solidFill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7108031" y="4980278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33E"/>
                </a:solidFill>
              </a:rPr>
              <a:t>add()</a:t>
            </a:r>
            <a:endParaRPr lang="ru-RU" dirty="0">
              <a:solidFill>
                <a:srgbClr val="04333E"/>
              </a:solidFill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379788" y="3768725"/>
            <a:ext cx="140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4333E"/>
                </a:solidFill>
              </a:rPr>
              <a:t>Label</a:t>
            </a:r>
          </a:p>
          <a:p>
            <a:r>
              <a:rPr lang="en-US" b="1">
                <a:solidFill>
                  <a:srgbClr val="04333E"/>
                </a:solidFill>
              </a:rPr>
              <a:t>Repository</a:t>
            </a:r>
            <a:endParaRPr lang="ru-RU" b="1">
              <a:solidFill>
                <a:srgbClr val="04333E"/>
              </a:solidFill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3400425" y="4489450"/>
            <a:ext cx="1533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4333E"/>
                </a:solidFill>
              </a:rPr>
              <a:t>Location</a:t>
            </a:r>
          </a:p>
          <a:p>
            <a:r>
              <a:rPr lang="en-US" b="1">
                <a:solidFill>
                  <a:srgbClr val="04333E"/>
                </a:solidFill>
              </a:rPr>
              <a:t>Repository</a:t>
            </a:r>
            <a:endParaRPr lang="ru-RU" b="1">
              <a:solidFill>
                <a:srgbClr val="04333E"/>
              </a:solidFill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438525" y="5241925"/>
            <a:ext cx="147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4333E"/>
                </a:solidFill>
              </a:rPr>
              <a:t>Tag</a:t>
            </a:r>
          </a:p>
          <a:p>
            <a:r>
              <a:rPr lang="en-US" b="1">
                <a:solidFill>
                  <a:srgbClr val="04333E"/>
                </a:solidFill>
              </a:rPr>
              <a:t>Repository</a:t>
            </a:r>
            <a:endParaRPr lang="ru-RU" b="1">
              <a:solidFill>
                <a:srgbClr val="04333E"/>
              </a:solidFill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438525" y="5984875"/>
            <a:ext cx="139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4333E"/>
                </a:solidFill>
              </a:rPr>
              <a:t>Category</a:t>
            </a:r>
          </a:p>
          <a:p>
            <a:r>
              <a:rPr lang="en-US" b="1">
                <a:solidFill>
                  <a:srgbClr val="04333E"/>
                </a:solidFill>
              </a:rPr>
              <a:t>Repository</a:t>
            </a:r>
            <a:endParaRPr lang="ru-RU" b="1">
              <a:solidFill>
                <a:srgbClr val="04333E"/>
              </a:solidFill>
            </a:endParaRPr>
          </a:p>
        </p:txBody>
      </p:sp>
      <p:sp>
        <p:nvSpPr>
          <p:cNvPr id="29729" name="TextBox 47"/>
          <p:cNvSpPr txBox="1">
            <a:spLocks noChangeArrowheads="1"/>
          </p:cNvSpPr>
          <p:nvPr/>
        </p:nvSpPr>
        <p:spPr bwMode="auto">
          <a:xfrm>
            <a:off x="4775200" y="1612900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JSON</a:t>
            </a:r>
            <a:r>
              <a:rPr lang="ru-RU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with new </a:t>
            </a:r>
          </a:p>
          <a:p>
            <a:r>
              <a:rPr lang="en-US">
                <a:latin typeface="Calibri" pitchFamily="34" charset="0"/>
              </a:rPr>
              <a:t>Label information</a:t>
            </a:r>
            <a:endParaRPr lang="ru-RU">
              <a:latin typeface="Calibri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111750" y="2857500"/>
            <a:ext cx="1389063" cy="17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31" name="TextBox 47"/>
          <p:cNvSpPr txBox="1">
            <a:spLocks noChangeArrowheads="1"/>
          </p:cNvSpPr>
          <p:nvPr/>
        </p:nvSpPr>
        <p:spPr bwMode="auto">
          <a:xfrm>
            <a:off x="5057775" y="2924175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JSON</a:t>
            </a:r>
            <a:r>
              <a:rPr lang="ru-RU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with full</a:t>
            </a:r>
          </a:p>
          <a:p>
            <a:r>
              <a:rPr lang="en-US">
                <a:latin typeface="Calibri" pitchFamily="34" charset="0"/>
              </a:rPr>
              <a:t>Label information</a:t>
            </a:r>
            <a:endParaRPr lang="ru-RU">
              <a:latin typeface="Calibri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7300913" y="2824163"/>
            <a:ext cx="3175" cy="1658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33" name="TextBox 49"/>
          <p:cNvSpPr txBox="1">
            <a:spLocks noChangeArrowheads="1"/>
          </p:cNvSpPr>
          <p:nvPr/>
        </p:nvSpPr>
        <p:spPr bwMode="auto">
          <a:xfrm>
            <a:off x="6532563" y="3751263"/>
            <a:ext cx="677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Label</a:t>
            </a:r>
            <a:endParaRPr lang="ru-RU">
              <a:latin typeface="Calibri" pitchFamily="34" charset="0"/>
            </a:endParaRPr>
          </a:p>
        </p:txBody>
      </p:sp>
      <p:sp>
        <p:nvSpPr>
          <p:cNvPr id="29734" name="TextBox 48"/>
          <p:cNvSpPr txBox="1">
            <a:spLocks noChangeArrowheads="1"/>
          </p:cNvSpPr>
          <p:nvPr/>
        </p:nvSpPr>
        <p:spPr bwMode="auto">
          <a:xfrm>
            <a:off x="7664450" y="3444875"/>
            <a:ext cx="7651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Label </a:t>
            </a:r>
          </a:p>
          <a:p>
            <a:r>
              <a:rPr lang="en-US">
                <a:latin typeface="Calibri" pitchFamily="34" charset="0"/>
              </a:rPr>
              <a:t>userId</a:t>
            </a:r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977900" y="2724150"/>
            <a:ext cx="825500" cy="73025"/>
          </a:xfrm>
          <a:prstGeom prst="rightArrow">
            <a:avLst/>
          </a:prstGeom>
          <a:solidFill>
            <a:srgbClr val="0433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735" name="TextBox 51"/>
          <p:cNvSpPr txBox="1">
            <a:spLocks noChangeArrowheads="1"/>
          </p:cNvSpPr>
          <p:nvPr/>
        </p:nvSpPr>
        <p:spPr bwMode="auto">
          <a:xfrm>
            <a:off x="2097088" y="5626100"/>
            <a:ext cx="534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add</a:t>
            </a:r>
            <a:endParaRPr lang="ru-RU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1339850" y="5075238"/>
            <a:ext cx="19542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7" name="TextBox 52"/>
          <p:cNvSpPr txBox="1">
            <a:spLocks noChangeArrowheads="1"/>
          </p:cNvSpPr>
          <p:nvPr/>
        </p:nvSpPr>
        <p:spPr bwMode="auto">
          <a:xfrm>
            <a:off x="1749425" y="4664075"/>
            <a:ext cx="1128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new Label</a:t>
            </a:r>
            <a:endParaRPr 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5" y="138546"/>
            <a:ext cx="25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Service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5" y="784877"/>
            <a:ext cx="25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Find/filtrate labels.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342"/>
            <a:ext cx="9144000" cy="42663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" y="1246542"/>
            <a:ext cx="2876951" cy="522995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1825" y="1246542"/>
            <a:ext cx="2876951" cy="52299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43800" y="1594206"/>
            <a:ext cx="295276" cy="272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3148776" y="1714500"/>
            <a:ext cx="4395024" cy="16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37360" y="1798320"/>
            <a:ext cx="1028281" cy="3352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5" y="2020999"/>
            <a:ext cx="2838846" cy="45631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331205" y="2020999"/>
            <a:ext cx="2838846" cy="4563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2" idx="3"/>
            <a:endCxn id="16" idx="1"/>
          </p:cNvCxnSpPr>
          <p:nvPr/>
        </p:nvCxnSpPr>
        <p:spPr>
          <a:xfrm>
            <a:off x="2765641" y="1965960"/>
            <a:ext cx="1565564" cy="23365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0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221675" y="138545"/>
            <a:ext cx="254396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Service layer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1675" y="784877"/>
            <a:ext cx="254620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Find/filtrate labels.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271825" y="780045"/>
            <a:ext cx="4059379" cy="0"/>
          </a:xfrm>
          <a:prstGeom prst="straightConnector1">
            <a:avLst/>
          </a:prstGeom>
          <a:noFill/>
          <a:ln w="9525" cap="flat" cmpd="sng">
            <a:solidFill>
              <a:srgbClr val="04333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6" name="Shape 296"/>
          <p:cNvSpPr/>
          <p:nvPr/>
        </p:nvSpPr>
        <p:spPr>
          <a:xfrm>
            <a:off x="1302328" y="2285998"/>
            <a:ext cx="731351" cy="786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4333E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5046696" y="2262355"/>
            <a:ext cx="1381813" cy="10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4333E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599942" y="1395213"/>
            <a:ext cx="2452255" cy="13896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Label Controller</a:t>
            </a:r>
          </a:p>
        </p:txBody>
      </p:sp>
      <p:sp>
        <p:nvSpPr>
          <p:cNvPr id="299" name="Shape 299"/>
          <p:cNvSpPr/>
          <p:nvPr/>
        </p:nvSpPr>
        <p:spPr>
          <a:xfrm>
            <a:off x="5961732" y="4609523"/>
            <a:ext cx="3182266" cy="170498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Label Service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getLabelsByTag()</a:t>
            </a:r>
          </a:p>
        </p:txBody>
      </p:sp>
      <p:sp>
        <p:nvSpPr>
          <p:cNvPr id="300" name="Shape 300"/>
          <p:cNvSpPr/>
          <p:nvPr/>
        </p:nvSpPr>
        <p:spPr>
          <a:xfrm>
            <a:off x="7803209" y="2856916"/>
            <a:ext cx="45718" cy="16805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4333E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1191490" y="2856916"/>
            <a:ext cx="1574150" cy="1077774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61" y="4762750"/>
            <a:ext cx="1398528" cy="139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/>
          <p:nvPr/>
        </p:nvCxnSpPr>
        <p:spPr>
          <a:xfrm rot="10800000">
            <a:off x="1545295" y="5519308"/>
            <a:ext cx="1732386" cy="7058"/>
          </a:xfrm>
          <a:prstGeom prst="straightConnector1">
            <a:avLst/>
          </a:prstGeom>
          <a:noFill/>
          <a:ln w="38100" cap="flat" cmpd="sng">
            <a:solidFill>
              <a:srgbClr val="04333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4" name="Shape 304"/>
          <p:cNvSpPr/>
          <p:nvPr/>
        </p:nvSpPr>
        <p:spPr>
          <a:xfrm>
            <a:off x="3318292" y="4612250"/>
            <a:ext cx="1517352" cy="165534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Label Repository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4876255" y="5465541"/>
            <a:ext cx="1044361" cy="0"/>
          </a:xfrm>
          <a:prstGeom prst="straightConnector1">
            <a:avLst/>
          </a:prstGeom>
          <a:noFill/>
          <a:ln w="38100" cap="flat" cmpd="sng">
            <a:solidFill>
              <a:srgbClr val="04333E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92571" y="1366190"/>
            <a:ext cx="1911927" cy="191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3435" y="1560184"/>
            <a:ext cx="2830069" cy="1334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2083436" y="1554986"/>
            <a:ext cx="2830069" cy="133403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2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7854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3" y="845126"/>
            <a:ext cx="2358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4333E"/>
                </a:solidFill>
              </a:rPr>
              <a:t>Agenda</a:t>
            </a:r>
            <a:endParaRPr lang="ru-RU" sz="5400" b="1" dirty="0">
              <a:solidFill>
                <a:srgbClr val="04333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8363" y="2360803"/>
            <a:ext cx="4023666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1.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System functionality.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2.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Application architecture.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3.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Database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4.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Server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5</a:t>
            </a:r>
            <a:r>
              <a:rPr lang="en-US" sz="2600" dirty="0" smtClean="0">
                <a:solidFill>
                  <a:srgbClr val="021E24"/>
                </a:solidFill>
                <a:latin typeface="Cambria" panose="02040503050406030204" pitchFamily="18" charset="0"/>
              </a:rPr>
              <a:t>.Client side overview.</a:t>
            </a:r>
            <a:endParaRPr lang="ru-RU" sz="2600" dirty="0" smtClean="0">
              <a:solidFill>
                <a:srgbClr val="021E24"/>
              </a:solidFill>
              <a:latin typeface="Cambria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2" y="1154209"/>
            <a:ext cx="7375993" cy="5236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165100"/>
            <a:ext cx="206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675" y="784877"/>
            <a:ext cx="16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Spring MVC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618" y="831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872464" y="61832"/>
            <a:ext cx="3399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Authorization</a:t>
            </a:r>
            <a:endParaRPr lang="ru-RU" sz="4400" b="1" dirty="0">
              <a:solidFill>
                <a:srgbClr val="04333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3" y="1490661"/>
            <a:ext cx="3200400" cy="387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04" y="1490661"/>
            <a:ext cx="3209925" cy="387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85" y="2893324"/>
            <a:ext cx="804081" cy="8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4" y="811431"/>
            <a:ext cx="3338945" cy="3338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87" y="1375953"/>
            <a:ext cx="2294433" cy="22099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516582" y="470457"/>
            <a:ext cx="41563" cy="5985761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800" y="3958384"/>
            <a:ext cx="340926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Map browsing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Search labels;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View labels</a:t>
            </a:r>
            <a:r>
              <a:rPr lang="en-US" dirty="0" smtClean="0">
                <a:solidFill>
                  <a:srgbClr val="04333E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4333E"/>
                </a:solidFill>
              </a:rPr>
              <a:t>Publish labels in sicial networks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3522" y="3958384"/>
            <a:ext cx="30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Anonimus abilities;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33E"/>
                </a:solidFill>
              </a:rPr>
              <a:t>Creating label</a:t>
            </a:r>
            <a:r>
              <a:rPr lang="en-US" sz="2400" dirty="0" smtClean="0">
                <a:solidFill>
                  <a:srgbClr val="04333E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Adding attachments;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Adding comments</a:t>
            </a:r>
            <a:r>
              <a:rPr lang="en-US" dirty="0" smtClean="0">
                <a:solidFill>
                  <a:srgbClr val="04333E"/>
                </a:solidFill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800" y="165100"/>
            <a:ext cx="206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675" y="78487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User</a:t>
            </a:r>
            <a:endParaRPr lang="ru-RU" sz="2400" dirty="0">
              <a:solidFill>
                <a:srgbClr val="04333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1160" y="3523273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Anonimus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2564" y="3463337"/>
            <a:ext cx="217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33E"/>
                </a:solidFill>
              </a:rPr>
              <a:t>Authorized user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7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614"/>
            <a:ext cx="9144000" cy="4915383"/>
          </a:xfrm>
          <a:prstGeom prst="rect">
            <a:avLst/>
          </a:prstGeom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3" y="2100568"/>
            <a:ext cx="4339617" cy="4391103"/>
          </a:xfrm>
          <a:prstGeom prst="rect">
            <a:avLst/>
          </a:prstGeom>
        </p:spPr>
      </p:pic>
      <p:pic>
        <p:nvPicPr>
          <p:cNvPr id="4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01" y="2813929"/>
            <a:ext cx="4216196" cy="328206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" name="Прямая соединительная линия 5"/>
          <p:cNvCxnSpPr>
            <a:stCxn id="12" idx="0"/>
          </p:cNvCxnSpPr>
          <p:nvPr/>
        </p:nvCxnSpPr>
        <p:spPr>
          <a:xfrm flipV="1">
            <a:off x="8461376" y="783352"/>
            <a:ext cx="1" cy="4491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4571999" y="768159"/>
            <a:ext cx="3889377" cy="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559299" y="768159"/>
            <a:ext cx="12700" cy="13425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302626" y="1232470"/>
            <a:ext cx="317500" cy="301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32382" y="2100567"/>
            <a:ext cx="4339617" cy="4519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658123" y="1232470"/>
            <a:ext cx="307974" cy="301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8966200" y="1333499"/>
            <a:ext cx="0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749899" y="2813928"/>
            <a:ext cx="4216198" cy="3282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221675" y="138546"/>
            <a:ext cx="206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675" y="784877"/>
            <a:ext cx="438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Authorization via social networks.</a:t>
            </a:r>
            <a:endParaRPr lang="ru-RU" sz="2400" dirty="0">
              <a:solidFill>
                <a:srgbClr val="04333E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9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" y="1866319"/>
            <a:ext cx="8477887" cy="4360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165100"/>
            <a:ext cx="206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Web layer</a:t>
            </a:r>
            <a:endParaRPr lang="ru-RU" sz="3600" i="1" dirty="0">
              <a:solidFill>
                <a:srgbClr val="04333E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675" y="78487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Security and aunthentication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2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785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969817" y="720435"/>
            <a:ext cx="490031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Client side overview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43524" y="2053933"/>
            <a:ext cx="6061799" cy="394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Used Technologies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we chose a particular technology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UI Overview</a:t>
            </a:r>
          </a:p>
        </p:txBody>
      </p:sp>
    </p:spTree>
    <p:extLst>
      <p:ext uri="{BB962C8B-B14F-4D97-AF65-F5344CB8AC3E}">
        <p14:creationId xmlns:p14="http://schemas.microsoft.com/office/powerpoint/2010/main" val="366474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57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608500" y="5974400"/>
            <a:ext cx="7926900" cy="68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69817" y="720435"/>
            <a:ext cx="49002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sp>
        <p:nvSpPr>
          <p:cNvPr id="200" name="Shape 200"/>
          <p:cNvSpPr/>
          <p:nvPr/>
        </p:nvSpPr>
        <p:spPr>
          <a:xfrm rot="-5400000">
            <a:off x="1000" y="3025975"/>
            <a:ext cx="19845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Services</a:t>
            </a:r>
          </a:p>
        </p:txBody>
      </p:sp>
      <p:sp>
        <p:nvSpPr>
          <p:cNvPr id="201" name="Shape 201"/>
          <p:cNvSpPr/>
          <p:nvPr/>
        </p:nvSpPr>
        <p:spPr>
          <a:xfrm>
            <a:off x="608500" y="1489925"/>
            <a:ext cx="7926900" cy="47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Event Listeners (Hooks)</a:t>
            </a:r>
          </a:p>
        </p:txBody>
      </p:sp>
      <p:sp>
        <p:nvSpPr>
          <p:cNvPr id="202" name="Shape 202"/>
          <p:cNvSpPr/>
          <p:nvPr/>
        </p:nvSpPr>
        <p:spPr>
          <a:xfrm>
            <a:off x="3765550" y="2426250"/>
            <a:ext cx="47697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Window Drawer</a:t>
            </a:r>
          </a:p>
        </p:txBody>
      </p:sp>
      <p:sp>
        <p:nvSpPr>
          <p:cNvPr id="203" name="Shape 203"/>
          <p:cNvSpPr/>
          <p:nvPr/>
        </p:nvSpPr>
        <p:spPr>
          <a:xfrm>
            <a:off x="3765550" y="3640237"/>
            <a:ext cx="21708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Controller</a:t>
            </a:r>
          </a:p>
        </p:txBody>
      </p:sp>
      <p:sp>
        <p:nvSpPr>
          <p:cNvPr id="204" name="Shape 204"/>
          <p:cNvSpPr/>
          <p:nvPr/>
        </p:nvSpPr>
        <p:spPr>
          <a:xfrm>
            <a:off x="6364600" y="3664537"/>
            <a:ext cx="21708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Views</a:t>
            </a:r>
          </a:p>
        </p:txBody>
      </p:sp>
      <p:sp>
        <p:nvSpPr>
          <p:cNvPr id="205" name="Shape 205"/>
          <p:cNvSpPr/>
          <p:nvPr/>
        </p:nvSpPr>
        <p:spPr>
          <a:xfrm rot="-5400000">
            <a:off x="1062475" y="3045150"/>
            <a:ext cx="2003700" cy="769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TPL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Third Party Libraries</a:t>
            </a:r>
          </a:p>
        </p:txBody>
      </p:sp>
      <p:sp>
        <p:nvSpPr>
          <p:cNvPr id="206" name="Shape 206"/>
          <p:cNvSpPr/>
          <p:nvPr/>
        </p:nvSpPr>
        <p:spPr>
          <a:xfrm>
            <a:off x="4700050" y="3162925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338400" y="31912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07615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8165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952725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30012" y="4409750"/>
            <a:ext cx="223200" cy="1571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2133550" y="3045150"/>
            <a:ext cx="2003700" cy="76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Map Controller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023800" y="19489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969000" y="4893825"/>
            <a:ext cx="7566300" cy="684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API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(+Geocoding)</a:t>
            </a:r>
          </a:p>
        </p:txBody>
      </p:sp>
      <p:sp>
        <p:nvSpPr>
          <p:cNvPr id="215" name="Shape 215"/>
          <p:cNvSpPr/>
          <p:nvPr/>
        </p:nvSpPr>
        <p:spPr>
          <a:xfrm>
            <a:off x="1154787" y="4409750"/>
            <a:ext cx="223200" cy="477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1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Used Technologies / Modules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43525" y="2053924"/>
            <a:ext cx="6831300" cy="452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programming language that extends JS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Require.JS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 - async JS dependency injector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jQuery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frontend JS framework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CSS styling framework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MMenu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mobile style navigation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Toast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information popups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Validate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form validation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FeatherLight </a:t>
            </a: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(jQuery Module) - image gallery</a:t>
            </a:r>
          </a:p>
        </p:txBody>
      </p:sp>
    </p:spTree>
    <p:extLst>
      <p:ext uri="{BB962C8B-B14F-4D97-AF65-F5344CB8AC3E}">
        <p14:creationId xmlns:p14="http://schemas.microsoft.com/office/powerpoint/2010/main" val="4026276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TypeScript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and what is Require.JS?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237" y="4029225"/>
            <a:ext cx="2689624" cy="16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18" y="2384675"/>
            <a:ext cx="18560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43525" y="2288550"/>
            <a:ext cx="6241500" cy="452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lang="en-US" sz="2400" dirty="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- programming language that brings you optional static type-checking along with the latest ECMAScript features.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Require.JS</a:t>
            </a:r>
            <a:r>
              <a:rPr lang="en-US" sz="2400" dirty="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 - async JS dependency injector that loads modules by importing scripts using special code in the top of the module. It is very usefull when TypeScript is compiles with “--module AMD” parameter.</a:t>
            </a:r>
          </a:p>
        </p:txBody>
      </p:sp>
    </p:spTree>
    <p:extLst>
      <p:ext uri="{BB962C8B-B14F-4D97-AF65-F5344CB8AC3E}">
        <p14:creationId xmlns:p14="http://schemas.microsoft.com/office/powerpoint/2010/main" val="103405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Bootstrap?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43525" y="2053924"/>
            <a:ext cx="6831300" cy="452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Easy to get started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Great grid system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Base styling for most HTML elements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Extensive list of components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Bundled Javascript plugins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3883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0737" y="990600"/>
            <a:ext cx="4960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System functionality</a:t>
            </a:r>
            <a:endParaRPr lang="ru-RU" sz="4000" b="1" dirty="0">
              <a:solidFill>
                <a:srgbClr val="0433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816" y="2227118"/>
            <a:ext cx="5322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Integration with Google Maps;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Creation</a:t>
            </a:r>
            <a:r>
              <a:rPr lang="en-US" sz="2400" dirty="0">
                <a:solidFill>
                  <a:srgbClr val="04333E"/>
                </a:solidFill>
              </a:rPr>
              <a:t>, review and </a:t>
            </a:r>
            <a:r>
              <a:rPr lang="en-US" sz="2400" dirty="0" smtClean="0">
                <a:solidFill>
                  <a:srgbClr val="04333E"/>
                </a:solidFill>
              </a:rPr>
              <a:t>comment </a:t>
            </a:r>
            <a:r>
              <a:rPr lang="en-US" sz="2400" dirty="0" smtClean="0">
                <a:solidFill>
                  <a:srgbClr val="04333E"/>
                </a:solidFill>
              </a:rPr>
              <a:t>Labels;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33E"/>
                </a:solidFill>
              </a:rPr>
              <a:t>Google+ </a:t>
            </a:r>
            <a:r>
              <a:rPr lang="en-US" sz="2400" dirty="0" smtClean="0">
                <a:solidFill>
                  <a:srgbClr val="04333E"/>
                </a:solidFill>
              </a:rPr>
              <a:t>&amp;</a:t>
            </a:r>
            <a:r>
              <a:rPr lang="ru-RU" sz="2400" dirty="0" smtClean="0">
                <a:solidFill>
                  <a:srgbClr val="04333E"/>
                </a:solidFill>
              </a:rPr>
              <a:t> </a:t>
            </a:r>
            <a:r>
              <a:rPr lang="en-US" sz="2400" dirty="0">
                <a:solidFill>
                  <a:srgbClr val="04333E"/>
                </a:solidFill>
              </a:rPr>
              <a:t>Facebook </a:t>
            </a:r>
            <a:r>
              <a:rPr lang="en-US" sz="2400" dirty="0" smtClean="0">
                <a:solidFill>
                  <a:srgbClr val="04333E"/>
                </a:solidFill>
              </a:rPr>
              <a:t>Authorization</a:t>
            </a:r>
            <a:r>
              <a:rPr lang="en-US" sz="2400" dirty="0" smtClean="0">
                <a:solidFill>
                  <a:srgbClr val="04333E"/>
                </a:solidFill>
              </a:rPr>
              <a:t>;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Users privillegies</a:t>
            </a:r>
            <a:endParaRPr lang="en-US" sz="2400" dirty="0" smtClean="0">
              <a:solidFill>
                <a:srgbClr val="0433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Some FR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69825" y="720425"/>
            <a:ext cx="74505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Why jQuery?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43525" y="2053924"/>
            <a:ext cx="6831300" cy="452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Endless Tutorials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Huge Library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04333E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4333E"/>
                </a:solidFill>
                <a:latin typeface="Calibri"/>
                <a:ea typeface="Calibri"/>
                <a:cs typeface="Calibri"/>
                <a:sym typeface="Calibri"/>
              </a:rPr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59841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7" name="Picture 13" descr="uc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9563" y="3094038"/>
            <a:ext cx="4433887" cy="3402012"/>
          </a:xfrm>
        </p:spPr>
      </p:pic>
      <p:pic>
        <p:nvPicPr>
          <p:cNvPr id="52238" name="Picture 14" descr="uc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55218" y="780045"/>
            <a:ext cx="4383088" cy="3363912"/>
          </a:xfrm>
        </p:spPr>
      </p:pic>
      <p:sp>
        <p:nvSpPr>
          <p:cNvPr id="5" name="TextBox 4"/>
          <p:cNvSpPr txBox="1"/>
          <p:nvPr/>
        </p:nvSpPr>
        <p:spPr>
          <a:xfrm>
            <a:off x="177800" y="165100"/>
            <a:ext cx="386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Use case diagramm</a:t>
            </a:r>
            <a:endParaRPr lang="ru-RU" sz="3600" i="1" dirty="0">
              <a:solidFill>
                <a:srgbClr val="04333E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675" y="78487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User</a:t>
            </a:r>
            <a:endParaRPr lang="ru-RU" sz="2400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uc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1033" y="3172959"/>
            <a:ext cx="4745038" cy="3546475"/>
          </a:xfrm>
        </p:spPr>
      </p:pic>
      <p:sp>
        <p:nvSpPr>
          <p:cNvPr id="5" name="TextBox 4"/>
          <p:cNvSpPr txBox="1"/>
          <p:nvPr/>
        </p:nvSpPr>
        <p:spPr>
          <a:xfrm>
            <a:off x="177800" y="165100"/>
            <a:ext cx="386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Use case diagramm</a:t>
            </a:r>
            <a:endParaRPr lang="ru-RU" sz="3600" i="1" dirty="0">
              <a:solidFill>
                <a:srgbClr val="04333E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1825" y="780045"/>
            <a:ext cx="4059380" cy="0"/>
          </a:xfrm>
          <a:prstGeom prst="line">
            <a:avLst/>
          </a:prstGeom>
          <a:ln>
            <a:solidFill>
              <a:srgbClr val="04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675" y="784877"/>
            <a:ext cx="217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33E"/>
                </a:solidFill>
              </a:rPr>
              <a:t>Authorized user</a:t>
            </a:r>
            <a:endParaRPr lang="ru-RU" sz="2400" dirty="0">
              <a:solidFill>
                <a:srgbClr val="04333E"/>
              </a:solidFill>
            </a:endParaRPr>
          </a:p>
        </p:txBody>
      </p:sp>
      <p:pic>
        <p:nvPicPr>
          <p:cNvPr id="61446" name="Picture 6" descr="uc-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968750" y="488265"/>
            <a:ext cx="5175250" cy="3814763"/>
          </a:xfrm>
        </p:spPr>
      </p:pic>
    </p:spTree>
    <p:extLst>
      <p:ext uri="{BB962C8B-B14F-4D97-AF65-F5344CB8AC3E}">
        <p14:creationId xmlns:p14="http://schemas.microsoft.com/office/powerpoint/2010/main" val="27990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29" y="0"/>
            <a:ext cx="9080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Simple application architecture model</a:t>
            </a:r>
            <a:endParaRPr lang="ru-RU" sz="4400" b="1" dirty="0">
              <a:solidFill>
                <a:srgbClr val="04333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2" y="858000"/>
            <a:ext cx="8695238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618" y="831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5" y="61832"/>
            <a:ext cx="8589309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4993" y="61832"/>
            <a:ext cx="4464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4333E"/>
                </a:solidFill>
              </a:rPr>
              <a:t>Used </a:t>
            </a:r>
            <a:r>
              <a:rPr lang="en-US" sz="4400" b="1" dirty="0" smtClean="0">
                <a:solidFill>
                  <a:srgbClr val="04333E"/>
                </a:solidFill>
              </a:rPr>
              <a:t>technologies</a:t>
            </a:r>
            <a:endParaRPr lang="ru-RU" sz="4400" b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7854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644" y="979055"/>
            <a:ext cx="4789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4333E"/>
                </a:solidFill>
              </a:rPr>
              <a:t>Database overview </a:t>
            </a:r>
            <a:endParaRPr lang="ru-RU" sz="4400" b="1" dirty="0">
              <a:solidFill>
                <a:srgbClr val="04333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7644" y="1989852"/>
            <a:ext cx="264341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Oracle database;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Object model;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333E"/>
                </a:solidFill>
              </a:rPr>
              <a:t>Relational model</a:t>
            </a:r>
            <a:r>
              <a:rPr lang="en-US" dirty="0" smtClean="0">
                <a:solidFill>
                  <a:srgbClr val="04333E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45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8" y="488265"/>
            <a:ext cx="657225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651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04333E"/>
                </a:solidFill>
              </a:rPr>
              <a:t>Object model</a:t>
            </a:r>
            <a:endParaRPr lang="ru-RU" sz="3600" i="1" dirty="0">
              <a:solidFill>
                <a:srgbClr val="0433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502</Words>
  <Application>Microsoft Office PowerPoint</Application>
  <PresentationFormat>Экран (4:3)</PresentationFormat>
  <Paragraphs>152</Paragraphs>
  <Slides>30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69</cp:revision>
  <dcterms:created xsi:type="dcterms:W3CDTF">2017-02-05T14:46:10Z</dcterms:created>
  <dcterms:modified xsi:type="dcterms:W3CDTF">2017-02-08T14:57:44Z</dcterms:modified>
</cp:coreProperties>
</file>