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6" r:id="rId3"/>
    <p:sldId id="257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38" y="7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D039-E7F0-435D-9A44-8A2C8FD3B92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B302-C4C6-4351-8E5B-3FEF2E0D9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71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D039-E7F0-435D-9A44-8A2C8FD3B92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B302-C4C6-4351-8E5B-3FEF2E0D9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405D039-E7F0-435D-9A44-8A2C8FD3B92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158B302-C4C6-4351-8E5B-3FEF2E0D9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2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D039-E7F0-435D-9A44-8A2C8FD3B92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B302-C4C6-4351-8E5B-3FEF2E0D9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4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05D039-E7F0-435D-9A44-8A2C8FD3B92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58B302-C4C6-4351-8E5B-3FEF2E0D9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25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D039-E7F0-435D-9A44-8A2C8FD3B92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B302-C4C6-4351-8E5B-3FEF2E0D9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9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D039-E7F0-435D-9A44-8A2C8FD3B92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B302-C4C6-4351-8E5B-3FEF2E0D9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7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D039-E7F0-435D-9A44-8A2C8FD3B92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B302-C4C6-4351-8E5B-3FEF2E0D9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5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D039-E7F0-435D-9A44-8A2C8FD3B92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B302-C4C6-4351-8E5B-3FEF2E0D9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4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D039-E7F0-435D-9A44-8A2C8FD3B92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B302-C4C6-4351-8E5B-3FEF2E0D9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0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D039-E7F0-435D-9A44-8A2C8FD3B92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B302-C4C6-4351-8E5B-3FEF2E0D9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9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405D039-E7F0-435D-9A44-8A2C8FD3B924}" type="datetimeFigureOut">
              <a:rPr lang="en-US" smtClean="0"/>
              <a:t>7/6/2018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158B302-C4C6-4351-8E5B-3FEF2E0D9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71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urses.edx.org/courses/course-v1:USMx+STV1.1x+2T2018/cours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SOFTWARE TESTING FUNDAMENTALS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757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8" y="284176"/>
            <a:ext cx="10763529" cy="1508760"/>
          </a:xfrm>
        </p:spPr>
        <p:txBody>
          <a:bodyPr>
            <a:normAutofit/>
          </a:bodyPr>
          <a:lstStyle/>
          <a:p>
            <a:r>
              <a:rPr lang="en-US" sz="6000" dirty="0"/>
              <a:t>TEST AUTOMATION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3871" y="2199503"/>
            <a:ext cx="10412625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Why Automate Test Cases?</a:t>
            </a:r>
            <a:endParaRPr lang="en-US" sz="2400" dirty="0"/>
          </a:p>
          <a:p>
            <a:pPr marL="342900" indent="-34290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Agile </a:t>
            </a:r>
            <a:r>
              <a:rPr lang="en-US" sz="2400" dirty="0"/>
              <a:t>and scrum </a:t>
            </a:r>
            <a:r>
              <a:rPr lang="en-US" sz="2400" dirty="0" smtClean="0"/>
              <a:t>environments, </a:t>
            </a:r>
            <a:r>
              <a:rPr lang="en-US" sz="2400" dirty="0"/>
              <a:t>where code is added to the product under development a few times a </a:t>
            </a:r>
            <a:r>
              <a:rPr lang="en-US" sz="2400" dirty="0" smtClean="0"/>
              <a:t>day, rely </a:t>
            </a:r>
            <a:r>
              <a:rPr lang="en-US" sz="2400" dirty="0"/>
              <a:t>heavily on automation. </a:t>
            </a:r>
            <a:endParaRPr lang="en-US" sz="2400" dirty="0" smtClean="0"/>
          </a:p>
          <a:p>
            <a:pPr marL="342900" indent="-34290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b="1" dirty="0"/>
              <a:t>updated code</a:t>
            </a:r>
            <a:r>
              <a:rPr lang="en-US" sz="2400" dirty="0"/>
              <a:t> is called a </a:t>
            </a:r>
            <a:r>
              <a:rPr lang="en-US" sz="2400" b="1" dirty="0"/>
              <a:t>driver</a:t>
            </a:r>
            <a:r>
              <a:rPr lang="en-US" sz="2400" dirty="0"/>
              <a:t>.</a:t>
            </a:r>
          </a:p>
          <a:p>
            <a:pPr marL="342900" indent="-34290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This approach allows for concurrent development and continuous integration</a:t>
            </a:r>
            <a:r>
              <a:rPr lang="en-US" sz="2400" dirty="0" smtClean="0"/>
              <a:t>.</a:t>
            </a:r>
          </a:p>
          <a:p>
            <a:pPr marL="342900" indent="-34290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there are failures, the driver gets flagged as </a:t>
            </a:r>
            <a:r>
              <a:rPr lang="en-US" sz="2400" b="1" dirty="0"/>
              <a:t>unusable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  <a:endParaRPr lang="en-US" sz="2400" dirty="0"/>
          </a:p>
          <a:p>
            <a:pPr fontAlgn="ctr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861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8" y="284176"/>
            <a:ext cx="10763529" cy="1508760"/>
          </a:xfrm>
        </p:spPr>
        <p:txBody>
          <a:bodyPr>
            <a:normAutofit/>
          </a:bodyPr>
          <a:lstStyle/>
          <a:p>
            <a:r>
              <a:rPr lang="en-US" sz="6000" dirty="0"/>
              <a:t>TEST AUTOMATION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7751" y="2025908"/>
            <a:ext cx="11705968" cy="415498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200" b="1" dirty="0"/>
              <a:t>What to Automate:</a:t>
            </a:r>
            <a:endParaRPr lang="en-US" sz="2200" dirty="0"/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200" b="1" dirty="0"/>
              <a:t>Not everything </a:t>
            </a:r>
            <a:r>
              <a:rPr lang="en-US" sz="2200" dirty="0"/>
              <a:t>can be automated.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200" dirty="0"/>
              <a:t>Some systems or features of a </a:t>
            </a:r>
            <a:r>
              <a:rPr lang="en-US" sz="2200" b="1" dirty="0"/>
              <a:t>system may change so often</a:t>
            </a:r>
            <a:r>
              <a:rPr lang="en-US" sz="2200" dirty="0"/>
              <a:t> </a:t>
            </a:r>
            <a:r>
              <a:rPr lang="en-US" sz="2200" dirty="0" smtClean="0"/>
              <a:t>that </a:t>
            </a:r>
            <a:r>
              <a:rPr lang="en-US" sz="2200" dirty="0"/>
              <a:t>the </a:t>
            </a:r>
            <a:r>
              <a:rPr lang="en-US" sz="2200" b="1" dirty="0"/>
              <a:t>cost of updating </a:t>
            </a:r>
            <a:r>
              <a:rPr lang="en-US" sz="2200" dirty="0"/>
              <a:t>the tests would negate the cost of having automation in the first place.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200" dirty="0"/>
              <a:t>Situation where automation is the most beneficial: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200" dirty="0"/>
              <a:t>Unit test cases which are easily coded and easily executed within a testing framework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200" dirty="0"/>
              <a:t>Repetitive tests that need to be conducted </a:t>
            </a:r>
            <a:r>
              <a:rPr lang="en-US" sz="2200" dirty="0" smtClean="0"/>
              <a:t>for </a:t>
            </a:r>
            <a:r>
              <a:rPr lang="en-US" sz="2200" dirty="0"/>
              <a:t>every new driver build </a:t>
            </a:r>
            <a:r>
              <a:rPr lang="en-US" sz="2200" dirty="0" smtClean="0"/>
              <a:t>(regression </a:t>
            </a:r>
            <a:r>
              <a:rPr lang="en-US" sz="2200" dirty="0"/>
              <a:t>testing)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200" dirty="0"/>
              <a:t>Tests which are tedious and/or prone to human error </a:t>
            </a:r>
            <a:r>
              <a:rPr lang="en-US" sz="2200" dirty="0" smtClean="0"/>
              <a:t>(checking numbers)</a:t>
            </a:r>
            <a:endParaRPr lang="en-US" sz="2200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200" dirty="0"/>
              <a:t>Tests that have to be run many times </a:t>
            </a:r>
            <a:r>
              <a:rPr lang="en-US" sz="2200" dirty="0" smtClean="0"/>
              <a:t>(with </a:t>
            </a:r>
            <a:r>
              <a:rPr lang="en-US" sz="2200" dirty="0"/>
              <a:t>different data </a:t>
            </a:r>
            <a:r>
              <a:rPr lang="en-US" sz="2200" dirty="0" smtClean="0"/>
              <a:t>/ different hardware/software)</a:t>
            </a:r>
            <a:endParaRPr lang="en-US" sz="2200" dirty="0"/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200" dirty="0"/>
              <a:t>Tests that cannot be done manually such as simulating 100 concurrent users on the system or input of 500 pieces of data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200" dirty="0"/>
              <a:t>Tests that would take a lot of time and effort to do manually but can be automated and </a:t>
            </a:r>
            <a:r>
              <a:rPr lang="en-US" sz="2200" dirty="0" smtClean="0"/>
              <a:t>re-run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6907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COPYRIGHT 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All information presented in this mentoring session is gathered from an online course </a:t>
            </a:r>
          </a:p>
          <a:p>
            <a:pPr marL="0" indent="0" algn="ctr">
              <a:buNone/>
            </a:pPr>
            <a:r>
              <a:rPr lang="en-US" sz="3200" b="1" dirty="0" smtClean="0"/>
              <a:t>Software Testing Fundamentals</a:t>
            </a:r>
            <a:r>
              <a:rPr lang="en-US" sz="3200" dirty="0" smtClean="0"/>
              <a:t> </a:t>
            </a:r>
          </a:p>
          <a:p>
            <a:pPr marL="0" indent="0" algn="ctr">
              <a:buNone/>
            </a:pPr>
            <a:r>
              <a:rPr lang="en-US" sz="3200" dirty="0" smtClean="0"/>
              <a:t>provided on www.edx.org</a:t>
            </a:r>
          </a:p>
          <a:p>
            <a:pPr marL="0" indent="0" algn="ctr">
              <a:buNone/>
            </a:pPr>
            <a:r>
              <a:rPr lang="en-US" sz="3200" dirty="0">
                <a:hlinkClick r:id="rId2"/>
              </a:rPr>
              <a:t>https://courses.edx.org/courses/course-v1:USMx+STV1.1x+2T2018/course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 smtClean="0"/>
          </a:p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292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SESSION outline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77629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DEFINITION &amp; EXAMPLE</a:t>
            </a:r>
          </a:p>
          <a:p>
            <a:pPr marL="0" indent="0">
              <a:buNone/>
            </a:pPr>
            <a:r>
              <a:rPr lang="en-US" sz="3600" dirty="0" smtClean="0"/>
              <a:t>INFORMATION TO INCLUDE</a:t>
            </a:r>
          </a:p>
          <a:p>
            <a:pPr marL="0" indent="0">
              <a:buNone/>
            </a:pPr>
            <a:r>
              <a:rPr lang="en-US" sz="3600" dirty="0" smtClean="0"/>
              <a:t>EXEMPLAR CHARACTERISTICS</a:t>
            </a:r>
          </a:p>
          <a:p>
            <a:pPr marL="0" indent="0">
              <a:buNone/>
            </a:pPr>
            <a:r>
              <a:rPr lang="en-US" sz="3600" dirty="0" smtClean="0"/>
              <a:t>TEST CASE AUTOMATION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92990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8" y="284176"/>
            <a:ext cx="10763529" cy="1508760"/>
          </a:xfrm>
        </p:spPr>
        <p:txBody>
          <a:bodyPr>
            <a:normAutofit/>
          </a:bodyPr>
          <a:lstStyle/>
          <a:p>
            <a:r>
              <a:rPr lang="en-US" sz="6000" dirty="0"/>
              <a:t>DEFINITION &amp;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2918" y="2060450"/>
            <a:ext cx="100172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</a:t>
            </a:r>
            <a:r>
              <a:rPr lang="en-US" sz="2400" b="1" dirty="0"/>
              <a:t> test case</a:t>
            </a:r>
            <a:r>
              <a:rPr lang="en-US" sz="2400" dirty="0"/>
              <a:t> is a set of conditions and criteria that specify how a tester will determine if the system does what it is expected to do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relationship is not always </a:t>
            </a:r>
            <a:r>
              <a:rPr lang="en-US" sz="2400" dirty="0" smtClean="0"/>
              <a:t>one-to-one.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Usually</a:t>
            </a:r>
            <a:r>
              <a:rPr lang="en-US" sz="2400" dirty="0"/>
              <a:t>, there are </a:t>
            </a:r>
            <a:r>
              <a:rPr lang="en-US" sz="2400" dirty="0" smtClean="0"/>
              <a:t>two </a:t>
            </a:r>
            <a:r>
              <a:rPr lang="en-US" sz="2400" dirty="0"/>
              <a:t>test cases per requirement – a positive test </a:t>
            </a:r>
            <a:r>
              <a:rPr lang="en-US" sz="2400" dirty="0" smtClean="0"/>
              <a:t>case </a:t>
            </a:r>
            <a:r>
              <a:rPr lang="en-US" sz="2400" dirty="0"/>
              <a:t>and a negative test case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175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8" y="284176"/>
            <a:ext cx="10763529" cy="1508760"/>
          </a:xfrm>
        </p:spPr>
        <p:txBody>
          <a:bodyPr>
            <a:normAutofit/>
          </a:bodyPr>
          <a:lstStyle/>
          <a:p>
            <a:r>
              <a:rPr lang="en-US" sz="6000" dirty="0"/>
              <a:t>DEFINITION &amp;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3785" y="2314832"/>
            <a:ext cx="1050324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Test Scenario</a:t>
            </a:r>
            <a:r>
              <a:rPr lang="en-US" sz="2400" dirty="0"/>
              <a:t>: Verify the ATM system withdrawal functionality (checking account) </a:t>
            </a:r>
          </a:p>
          <a:p>
            <a:pPr marL="800100" lvl="1" indent="-342900" fontAlgn="ctr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Test Case 1</a:t>
            </a:r>
            <a:r>
              <a:rPr lang="en-US" sz="2400" dirty="0"/>
              <a:t>: Enter </a:t>
            </a:r>
            <a:r>
              <a:rPr lang="en-US" sz="2400" dirty="0" smtClean="0"/>
              <a:t>0 </a:t>
            </a:r>
            <a:r>
              <a:rPr lang="en-US" sz="2400" dirty="0"/>
              <a:t>for the amount to withdraw</a:t>
            </a:r>
          </a:p>
          <a:p>
            <a:pPr marL="800100" lvl="1" indent="-342900" fontAlgn="ctr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Test Case 2</a:t>
            </a:r>
            <a:r>
              <a:rPr lang="en-US" sz="2400" dirty="0"/>
              <a:t>: Enter amount greater than what is currently in the account</a:t>
            </a:r>
          </a:p>
          <a:p>
            <a:pPr marL="800100" lvl="1" indent="-342900" fontAlgn="ctr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Test Case 3</a:t>
            </a:r>
            <a:r>
              <a:rPr lang="en-US" sz="2400" dirty="0"/>
              <a:t>: Enter amount that is less than what is currently in the account with enough; left to pay ATM withdrawal fee</a:t>
            </a:r>
          </a:p>
          <a:p>
            <a:pPr marL="800100" lvl="1" indent="-342900" fontAlgn="ctr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Test Case 4</a:t>
            </a:r>
            <a:r>
              <a:rPr lang="en-US" sz="2400" dirty="0"/>
              <a:t>: Enter amount that is less than what is currently in the account but not enough left to pay ATM withdrawal fee</a:t>
            </a:r>
          </a:p>
          <a:p>
            <a:pPr marL="800100" lvl="1" indent="-342900" fontAlgn="ctr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Test Case 5</a:t>
            </a:r>
            <a:r>
              <a:rPr lang="en-US" sz="2400" dirty="0"/>
              <a:t>: Enter amount that is exactly what is currently in the account</a:t>
            </a:r>
          </a:p>
        </p:txBody>
      </p:sp>
    </p:spTree>
    <p:extLst>
      <p:ext uri="{BB962C8B-B14F-4D97-AF65-F5344CB8AC3E}">
        <p14:creationId xmlns:p14="http://schemas.microsoft.com/office/powerpoint/2010/main" val="378224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8" y="284176"/>
            <a:ext cx="10763529" cy="1508760"/>
          </a:xfrm>
        </p:spPr>
        <p:txBody>
          <a:bodyPr>
            <a:normAutofit/>
          </a:bodyPr>
          <a:lstStyle/>
          <a:p>
            <a:r>
              <a:rPr lang="en-US" sz="6000" dirty="0"/>
              <a:t>DEFINITION &amp;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8542" y="2257167"/>
            <a:ext cx="10190204" cy="40934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fontAlgn="ctr">
              <a:spcBef>
                <a:spcPts val="1200"/>
              </a:spcBef>
              <a:tabLst>
                <a:tab pos="4119563" algn="l"/>
              </a:tabLst>
            </a:pPr>
            <a:r>
              <a:rPr lang="en-US" sz="2400" dirty="0" smtClean="0"/>
              <a:t>The tests are usually defined in a document called </a:t>
            </a:r>
            <a:r>
              <a:rPr lang="en-US" sz="2400" b="1" dirty="0" smtClean="0"/>
              <a:t>Test Plan</a:t>
            </a:r>
            <a:r>
              <a:rPr lang="en-US" sz="2400" dirty="0" smtClean="0"/>
              <a:t> which spells out all the details of the testing to be done, s</a:t>
            </a:r>
            <a:r>
              <a:rPr lang="en-US" sz="2400" b="1" dirty="0" smtClean="0"/>
              <a:t>chedules </a:t>
            </a:r>
            <a:r>
              <a:rPr lang="en-US" sz="2400" dirty="0" smtClean="0"/>
              <a:t>and </a:t>
            </a:r>
            <a:r>
              <a:rPr lang="en-US" sz="2400" b="1" dirty="0" smtClean="0"/>
              <a:t>milestones</a:t>
            </a:r>
            <a:r>
              <a:rPr lang="en-US" sz="2400" dirty="0" smtClean="0"/>
              <a:t>, </a:t>
            </a:r>
            <a:r>
              <a:rPr lang="en-US" sz="2400" b="1" dirty="0" smtClean="0"/>
              <a:t>responsibilities</a:t>
            </a:r>
            <a:r>
              <a:rPr lang="en-US" sz="2400" dirty="0" smtClean="0"/>
              <a:t>, </a:t>
            </a:r>
            <a:r>
              <a:rPr lang="en-US" sz="2400" b="1" dirty="0" smtClean="0"/>
              <a:t>testing systems</a:t>
            </a:r>
            <a:r>
              <a:rPr lang="en-US" sz="2400" dirty="0" smtClean="0"/>
              <a:t> and </a:t>
            </a:r>
            <a:r>
              <a:rPr lang="en-US" sz="2400" b="1" dirty="0" smtClean="0"/>
              <a:t>installation</a:t>
            </a:r>
            <a:r>
              <a:rPr lang="en-US" sz="2400" dirty="0" smtClean="0"/>
              <a:t> and </a:t>
            </a:r>
            <a:r>
              <a:rPr lang="en-US" sz="2400" b="1" dirty="0" smtClean="0"/>
              <a:t>setup</a:t>
            </a:r>
            <a:r>
              <a:rPr lang="en-US" sz="2400" dirty="0" smtClean="0"/>
              <a:t>, and the </a:t>
            </a:r>
            <a:r>
              <a:rPr lang="en-US" sz="2400" b="1" dirty="0" smtClean="0"/>
              <a:t>list of test cases</a:t>
            </a:r>
            <a:r>
              <a:rPr lang="en-US" sz="2400" dirty="0" smtClean="0"/>
              <a:t> to be executed.</a:t>
            </a:r>
          </a:p>
          <a:p>
            <a:pPr fontAlgn="ctr">
              <a:spcBef>
                <a:spcPts val="1200"/>
              </a:spcBef>
              <a:tabLst>
                <a:tab pos="4119563" algn="l"/>
              </a:tabLst>
            </a:pPr>
            <a:endParaRPr lang="en-US" sz="2400" dirty="0"/>
          </a:p>
          <a:p>
            <a:pPr fontAlgn="ctr">
              <a:spcBef>
                <a:spcPts val="1200"/>
              </a:spcBef>
              <a:tabLst>
                <a:tab pos="4119563" algn="l"/>
              </a:tabLst>
            </a:pPr>
            <a:r>
              <a:rPr lang="en-US" sz="2400" dirty="0" smtClean="0"/>
              <a:t>Some </a:t>
            </a:r>
            <a:r>
              <a:rPr lang="en-US" sz="2400" dirty="0"/>
              <a:t>typical </a:t>
            </a:r>
            <a:r>
              <a:rPr lang="en-US" sz="2400" b="1" dirty="0"/>
              <a:t>formats and storage </a:t>
            </a:r>
            <a:r>
              <a:rPr lang="en-US" sz="2400" dirty="0"/>
              <a:t>of test cases include: </a:t>
            </a:r>
            <a:endParaRPr lang="en-US" sz="2400" dirty="0" smtClean="0"/>
          </a:p>
          <a:p>
            <a:pPr marL="568325" lvl="1" indent="-342900" fontAlgn="ctr">
              <a:buFont typeface="Arial" panose="020B0604020202020204" pitchFamily="34" charset="0"/>
              <a:buChar char="•"/>
              <a:tabLst>
                <a:tab pos="1260475" algn="l"/>
              </a:tabLst>
            </a:pPr>
            <a:r>
              <a:rPr lang="en-US" sz="2400" dirty="0" smtClean="0"/>
              <a:t>spreadsheet </a:t>
            </a:r>
          </a:p>
          <a:p>
            <a:pPr marL="568325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/>
              <a:t>document table </a:t>
            </a:r>
          </a:p>
          <a:p>
            <a:pPr marL="568325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/>
              <a:t>database </a:t>
            </a:r>
          </a:p>
          <a:p>
            <a:pPr marL="568325" lvl="1" indent="-342900" fontAlgn="ctr">
              <a:buFont typeface="Arial" panose="020B0604020202020204" pitchFamily="34" charset="0"/>
              <a:buChar char="•"/>
            </a:pPr>
            <a:r>
              <a:rPr lang="en-US" sz="2400" dirty="0" smtClean="0"/>
              <a:t>code/test </a:t>
            </a:r>
            <a:r>
              <a:rPr lang="en-US" sz="2400" dirty="0"/>
              <a:t>repository records.</a:t>
            </a:r>
          </a:p>
        </p:txBody>
      </p:sp>
    </p:spTree>
    <p:extLst>
      <p:ext uri="{BB962C8B-B14F-4D97-AF65-F5344CB8AC3E}">
        <p14:creationId xmlns:p14="http://schemas.microsoft.com/office/powerpoint/2010/main" val="149071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8" y="284176"/>
            <a:ext cx="10763529" cy="1508760"/>
          </a:xfrm>
        </p:spPr>
        <p:txBody>
          <a:bodyPr>
            <a:normAutofit/>
          </a:bodyPr>
          <a:lstStyle/>
          <a:p>
            <a:r>
              <a:rPr lang="en-US" sz="6000" dirty="0"/>
              <a:t>INFORMATION TO INCLUDE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2066" y="2800865"/>
            <a:ext cx="6013620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fontAlgn="ctr"/>
            <a:r>
              <a:rPr lang="en-US" sz="2400" dirty="0"/>
              <a:t>Common information that all tests will have: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400" dirty="0"/>
              <a:t>Unique Test Case name and/or </a:t>
            </a:r>
            <a:r>
              <a:rPr lang="en-US" sz="2400" dirty="0" smtClean="0"/>
              <a:t>ID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400" dirty="0" smtClean="0"/>
              <a:t>Test </a:t>
            </a:r>
            <a:r>
              <a:rPr lang="en-US" sz="2400" dirty="0"/>
              <a:t>Scenario and test summary or </a:t>
            </a:r>
            <a:r>
              <a:rPr lang="en-US" sz="2400" dirty="0" smtClean="0"/>
              <a:t>description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400" dirty="0" smtClean="0"/>
              <a:t>Pre-requisites </a:t>
            </a:r>
            <a:r>
              <a:rPr lang="en-US" sz="2400" dirty="0"/>
              <a:t>or </a:t>
            </a:r>
            <a:r>
              <a:rPr lang="en-US" sz="2400" dirty="0" smtClean="0"/>
              <a:t>setup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400" dirty="0" smtClean="0"/>
              <a:t>Test </a:t>
            </a:r>
            <a:r>
              <a:rPr lang="en-US" sz="2400" dirty="0"/>
              <a:t>data or </a:t>
            </a:r>
            <a:r>
              <a:rPr lang="en-US" sz="2400" dirty="0" smtClean="0"/>
              <a:t>inputs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117492" y="3170197"/>
            <a:ext cx="3896497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400" dirty="0" smtClean="0"/>
              <a:t>Execution Steps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400" dirty="0" smtClean="0"/>
              <a:t>Expected behavior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400" dirty="0" smtClean="0"/>
              <a:t>Assumptions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400" dirty="0" smtClean="0"/>
              <a:t>Actual results</a:t>
            </a:r>
          </a:p>
          <a:p>
            <a:pPr marL="742950" lvl="1" indent="-285750" fontAlgn="ctr">
              <a:buFont typeface="Arial" panose="020B0604020202020204" pitchFamily="34" charset="0"/>
              <a:buChar char="•"/>
            </a:pPr>
            <a:r>
              <a:rPr lang="en-US" sz="2400" dirty="0" smtClean="0"/>
              <a:t>Status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785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4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8" y="284176"/>
            <a:ext cx="10763529" cy="1508760"/>
          </a:xfrm>
        </p:spPr>
        <p:txBody>
          <a:bodyPr>
            <a:normAutofit/>
          </a:bodyPr>
          <a:lstStyle/>
          <a:p>
            <a:r>
              <a:rPr lang="en-US" sz="6000" dirty="0"/>
              <a:t>EXEMPLAR CHARACTERISTICS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3871" y="2199503"/>
            <a:ext cx="10412625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fontAlgn="ctr"/>
            <a:r>
              <a:rPr lang="en-US" sz="2400" dirty="0"/>
              <a:t>Characteristics of a Good Test </a:t>
            </a:r>
            <a:r>
              <a:rPr lang="en-US" sz="2400" dirty="0" smtClean="0"/>
              <a:t>Case: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400" dirty="0" smtClean="0"/>
              <a:t>Only </a:t>
            </a:r>
            <a:r>
              <a:rPr lang="en-US" sz="2400" b="1" dirty="0"/>
              <a:t>test one thing </a:t>
            </a:r>
            <a:r>
              <a:rPr lang="en-US" sz="2400" dirty="0"/>
              <a:t>in a test case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400" dirty="0" smtClean="0"/>
              <a:t>Test </a:t>
            </a:r>
            <a:r>
              <a:rPr lang="en-US" sz="2400" dirty="0"/>
              <a:t>case should have an </a:t>
            </a:r>
            <a:r>
              <a:rPr lang="en-US" sz="2400" b="1" dirty="0"/>
              <a:t>exact and accurate purpose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400" dirty="0" smtClean="0"/>
              <a:t>Test </a:t>
            </a:r>
            <a:r>
              <a:rPr lang="en-US" sz="2400" dirty="0"/>
              <a:t>case should be written in a </a:t>
            </a:r>
            <a:r>
              <a:rPr lang="en-US" sz="2400" b="1" dirty="0"/>
              <a:t>clear</a:t>
            </a:r>
            <a:r>
              <a:rPr lang="en-US" sz="2400" dirty="0"/>
              <a:t> and easy to understand </a:t>
            </a:r>
            <a:r>
              <a:rPr lang="en-US" sz="2400" b="1" dirty="0"/>
              <a:t>language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400" dirty="0" smtClean="0"/>
              <a:t>Test </a:t>
            </a:r>
            <a:r>
              <a:rPr lang="en-US" sz="2400" dirty="0"/>
              <a:t>Case Should be </a:t>
            </a:r>
            <a:r>
              <a:rPr lang="en-US" sz="2400" b="1" dirty="0"/>
              <a:t>Relatively </a:t>
            </a:r>
            <a:r>
              <a:rPr lang="en-US" sz="2400" b="1" dirty="0" smtClean="0"/>
              <a:t>Small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400" dirty="0" smtClean="0"/>
              <a:t>Test </a:t>
            </a:r>
            <a:r>
              <a:rPr lang="en-US" sz="2400" dirty="0"/>
              <a:t>case should be </a:t>
            </a:r>
            <a:r>
              <a:rPr lang="en-US" sz="2400" b="1" dirty="0" smtClean="0"/>
              <a:t>independent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400" dirty="0" smtClean="0"/>
              <a:t>Test </a:t>
            </a:r>
            <a:r>
              <a:rPr lang="en-US" sz="2400" dirty="0"/>
              <a:t>case should </a:t>
            </a:r>
            <a:r>
              <a:rPr lang="en-US" sz="2400" b="1" dirty="0"/>
              <a:t>not have unnecessary steps </a:t>
            </a:r>
            <a:r>
              <a:rPr lang="en-US" sz="2400" dirty="0"/>
              <a:t>or </a:t>
            </a:r>
            <a:r>
              <a:rPr lang="en-US" sz="2400" dirty="0" smtClean="0"/>
              <a:t>words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400" dirty="0" smtClean="0"/>
              <a:t>Test </a:t>
            </a:r>
            <a:r>
              <a:rPr lang="en-US" sz="2400" dirty="0"/>
              <a:t>case should be </a:t>
            </a:r>
            <a:r>
              <a:rPr lang="en-US" sz="2400" b="1" dirty="0"/>
              <a:t>traceable to requirements</a:t>
            </a:r>
            <a:r>
              <a:rPr lang="en-US" sz="2400" dirty="0"/>
              <a:t> or </a:t>
            </a:r>
            <a:r>
              <a:rPr lang="en-US" sz="2400" dirty="0" smtClean="0"/>
              <a:t>design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400" dirty="0" smtClean="0"/>
              <a:t>Test </a:t>
            </a:r>
            <a:r>
              <a:rPr lang="en-US" sz="2400" dirty="0"/>
              <a:t>case should be </a:t>
            </a:r>
            <a:r>
              <a:rPr lang="en-US" sz="2400" b="1" dirty="0" smtClean="0"/>
              <a:t>repeatable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sz="2400" dirty="0" smtClean="0"/>
              <a:t>Test </a:t>
            </a:r>
            <a:r>
              <a:rPr lang="en-US" sz="2400" dirty="0"/>
              <a:t>case should use </a:t>
            </a:r>
            <a:r>
              <a:rPr lang="en-US" sz="2400" b="1" dirty="0"/>
              <a:t>consistent terminology</a:t>
            </a:r>
            <a:r>
              <a:rPr lang="en-US" sz="2400" dirty="0"/>
              <a:t> and identification of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47418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8" y="284176"/>
            <a:ext cx="10763529" cy="150876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TEST CASE ACTIVITY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1103871" y="2199503"/>
            <a:ext cx="10412625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fontAlgn="ctr"/>
            <a:r>
              <a:rPr lang="en-US" sz="2400" dirty="0" smtClean="0"/>
              <a:t>Go to the MS. Word Document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551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1196</TotalTime>
  <Words>617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</vt:lpstr>
      <vt:lpstr>Banded</vt:lpstr>
      <vt:lpstr>SOFTWARE TESTING FUNDAMENTALS</vt:lpstr>
      <vt:lpstr>COPYRIGHT disclaimer</vt:lpstr>
      <vt:lpstr>SESSION outline</vt:lpstr>
      <vt:lpstr>DEFINITION &amp; EXAMPLE</vt:lpstr>
      <vt:lpstr>DEFINITION &amp; EXAMPLE</vt:lpstr>
      <vt:lpstr>DEFINITION &amp; EXAMPLE</vt:lpstr>
      <vt:lpstr>INFORMATION TO INCLUDE</vt:lpstr>
      <vt:lpstr>EXEMPLAR CHARACTERISTICS</vt:lpstr>
      <vt:lpstr>TEST CASE ACTIVITY</vt:lpstr>
      <vt:lpstr>TEST AUTOMATION</vt:lpstr>
      <vt:lpstr>TEST AUTOMATION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Algorithms</dc:title>
  <dc:creator>Dmitriy DM</dc:creator>
  <cp:lastModifiedBy>Dmitriy DM</cp:lastModifiedBy>
  <cp:revision>81</cp:revision>
  <dcterms:created xsi:type="dcterms:W3CDTF">2018-06-10T00:47:44Z</dcterms:created>
  <dcterms:modified xsi:type="dcterms:W3CDTF">2018-07-06T23:27:44Z</dcterms:modified>
</cp:coreProperties>
</file>