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0A65986-2976-482C-9895-22E79E64862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65E8DA0-0DEE-4B31-BE0E-17A0F666DFE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1AC46F3-3C35-4E92-9F1D-F839E581477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863C004-BDC9-4D4D-92D4-63667040972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29640AE-E6A2-46A4-A46F-0FC7C5A7437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FE957AD-46A8-471B-9B91-264E5A637A7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24E4595-5FFC-4A9C-874D-D6761C3123C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2C0BEA6-DE27-4913-A956-187B77839FA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D442399-D5D4-47E9-9BC4-92323ED3AC1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407A9D7-EA49-4CC6-BF0A-2AC07506A5B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75F0236-8B1A-4E99-B11E-FCD552F8B1F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B9701E5-C59A-4B96-A2F6-B487CD101CA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5C3BB3E-6E12-4664-A6AA-F068D10D9EA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6784B81-8BCA-42FF-B738-2F39C8F11B5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0C9F2E6-A3E4-40D7-BEE7-7A586788025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02CEFFE-7547-4053-A13D-B55C2C7F246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0CC747D-D311-4143-A043-769F8708E44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559A245-304F-47D3-B81A-F791AFF1041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E11026D-5FFF-4D2D-9F2B-899B4499480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0522EAD-7A81-4D0A-845E-D6BD51E598B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A8380EC-CE48-4E97-B164-A51A0D41531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9CE33F4-12CE-4B6C-9798-A393E9DB1BA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8FFF048-E06B-47C7-8D80-AAAF6F913FE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77FC221-3C7C-4A26-8C7A-4E766563CE4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bg object 16"/>
          <p:cNvSpPr/>
          <p:nvPr/>
        </p:nvSpPr>
        <p:spPr>
          <a:xfrm rot="10800000">
            <a:off x="1440" y="0"/>
            <a:ext cx="12187440" cy="266544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pic>
        <p:nvPicPr>
          <p:cNvPr id="1" name="Рисунок 5" descr=""/>
          <p:cNvPicPr/>
          <p:nvPr/>
        </p:nvPicPr>
        <p:blipFill>
          <a:blip r:embed="rId3"/>
          <a:stretch/>
        </p:blipFill>
        <p:spPr>
          <a:xfrm>
            <a:off x="713520" y="716040"/>
            <a:ext cx="3527640" cy="71604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rgbClr val="b2b2b2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9531AD7-6555-4328-972E-3B4CE6F81C94}" type="slidenum">
              <a:rPr b="0" lang="ru-RU" sz="1200" spc="-1" strike="noStrike">
                <a:solidFill>
                  <a:srgbClr val="b2b2b2"/>
                </a:solidFill>
                <a:latin typeface="Calibri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bg object 16"/>
          <p:cNvSpPr/>
          <p:nvPr/>
        </p:nvSpPr>
        <p:spPr>
          <a:xfrm>
            <a:off x="0" y="0"/>
            <a:ext cx="12187440" cy="165348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rgbClr val="b2b2b2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05C45B6-E48B-44EC-AC7E-9FC9FE83498F}" type="slidenum">
              <a:rPr b="0" lang="ru-RU" sz="1200" spc="-1" strike="noStrike">
                <a:solidFill>
                  <a:srgbClr val="b2b2b2"/>
                </a:solidFill>
                <a:latin typeface="Calibri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mailto:dmitrij.sechkin@mail.ru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Заголовок 4"/>
          <p:cNvSpPr/>
          <p:nvPr/>
        </p:nvSpPr>
        <p:spPr>
          <a:xfrm>
            <a:off x="685800" y="2575080"/>
            <a:ext cx="11169360" cy="190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</a:pPr>
            <a:r>
              <a:rPr b="1" lang="ru-RU" sz="5400" spc="-1" strike="noStrike">
                <a:solidFill>
                  <a:srgbClr val="333f48"/>
                </a:solidFill>
                <a:latin typeface="SB Sans Display Semibold"/>
                <a:ea typeface="DejaVu Sans"/>
              </a:rPr>
              <a:t>Близкие вакансии</a:t>
            </a:r>
            <a:endParaRPr b="0" lang="ru-RU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Text Placeholder 3"/>
          <p:cNvSpPr/>
          <p:nvPr/>
        </p:nvSpPr>
        <p:spPr>
          <a:xfrm>
            <a:off x="685800" y="5229360"/>
            <a:ext cx="10791720" cy="55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</a:pPr>
            <a:r>
              <a:rPr b="1" lang="ru-RU" sz="2000" spc="-1" strike="noStrike">
                <a:solidFill>
                  <a:srgbClr val="333f48"/>
                </a:solidFill>
                <a:latin typeface="SB Sans Text Light"/>
                <a:ea typeface="DejaVu Sans"/>
              </a:rPr>
              <a:t>Сечкин Дмитрий Сергеевич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/>
          </p:nvPr>
        </p:nvSpPr>
        <p:spPr>
          <a:xfrm>
            <a:off x="685800" y="160848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400" spc="-1" strike="noStrike">
                <a:solidFill>
                  <a:srgbClr val="000000"/>
                </a:solidFill>
                <a:latin typeface="SB Sans Text Light"/>
              </a:rPr>
              <a:t>Сечкин Дмитрий Сергеевич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SB Sans Text Light"/>
              </a:rPr>
              <a:t> 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SB Sans Text Light"/>
              </a:rPr>
              <a:t>Высшее. Истфак ННГУ (2005 - 2010)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SB Sans Text Light"/>
              </a:rPr>
              <a:t>. 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SB Sans Text Light"/>
              </a:rPr>
              <a:t>Общий опыт работы в Сбере 10 лет. В последнее время работаю в DIT Ops в команде ВЦИФРУ. 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SB Sans Text Light"/>
              </a:rPr>
              <a:t>Занимаюсь разработкой шаблонов (Abbyy) для извлечения бизнес-сущностей из документов (с помощью правил). 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SB Sans Text Light"/>
              </a:rPr>
              <a:t>Слишком люблю свой город.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SB Sans Text Light"/>
              </a:rPr>
              <a:t>Почта — </a:t>
            </a:r>
            <a:r>
              <a:rPr b="0" lang="ru-RU" sz="1400" spc="-1" strike="noStrike" u="sng">
                <a:solidFill>
                  <a:srgbClr val="0563c1"/>
                </a:solidFill>
                <a:uFillTx/>
                <a:latin typeface="SB Sans Text Light"/>
                <a:hlinkClick r:id="rId1"/>
              </a:rPr>
              <a:t>dmitrij.sechkin@mail.ru</a:t>
            </a:r>
            <a:r>
              <a:rPr b="0" lang="ru-RU" sz="1400" spc="-1" strike="noStrike">
                <a:solidFill>
                  <a:srgbClr val="000000"/>
                </a:solidFill>
                <a:latin typeface="SB Sans Text Light"/>
              </a:rPr>
              <a:t>, 8(908)166-30-35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Title 7"/>
          <p:cNvSpPr/>
          <p:nvPr/>
        </p:nvSpPr>
        <p:spPr>
          <a:xfrm>
            <a:off x="685800" y="639360"/>
            <a:ext cx="10819080" cy="19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ru-RU" sz="4000" spc="-1" strike="noStrike">
                <a:solidFill>
                  <a:srgbClr val="333f48"/>
                </a:solidFill>
                <a:latin typeface="SB Sans Display Light"/>
                <a:ea typeface="DejaVu Sans"/>
              </a:rPr>
              <a:t>О себе</a:t>
            </a:r>
            <a:endParaRPr b="0" lang="ru-RU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/>
          </p:nvPr>
        </p:nvSpPr>
        <p:spPr>
          <a:xfrm>
            <a:off x="720000" y="126000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SB Sans Text Light"/>
              </a:rPr>
              <a:t>Проект Близкие вакансии. По опыту резюме необходимо получить 10 наиболее релевантных вакансий.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SB Sans Text Light"/>
              </a:rPr>
              <a:t>1) Получение вакансий из открытых источников. По api hhru получено 150 тысяч описаний вакансий. Так же получена тестовая выборка для определения качества моделей. 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SB Sans Text Light"/>
              </a:rPr>
              <a:t>2) Предобработка и векторизация описаний вакансий и опыта резюме. Предобработка с помощью spacy. Удалил стоп слова, наиболее частые слова, сделал лемматизацию, оставил только буквы. Дополнительно удаляются наименования компаний и географических объектов, а также мусорные частотные слова.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SB Sans Text Light"/>
              </a:rPr>
              <a:t>3) Векторизация c помощью моделей FastText, TFIDF, Wor2Vec. 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SB Sans Text Light"/>
              </a:rPr>
              <a:t>4) На основании косинусного сходства получаем вектора близких вакансий.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SB Sans Text Light"/>
              </a:rPr>
              <a:t>5) обученные модели сохраняются в файлах для использования в fast Api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SB Sans Text Light"/>
              </a:rPr>
              <a:t>Что улучшить - использовать bert, ускорить вычисление косинусного сходства.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SB Sans Text Light"/>
              </a:rPr>
              <a:t>Трудности 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SB Sans Text Light"/>
              </a:rPr>
              <a:t>- api hh.ru не отдает резюме, пришлось искать другие открытые источники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SB Sans Text Light"/>
              </a:rPr>
              <a:t>- Очень много съедается памяти при работе с большим датасетом, долго идут вычисления - чатично решено за счет параллельных вычислений. 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SB Sans Text Light"/>
              </a:rPr>
              <a:t>Ссылка на код - https://github.com/DmitriySechkin/ds-learning-f-project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Title 7"/>
          <p:cNvSpPr/>
          <p:nvPr/>
        </p:nvSpPr>
        <p:spPr>
          <a:xfrm>
            <a:off x="685800" y="639360"/>
            <a:ext cx="10819080" cy="19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ru-RU" sz="4000" spc="-1" strike="noStrike">
                <a:solidFill>
                  <a:srgbClr val="333f48"/>
                </a:solidFill>
                <a:latin typeface="SB Sans Display Light"/>
                <a:ea typeface="DejaVu Sans"/>
              </a:rPr>
              <a:t>Описание проекта</a:t>
            </a:r>
            <a:endParaRPr b="0" lang="ru-RU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/>
          </p:nvPr>
        </p:nvSpPr>
        <p:spPr>
          <a:xfrm>
            <a:off x="720000" y="160848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SB Sans Text Light"/>
              </a:rPr>
              <a:t> 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Calibri"/>
              </a:rPr>
              <a:t>1) Fast-Api приложение — запрос по endpoint </a:t>
            </a:r>
            <a:r>
              <a:rPr b="0" lang="ru-RU" sz="1400" spc="-1" strike="noStrike">
                <a:solidFill>
                  <a:srgbClr val="000000"/>
                </a:solidFill>
                <a:latin typeface="Calibri"/>
                <a:ea typeface="JetBrains Mono"/>
              </a:rPr>
              <a:t>/get_vacancies с текстом опыта из резюме.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Calibri"/>
                <a:ea typeface="JetBrains Mono"/>
              </a:rPr>
              <a:t>2) В БД хранятся полученные ранее вектора описаний вакансий по выборке с hh.ru ~ 150000 записей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Calibri"/>
                <a:ea typeface="JetBrains Mono"/>
              </a:rPr>
              <a:t>3) приложение предобрабатывает и векторизует с помощью обученной модели текст резюме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Calibri"/>
                <a:ea typeface="JetBrains Mono"/>
              </a:rPr>
              <a:t>4) по косинусному сходству определяет требуемое число наиболее релевантных вакансий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Calibri"/>
                <a:ea typeface="JetBrains Mono"/>
              </a:rPr>
              <a:t>5) отдает в json информацию по каждой релевантной вакансии.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Title 7"/>
          <p:cNvSpPr/>
          <p:nvPr/>
        </p:nvSpPr>
        <p:spPr>
          <a:xfrm>
            <a:off x="685800" y="639360"/>
            <a:ext cx="10819080" cy="19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ru-RU" sz="4000" spc="-1" strike="noStrike">
                <a:solidFill>
                  <a:srgbClr val="333f48"/>
                </a:solidFill>
                <a:latin typeface="SB Sans Display Light"/>
                <a:ea typeface="DejaVu Sans"/>
              </a:rPr>
              <a:t>Бизнес-логика</a:t>
            </a:r>
            <a:endParaRPr b="0" lang="ru-RU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"/>
          <p:cNvSpPr/>
          <p:nvPr/>
        </p:nvSpPr>
        <p:spPr>
          <a:xfrm>
            <a:off x="2963520" y="180000"/>
            <a:ext cx="4056120" cy="59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4000" spc="-1" strike="noStrike">
                <a:solidFill>
                  <a:srgbClr val="333f48"/>
                </a:solidFill>
                <a:latin typeface="SB Sans Display Light"/>
                <a:ea typeface="DejaVu Sans"/>
              </a:rPr>
              <a:t>Пример работы</a:t>
            </a:r>
            <a:endParaRPr b="0" lang="ru-RU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"/>
          <p:cNvSpPr/>
          <p:nvPr/>
        </p:nvSpPr>
        <p:spPr>
          <a:xfrm>
            <a:off x="540000" y="900360"/>
            <a:ext cx="5579640" cy="899640"/>
          </a:xfrm>
          <a:prstGeom prst="rect">
            <a:avLst/>
          </a:prstGeom>
          <a:solidFill>
            <a:srgbClr val="ffffff"/>
          </a:solidFill>
          <a:ln w="0">
            <a:solidFill>
              <a:srgbClr val="1f4e79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br>
              <a:rPr sz="700"/>
            </a:br>
            <a:r>
              <a:rPr b="0" lang="ru-RU" sz="700" spc="-1" strike="noStrike">
                <a:solidFill>
                  <a:srgbClr val="000000"/>
                </a:solidFill>
                <a:latin typeface="Goudy Old Style"/>
                <a:ea typeface="DejaVu Sans"/>
              </a:rPr>
              <a:t>ТЕКСТ РЕЗЮМЕ</a:t>
            </a:r>
            <a:br>
              <a:rPr sz="700"/>
            </a:br>
            <a:r>
              <a:rPr b="0" lang="ru-RU" sz="700" spc="-1" strike="noStrike">
                <a:solidFill>
                  <a:srgbClr val="000000"/>
                </a:solidFill>
                <a:latin typeface="Goudy Old Style"/>
                <a:ea typeface="DejaVu Sans"/>
              </a:rPr>
              <a:t>Водитель погрузчика    2007-11-01    2008-10-01    ООО"ГАЛОПОЛИМЕР"    Отгрузка готовой продукции на склад хранения Водитель погрузчика    2018-06-01        ООО"Пивоварня Эфест"    Работа на складе Водитель погрузчика    2018-06-01    2018-09-01    ООО"Пивоварня Эфест"    Работа на складе Водитель погрузчика    2018-09-01    2018-12-01    АО"Колымская россыпь"    Погрузка горных масс Аппаратчик, водитель погрузчика    2017-10-01    2018-06-01    Агрохимикат    Подвоз компонентов на поддонах и в кубах в цех смешивания</a:t>
            </a:r>
            <a:endParaRPr b="0" lang="ru-RU" sz="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rcRect l="0" t="17883" r="0" b="19116"/>
          <a:stretch/>
        </p:blipFill>
        <p:spPr>
          <a:xfrm>
            <a:off x="180000" y="1980000"/>
            <a:ext cx="11340000" cy="4061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7"/>
          <p:cNvSpPr/>
          <p:nvPr/>
        </p:nvSpPr>
        <p:spPr>
          <a:xfrm>
            <a:off x="685800" y="639360"/>
            <a:ext cx="10819080" cy="19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ru-RU" sz="4000" spc="-1" strike="noStrike">
                <a:solidFill>
                  <a:srgbClr val="333f48"/>
                </a:solidFill>
                <a:latin typeface="SB Sans Display Light"/>
                <a:ea typeface="DejaVu Sans"/>
              </a:rPr>
              <a:t>Модель данных</a:t>
            </a:r>
            <a:endParaRPr b="0" lang="ru-RU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"/>
          <p:cNvSpPr/>
          <p:nvPr/>
        </p:nvSpPr>
        <p:spPr>
          <a:xfrm>
            <a:off x="900000" y="1440000"/>
            <a:ext cx="10979640" cy="719280"/>
          </a:xfrm>
          <a:prstGeom prst="rect">
            <a:avLst/>
          </a:prstGeom>
          <a:solidFill>
            <a:srgbClr val="ffffff"/>
          </a:solidFill>
          <a:ln w="0">
            <a:solidFill>
              <a:srgbClr val="1f4e79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fastApi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"/>
          <p:cNvSpPr/>
          <p:nvPr/>
        </p:nvSpPr>
        <p:spPr>
          <a:xfrm>
            <a:off x="900000" y="2880000"/>
            <a:ext cx="3239280" cy="899280"/>
          </a:xfrm>
          <a:prstGeom prst="rect">
            <a:avLst/>
          </a:prstGeom>
          <a:solidFill>
            <a:srgbClr val="ffffff"/>
          </a:solidFill>
          <a:ln w="0">
            <a:solidFill>
              <a:srgbClr val="1f4e79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Предобработка опыта резюме и векторизация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"/>
          <p:cNvSpPr/>
          <p:nvPr/>
        </p:nvSpPr>
        <p:spPr>
          <a:xfrm>
            <a:off x="4500360" y="5220360"/>
            <a:ext cx="2699280" cy="1439280"/>
          </a:xfrm>
          <a:prstGeom prst="ellipse">
            <a:avLst/>
          </a:prstGeom>
          <a:solidFill>
            <a:srgbClr val="ffffff"/>
          </a:solidFill>
          <a:ln w="0">
            <a:solidFill>
              <a:srgbClr val="1f4e79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БД с векторами вакансий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"/>
          <p:cNvSpPr/>
          <p:nvPr/>
        </p:nvSpPr>
        <p:spPr>
          <a:xfrm>
            <a:off x="2160000" y="2160000"/>
            <a:ext cx="36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360000" bIns="3600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1" name=""/>
          <p:cNvSpPr/>
          <p:nvPr/>
        </p:nvSpPr>
        <p:spPr>
          <a:xfrm>
            <a:off x="900000" y="4140000"/>
            <a:ext cx="10619640" cy="899280"/>
          </a:xfrm>
          <a:prstGeom prst="rect">
            <a:avLst/>
          </a:prstGeom>
          <a:solidFill>
            <a:srgbClr val="ffffff"/>
          </a:solidFill>
          <a:ln w="0">
            <a:solidFill>
              <a:srgbClr val="1f4e79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По косинусному сходству отбираем вакансии из БД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"/>
          <p:cNvSpPr/>
          <p:nvPr/>
        </p:nvSpPr>
        <p:spPr>
          <a:xfrm>
            <a:off x="2160000" y="3780000"/>
            <a:ext cx="360" cy="36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360000" bIns="3600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3" name=""/>
          <p:cNvSpPr/>
          <p:nvPr/>
        </p:nvSpPr>
        <p:spPr>
          <a:xfrm flipH="1" flipV="1">
            <a:off x="2160000" y="5040000"/>
            <a:ext cx="23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4" name=""/>
          <p:cNvSpPr/>
          <p:nvPr/>
        </p:nvSpPr>
        <p:spPr>
          <a:xfrm>
            <a:off x="8280000" y="2880360"/>
            <a:ext cx="3239280" cy="899280"/>
          </a:xfrm>
          <a:prstGeom prst="rect">
            <a:avLst/>
          </a:prstGeom>
          <a:solidFill>
            <a:srgbClr val="ffffff"/>
          </a:solidFill>
          <a:ln w="0">
            <a:solidFill>
              <a:srgbClr val="1f4e79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Отдаем 10 наиболее релевантных описаний вакансий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"/>
          <p:cNvSpPr/>
          <p:nvPr/>
        </p:nvSpPr>
        <p:spPr>
          <a:xfrm flipV="1">
            <a:off x="9900000" y="3600000"/>
            <a:ext cx="360" cy="36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360000" bIns="3600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6" name=""/>
          <p:cNvSpPr/>
          <p:nvPr/>
        </p:nvSpPr>
        <p:spPr>
          <a:xfrm flipV="1">
            <a:off x="9899640" y="2160360"/>
            <a:ext cx="36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360000" bIns="3600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7" name=""/>
          <p:cNvSpPr/>
          <p:nvPr/>
        </p:nvSpPr>
        <p:spPr>
          <a:xfrm>
            <a:off x="5040000" y="2520000"/>
            <a:ext cx="2519640" cy="1259640"/>
          </a:xfrm>
          <a:prstGeom prst="rect">
            <a:avLst/>
          </a:prstGeom>
          <a:solidFill>
            <a:srgbClr val="ffffff"/>
          </a:solidFill>
          <a:ln w="0">
            <a:solidFill>
              <a:srgbClr val="1f4e79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700" spc="-1" strike="noStrike">
              <a:solidFill>
                <a:srgbClr val="000000"/>
              </a:solidFill>
              <a:latin typeface="Goudy Old Style"/>
              <a:ea typeface="DejaVu Sans"/>
            </a:endParaRPr>
          </a:p>
        </p:txBody>
      </p:sp>
      <p:sp>
        <p:nvSpPr>
          <p:cNvPr id="108" name=""/>
          <p:cNvSpPr/>
          <p:nvPr/>
        </p:nvSpPr>
        <p:spPr>
          <a:xfrm rot="21586800">
            <a:off x="5041080" y="2712600"/>
            <a:ext cx="2516040" cy="88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Файлы с обученными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моделями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"/>
          <p:cNvSpPr/>
          <p:nvPr/>
        </p:nvSpPr>
        <p:spPr>
          <a:xfrm flipH="1">
            <a:off x="4139640" y="3060000"/>
            <a:ext cx="900360" cy="36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endParaRPr b="0" lang="ru-RU" sz="700" spc="-1" strike="noStrike">
              <a:solidFill>
                <a:srgbClr val="000000"/>
              </a:solidFill>
              <a:latin typeface="Goudy Old Style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/>
          </p:nvPr>
        </p:nvSpPr>
        <p:spPr>
          <a:xfrm>
            <a:off x="685800" y="170640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400" spc="-1" strike="noStrike">
                <a:solidFill>
                  <a:srgbClr val="000000"/>
                </a:solidFill>
                <a:latin typeface="SB Sans Text Light"/>
              </a:rPr>
              <a:t>Инструменты - Jupyter, PyCharm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400" spc="-1" strike="noStrike">
                <a:solidFill>
                  <a:srgbClr val="000000"/>
                </a:solidFill>
                <a:latin typeface="SB Sans Text Light"/>
              </a:rPr>
              <a:t>Модели - Tfidf, word2vec, fasttext, spacy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400" spc="-1" strike="noStrike">
                <a:solidFill>
                  <a:srgbClr val="000000"/>
                </a:solidFill>
                <a:latin typeface="SB Sans Text Light"/>
              </a:rPr>
              <a:t>Фреймворк - FastApi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SB Sans Text Light"/>
                <a:ea typeface="Microsoft YaHei"/>
              </a:rPr>
              <a:t>  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Title 7"/>
          <p:cNvSpPr/>
          <p:nvPr/>
        </p:nvSpPr>
        <p:spPr>
          <a:xfrm>
            <a:off x="685800" y="639360"/>
            <a:ext cx="10819080" cy="19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ru-RU" sz="4000" spc="-1" strike="noStrike">
                <a:solidFill>
                  <a:srgbClr val="333f48"/>
                </a:solidFill>
                <a:latin typeface="SB Sans Display Light"/>
                <a:ea typeface="DejaVu Sans"/>
              </a:rPr>
              <a:t>Используемые технологии</a:t>
            </a:r>
            <a:endParaRPr b="0" lang="ru-RU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</TotalTime>
  <Application>LibreOffice/7.4.2.3$Windows_X86_64 LibreOffice_project/382eef1f22670f7f4118c8c2dd222ec7ad009daf</Application>
  <AppVersion>15.0000</AppVersion>
  <Words>54</Words>
  <Paragraphs>16</Paragraphs>
  <Company>ПАО Сбербанк России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2021-02-19T10:44:02Z</dcterms:created>
  <dc:creator>Шумихина Ольга Ивановна</dc:creator>
  <dc:description/>
  <dc:language>ru-RU</dc:language>
  <cp:lastModifiedBy/>
  <dcterms:modified xsi:type="dcterms:W3CDTF">2024-04-25T23:12:02Z</dcterms:modified>
  <cp:revision>36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6</vt:i4>
  </property>
</Properties>
</file>