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4" r:id="rId10"/>
    <p:sldId id="278" r:id="rId11"/>
    <p:sldId id="279" r:id="rId12"/>
    <p:sldId id="280" r:id="rId13"/>
    <p:sldId id="282" r:id="rId14"/>
    <p:sldId id="281" r:id="rId15"/>
    <p:sldId id="265" r:id="rId16"/>
    <p:sldId id="266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25C2-F77D-403F-89AB-844F2F99487F}">
  <a:tblStyle styleId="{6E2525C2-F77D-403F-89AB-844F2F9948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01"/>
      </p:cViewPr>
      <p:guideLst>
        <p:guide pos="5533"/>
        <p:guide pos="227"/>
        <p:guide orient="horz" pos="1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335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969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497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097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865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072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Microservice Architecture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8;p23">
            <a:extLst>
              <a:ext uri="{FF2B5EF4-FFF2-40B4-BE49-F238E27FC236}">
                <a16:creationId xmlns:a16="http://schemas.microsoft.com/office/drawing/2014/main" id="{87C64E0A-ED8B-491C-8482-8B16372E8EA7}"/>
              </a:ext>
            </a:extLst>
          </p:cNvPr>
          <p:cNvSpPr txBox="1">
            <a:spLocks/>
          </p:cNvSpPr>
          <p:nvPr/>
        </p:nvSpPr>
        <p:spPr>
          <a:xfrm>
            <a:off x="-75780" y="-93802"/>
            <a:ext cx="7758167" cy="852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highlight>
                  <a:srgbClr val="C0C0C0"/>
                </a:highlight>
              </a:rPr>
              <a:t>Transactional</a:t>
            </a:r>
          </a:p>
          <a:p>
            <a:r>
              <a:rPr lang="en-US" sz="2400" dirty="0">
                <a:solidFill>
                  <a:schemeClr val="tx1"/>
                </a:solidFill>
                <a:highlight>
                  <a:srgbClr val="C0C0C0"/>
                </a:highlight>
              </a:rPr>
              <a:t> Outbox</a:t>
            </a:r>
            <a:endParaRPr lang="ru-RU" sz="2400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099C5C-CDE9-42B8-ADF0-761A3A82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788" y="41565"/>
            <a:ext cx="7263212" cy="28110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803F94-50FB-4C65-8491-547755E91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437" y="2894166"/>
            <a:ext cx="3457707" cy="1524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5501B1-B820-4402-AE2C-F7BF9B73C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56" y="2870090"/>
            <a:ext cx="5506608" cy="223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5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8;p23">
            <a:extLst>
              <a:ext uri="{FF2B5EF4-FFF2-40B4-BE49-F238E27FC236}">
                <a16:creationId xmlns:a16="http://schemas.microsoft.com/office/drawing/2014/main" id="{87C64E0A-ED8B-491C-8482-8B16372E8EA7}"/>
              </a:ext>
            </a:extLst>
          </p:cNvPr>
          <p:cNvSpPr txBox="1">
            <a:spLocks/>
          </p:cNvSpPr>
          <p:nvPr/>
        </p:nvSpPr>
        <p:spPr>
          <a:xfrm>
            <a:off x="-75780" y="-93802"/>
            <a:ext cx="7758167" cy="852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highlight>
                  <a:srgbClr val="C0C0C0"/>
                </a:highlight>
              </a:rPr>
              <a:t>Idempotence processing</a:t>
            </a:r>
            <a:endParaRPr lang="ru-RU" sz="2400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E2C1F-2574-473D-B142-BD6457564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30" y="3142460"/>
            <a:ext cx="2811486" cy="704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349101-DB1D-4935-9E43-6244822C4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77" y="386867"/>
            <a:ext cx="4764576" cy="47380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A1E373-24CC-4A89-86A5-F1169AE218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930" y="386867"/>
            <a:ext cx="3405605" cy="26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7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8;p23">
            <a:extLst>
              <a:ext uri="{FF2B5EF4-FFF2-40B4-BE49-F238E27FC236}">
                <a16:creationId xmlns:a16="http://schemas.microsoft.com/office/drawing/2014/main" id="{87C64E0A-ED8B-491C-8482-8B16372E8EA7}"/>
              </a:ext>
            </a:extLst>
          </p:cNvPr>
          <p:cNvSpPr txBox="1">
            <a:spLocks/>
          </p:cNvSpPr>
          <p:nvPr/>
        </p:nvSpPr>
        <p:spPr>
          <a:xfrm>
            <a:off x="-75780" y="-93802"/>
            <a:ext cx="7758167" cy="852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>
                <a:solidFill>
                  <a:schemeClr val="tx1"/>
                </a:solidFill>
                <a:highlight>
                  <a:srgbClr val="C0C0C0"/>
                </a:highlight>
              </a:rPr>
              <a:t>Атомарные приятности с </a:t>
            </a:r>
            <a:r>
              <a:rPr lang="en-US" sz="2400" dirty="0">
                <a:solidFill>
                  <a:schemeClr val="tx1"/>
                </a:solidFill>
                <a:highlight>
                  <a:srgbClr val="C0C0C0"/>
                </a:highlight>
              </a:rPr>
              <a:t>PostgreSQL</a:t>
            </a:r>
            <a:endParaRPr lang="ru-RU" sz="2400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B0171-26DC-4740-851B-0D0749913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25" y="941661"/>
            <a:ext cx="7196199" cy="2052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3AFE7-9948-42EE-877E-61CAC136A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82" y="3421488"/>
            <a:ext cx="7208920" cy="1577731"/>
          </a:xfrm>
          <a:prstGeom prst="rect">
            <a:avLst/>
          </a:prstGeom>
        </p:spPr>
      </p:pic>
      <p:sp>
        <p:nvSpPr>
          <p:cNvPr id="13" name="Google Shape;128;p23">
            <a:extLst>
              <a:ext uri="{FF2B5EF4-FFF2-40B4-BE49-F238E27FC236}">
                <a16:creationId xmlns:a16="http://schemas.microsoft.com/office/drawing/2014/main" id="{751652D3-5F5E-4CF5-A054-4E80DE92A3BE}"/>
              </a:ext>
            </a:extLst>
          </p:cNvPr>
          <p:cNvSpPr txBox="1">
            <a:spLocks/>
          </p:cNvSpPr>
          <p:nvPr/>
        </p:nvSpPr>
        <p:spPr>
          <a:xfrm>
            <a:off x="205203" y="420526"/>
            <a:ext cx="6863520" cy="474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>
                <a:solidFill>
                  <a:schemeClr val="tx1"/>
                </a:solidFill>
                <a:highlight>
                  <a:srgbClr val="C0C0C0"/>
                </a:highlight>
              </a:rPr>
              <a:t>Атомарный </a:t>
            </a:r>
            <a:r>
              <a:rPr lang="en-US" sz="2400" dirty="0">
                <a:solidFill>
                  <a:schemeClr val="tx1"/>
                </a:solidFill>
                <a:highlight>
                  <a:srgbClr val="C0C0C0"/>
                </a:highlight>
              </a:rPr>
              <a:t>INSERT or UPDATE and RETURN</a:t>
            </a:r>
            <a:endParaRPr lang="ru-RU" sz="2400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sp>
        <p:nvSpPr>
          <p:cNvPr id="14" name="Google Shape;128;p23">
            <a:extLst>
              <a:ext uri="{FF2B5EF4-FFF2-40B4-BE49-F238E27FC236}">
                <a16:creationId xmlns:a16="http://schemas.microsoft.com/office/drawing/2014/main" id="{2D5B6F07-94D5-46E3-A5B2-BB5B14E00418}"/>
              </a:ext>
            </a:extLst>
          </p:cNvPr>
          <p:cNvSpPr txBox="1">
            <a:spLocks/>
          </p:cNvSpPr>
          <p:nvPr/>
        </p:nvSpPr>
        <p:spPr>
          <a:xfrm>
            <a:off x="192482" y="2900272"/>
            <a:ext cx="6863520" cy="474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>
                <a:solidFill>
                  <a:schemeClr val="tx1"/>
                </a:solidFill>
                <a:highlight>
                  <a:srgbClr val="C0C0C0"/>
                </a:highlight>
              </a:rPr>
              <a:t>Атомарный </a:t>
            </a:r>
            <a:r>
              <a:rPr lang="en-US" sz="2400" dirty="0">
                <a:solidFill>
                  <a:schemeClr val="tx1"/>
                </a:solidFill>
                <a:highlight>
                  <a:srgbClr val="C0C0C0"/>
                </a:highlight>
              </a:rPr>
              <a:t>INSERT </a:t>
            </a:r>
            <a:r>
              <a:rPr lang="ru-RU" sz="2400" dirty="0">
                <a:solidFill>
                  <a:schemeClr val="tx1"/>
                </a:solidFill>
                <a:highlight>
                  <a:srgbClr val="C0C0C0"/>
                </a:highlight>
              </a:rPr>
              <a:t>в 2 разные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1923071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8;p23">
            <a:extLst>
              <a:ext uri="{FF2B5EF4-FFF2-40B4-BE49-F238E27FC236}">
                <a16:creationId xmlns:a16="http://schemas.microsoft.com/office/drawing/2014/main" id="{87C64E0A-ED8B-491C-8482-8B16372E8EA7}"/>
              </a:ext>
            </a:extLst>
          </p:cNvPr>
          <p:cNvSpPr txBox="1">
            <a:spLocks/>
          </p:cNvSpPr>
          <p:nvPr/>
        </p:nvSpPr>
        <p:spPr>
          <a:xfrm>
            <a:off x="-75780" y="-93802"/>
            <a:ext cx="7758167" cy="852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highlight>
                  <a:srgbClr val="C0C0C0"/>
                </a:highlight>
              </a:rPr>
              <a:t>Chat GPT-4 help</a:t>
            </a:r>
            <a:r>
              <a:rPr lang="en-US" sz="2400" dirty="0">
                <a:solidFill>
                  <a:schemeClr val="tx1"/>
                </a:solidFill>
                <a:highlight>
                  <a:srgbClr val="C0C0C0"/>
                </a:highlight>
                <a:sym typeface="Wingdings" panose="05000000000000000000" pitchFamily="2" charset="2"/>
              </a:rPr>
              <a:t></a:t>
            </a:r>
            <a:endParaRPr lang="ru-RU" sz="2400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7438A3-B8B8-42D0-94B4-3B8E92868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77" y="680312"/>
            <a:ext cx="6940259" cy="409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8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310;p31">
            <a:extLst>
              <a:ext uri="{FF2B5EF4-FFF2-40B4-BE49-F238E27FC236}">
                <a16:creationId xmlns:a16="http://schemas.microsoft.com/office/drawing/2014/main" id="{411433D2-D5BA-49BF-BF65-7CD2453BDA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172175" y="151748"/>
            <a:ext cx="3434906" cy="442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highlight>
                  <a:srgbClr val="C0C0C0"/>
                </a:highlight>
              </a:rPr>
              <a:t>Схемы (БД)</a:t>
            </a:r>
            <a:endParaRPr sz="1800" dirty="0">
              <a:highlight>
                <a:srgbClr val="C0C0C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highlight>
                <a:srgbClr val="C0C0C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BD3A7B-4DF3-4CB6-873A-5772D734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34" y="646647"/>
            <a:ext cx="3729029" cy="4148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893B6B-1DD3-419B-B074-ED515DF8A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098" y="646647"/>
            <a:ext cx="3903672" cy="414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9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92244" y="72907"/>
            <a:ext cx="8198316" cy="408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Выводы и планы по развитию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702804215"/>
              </p:ext>
            </p:extLst>
          </p:nvPr>
        </p:nvGraphicFramePr>
        <p:xfrm>
          <a:off x="472948" y="663453"/>
          <a:ext cx="8307396" cy="3997963"/>
        </p:xfrm>
        <a:graphic>
          <a:graphicData uri="http://schemas.openxmlformats.org/drawingml/2006/table">
            <a:tbl>
              <a:tblPr>
                <a:noFill/>
                <a:tableStyleId>{6E2525C2-F77D-403F-89AB-844F2F99487F}</a:tableStyleId>
              </a:tblPr>
              <a:tblGrid>
                <a:gridCol w="31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44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тестировал мониторинг под нагрузкой. Также не успел добавить метрики по кафке.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</a:t>
                      </a: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 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взаимодействия добавил бы </a:t>
                      </a: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retry 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callback’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от </a:t>
                      </a:r>
                      <a:r>
                        <a:rPr lang="en-US" sz="12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CircuitBreaker</a:t>
                      </a: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’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ов для бОльшей надежности </a:t>
                      </a: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 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запросов и косвенной защиты от </a:t>
                      </a: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DDOS 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атак, и для стабильности системы в целом, чтобы дать ей время оправиться в случае сбоев.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проекте не добавлена отдельная авторизация на административные эндпоинты. Вынести хранение сессий в </a:t>
                      </a: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Redis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сейчас сервис авторизации – не масштабируем в виду локальных сессий. Возможно, в будущем заменить сервис авторизации на </a:t>
                      </a:r>
                      <a:r>
                        <a:rPr lang="en-US" sz="12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Keycloak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или </a:t>
                      </a:r>
                      <a:r>
                        <a:rPr lang="en-US" sz="12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Ory</a:t>
                      </a: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использовать его.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573099"/>
                  </a:ext>
                </a:extLst>
              </a:tr>
              <a:tr h="16024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непривычки контейнеризация и развертывание приложений это непросто, казалось бы уже локально все сценарии оттестировал, а потом очень долго возился с тем, чтобы поднять все сервисы в </a:t>
                      </a: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Kubernetes:</a:t>
                      </a:r>
                      <a:endParaRPr lang="ru-RU"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 Настроить </a:t>
                      </a:r>
                      <a:r>
                        <a:rPr lang="en-US" sz="12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debezium</a:t>
                      </a: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было больно, по инструкциям с сайта никак не выходило это       сделать</a:t>
                      </a: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Виртуализация на «Винде» работает отвратительно. </a:t>
                      </a: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Hyper-V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 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драйвера вместе запускаться не хотели, были другие проблемы и с тем и с другим, вечно не хватало памяти на запуск чего-нибудь.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Постоянно забывал где-нибудь какую-то строчку в конфигурации Хельма и на это уходило многочасов метаний.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6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Я считаю, что получил бесценный опыт, и в целом мне очень понравилось наполнение курса. Надеюсь, практики из него останутся в моей голове, и будут откликаться при решениях вопросов разработки. Вероятно, я еще не раз буду возвращаться к материалам курса, пересматривать их и вспоминать.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Google Shape;270;p30">
            <a:extLst>
              <a:ext uri="{FF2B5EF4-FFF2-40B4-BE49-F238E27FC236}">
                <a16:creationId xmlns:a16="http://schemas.microsoft.com/office/drawing/2014/main" id="{B7E76808-F844-468A-B1C3-99B25297607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60" y="261190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16;p29">
            <a:extLst>
              <a:ext uri="{FF2B5EF4-FFF2-40B4-BE49-F238E27FC236}">
                <a16:creationId xmlns:a16="http://schemas.microsoft.com/office/drawing/2014/main" id="{2E10345F-7CA0-42A7-8F47-3D3D5B46112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639" y="397206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58;p30">
            <a:extLst>
              <a:ext uri="{FF2B5EF4-FFF2-40B4-BE49-F238E27FC236}">
                <a16:creationId xmlns:a16="http://schemas.microsoft.com/office/drawing/2014/main" id="{98EDCF64-E551-4112-BFBD-564AB38E0ED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360" y="980297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/>
          <a:srcRect t="11634" b="11634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35913" y="627189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Проектирование и реализация интернет-магазина с использованием микросервисной архитектуры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Шаплов Дмитрий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/>
              <a:t>Ведущий </a:t>
            </a:r>
            <a:r>
              <a:rPr lang="en-US" sz="1400" dirty="0"/>
              <a:t>Java </a:t>
            </a:r>
            <a:r>
              <a:rPr lang="ru-RU" sz="1400" dirty="0"/>
              <a:t>разработчик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«ООО» Совкомбанк Технологии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3079343451"/>
              </p:ext>
            </p:extLst>
          </p:nvPr>
        </p:nvGraphicFramePr>
        <p:xfrm>
          <a:off x="886825" y="1523457"/>
          <a:ext cx="7239000" cy="3362840"/>
        </p:xfrm>
        <a:graphic>
          <a:graphicData uri="http://schemas.openxmlformats.org/drawingml/2006/table">
            <a:tbl>
              <a:tblPr>
                <a:noFill/>
                <a:tableStyleId>{6E2525C2-F77D-403F-89AB-844F2F99487F}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Спроектировать и реализовать распределенную систему в рамках задачи продажи товаров на онлайн площадке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практике применить паттерны распределенных систем, которые помогают обеспечить согласованность, расширяемость и сопровождение таких систем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Почувствовать «боль» </a:t>
                      </a:r>
                      <a:r>
                        <a:rPr lang="en-US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devops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’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ов, научиться говорить с ними на одном языке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Пополнить свои знания по архитектуре приложений. Выйти за рамки просто разработки, посмотреть на другие ее аспекты такие как тестирование, проектирование архитектурной схемы, дальнейшее сопровождение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653797762"/>
              </p:ext>
            </p:extLst>
          </p:nvPr>
        </p:nvGraphicFramePr>
        <p:xfrm>
          <a:off x="952499" y="1296649"/>
          <a:ext cx="6761803" cy="3219920"/>
        </p:xfrm>
        <a:graphic>
          <a:graphicData uri="http://schemas.openxmlformats.org/drawingml/2006/table">
            <a:tbl>
              <a:tblPr>
                <a:noFill/>
                <a:tableStyleId>{6E2525C2-F77D-403F-89AB-844F2F99487F}</a:tableStyleId>
              </a:tblPr>
              <a:tblGrid>
                <a:gridCol w="45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Поближе познакомиться с контейнерами и оркестрацией приложений, а также их деплоем, потому что часто не понимал терминологии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ci/cd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сложности выполнения тех или иных задач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devops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Структурировать знания по асинхронным межсервисным взаимодействиям, до этого с распределенными очередями сообщениями 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Event Driven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практически не сталкивался.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 курса имел неплохие знания только в контексте языка на котором программирую, хотелось получить больше кругозора в архитектуре, проектировании и развертывании приложений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Частично к выполнению проекта готовили изначальные домашние задания, непосредственно к онлайн магазину приступил полтора месяца назад, и последние две недели очень плотно им занимался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583496"/>
                  </a:ext>
                </a:extLst>
              </a:tr>
            </a:tbl>
          </a:graphicData>
        </a:graphic>
      </p:graphicFrame>
      <p:pic>
        <p:nvPicPr>
          <p:cNvPr id="5" name="Google Shape;272;p30">
            <a:extLst>
              <a:ext uri="{FF2B5EF4-FFF2-40B4-BE49-F238E27FC236}">
                <a16:creationId xmlns:a16="http://schemas.microsoft.com/office/drawing/2014/main" id="{B6D4BC66-E172-475E-96C6-2450653F6F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858" y="382007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95;p30">
            <a:extLst>
              <a:ext uri="{FF2B5EF4-FFF2-40B4-BE49-F238E27FC236}">
                <a16:creationId xmlns:a16="http://schemas.microsoft.com/office/drawing/2014/main" id="{B992CBEE-887F-4F0D-B99A-C3650A0667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0213" y="2218613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95;p30">
            <a:extLst>
              <a:ext uri="{FF2B5EF4-FFF2-40B4-BE49-F238E27FC236}">
                <a16:creationId xmlns:a16="http://schemas.microsoft.com/office/drawing/2014/main" id="{79E6D546-496E-4B1B-A9AA-B0AA82F5BBE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0213" y="1426624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95;p30">
            <a:extLst>
              <a:ext uri="{FF2B5EF4-FFF2-40B4-BE49-F238E27FC236}">
                <a16:creationId xmlns:a16="http://schemas.microsoft.com/office/drawing/2014/main" id="{4FA80323-64C4-4CDF-BCFB-24A884653AE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0213" y="3001705"/>
            <a:ext cx="440289" cy="44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84356" y="10745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Используемые технологии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2416218911"/>
              </p:ext>
            </p:extLst>
          </p:nvPr>
        </p:nvGraphicFramePr>
        <p:xfrm>
          <a:off x="748774" y="1516784"/>
          <a:ext cx="7239000" cy="2267950"/>
        </p:xfrm>
        <a:graphic>
          <a:graphicData uri="http://schemas.openxmlformats.org/drawingml/2006/table">
            <a:tbl>
              <a:tblPr>
                <a:noFill/>
                <a:tableStyleId>{6E2525C2-F77D-403F-89AB-844F2F99487F}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5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Spring Boot</a:t>
                      </a:r>
                      <a:r>
                        <a:rPr lang="ru-RU" sz="16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&amp; Spring modules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5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Gradle, Docker, Kubernetes, Helm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5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Kafka, </a:t>
                      </a:r>
                      <a:r>
                        <a:rPr lang="en-US" sz="16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Debezium</a:t>
                      </a:r>
                      <a:r>
                        <a:rPr lang="en-US" sz="16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(Kafka-Connect)</a:t>
                      </a:r>
                      <a:endParaRPr lang="ru-RU"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5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endParaRPr lang="ru-RU"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456178"/>
                  </a:ext>
                </a:extLst>
              </a:tr>
              <a:tr h="4535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Prometheus, Grafana</a:t>
                      </a:r>
                      <a:endParaRPr lang="ru-RU" sz="16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6622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84356" y="136212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Какие паттерны применялись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410911386"/>
              </p:ext>
            </p:extLst>
          </p:nvPr>
        </p:nvGraphicFramePr>
        <p:xfrm>
          <a:off x="783004" y="1366630"/>
          <a:ext cx="6952723" cy="2556935"/>
        </p:xfrm>
        <a:graphic>
          <a:graphicData uri="http://schemas.openxmlformats.org/drawingml/2006/table">
            <a:tbl>
              <a:tblPr>
                <a:noFill/>
                <a:tableStyleId>{6E2525C2-F77D-403F-89AB-844F2F99487F}</a:tableStyleId>
              </a:tblPr>
              <a:tblGrid>
                <a:gridCol w="47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3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API Gateway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3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Idempotency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3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Idempotency consumer</a:t>
                      </a:r>
                      <a:endParaRPr lang="ru-RU"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3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Transactional outbox + CDC (change data capture)</a:t>
                      </a:r>
                      <a:endParaRPr lang="ru-RU"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456178"/>
                  </a:ext>
                </a:extLst>
              </a:tr>
              <a:tr h="5113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Saga</a:t>
                      </a:r>
                      <a:endParaRPr lang="ru-RU" sz="16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66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54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172175" y="151748"/>
            <a:ext cx="3434906" cy="442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Схемы (архитектура)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05BC1-C656-4A41-B4D6-867A97E3A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88" y="180713"/>
            <a:ext cx="6626955" cy="49627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591</Words>
  <Application>Microsoft Office PowerPoint</Application>
  <PresentationFormat>On-screen Show (16:9)</PresentationFormat>
  <Paragraphs>76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Roboto</vt:lpstr>
      <vt:lpstr>Courier New</vt:lpstr>
      <vt:lpstr>Arial</vt:lpstr>
      <vt:lpstr>Светлая тема</vt:lpstr>
      <vt:lpstr>Microservice Architecture</vt:lpstr>
      <vt:lpstr>Меня хорошо видно &amp;&amp; слышно?</vt:lpstr>
      <vt:lpstr>Защита проекта Тема: Проектирование и реализация интернет-магазина с использованием микросервисной архитектуры   </vt:lpstr>
      <vt:lpstr>PowerPoint Presentation</vt:lpstr>
      <vt:lpstr>PowerPoint Presentation</vt:lpstr>
      <vt:lpstr>Что планировалось</vt:lpstr>
      <vt:lpstr>Используемые технологии </vt:lpstr>
      <vt:lpstr>Какие паттерны применялись </vt:lpstr>
      <vt:lpstr>Схемы (архитектура)  </vt:lpstr>
      <vt:lpstr>PowerPoint Presentation</vt:lpstr>
      <vt:lpstr>PowerPoint Presentation</vt:lpstr>
      <vt:lpstr>PowerPoint Presentation</vt:lpstr>
      <vt:lpstr>PowerPoint Presentation</vt:lpstr>
      <vt:lpstr>Схемы (БД)  </vt:lpstr>
      <vt:lpstr>Выводы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</dc:title>
  <dc:creator>shaplovdv</dc:creator>
  <cp:lastModifiedBy>Дмитрий</cp:lastModifiedBy>
  <cp:revision>34</cp:revision>
  <dcterms:modified xsi:type="dcterms:W3CDTF">2023-04-01T07:23:15Z</dcterms:modified>
</cp:coreProperties>
</file>