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97" r:id="rId2"/>
    <p:sldId id="274" r:id="rId3"/>
    <p:sldId id="370" r:id="rId4"/>
    <p:sldId id="374" r:id="rId5"/>
    <p:sldId id="375" r:id="rId6"/>
    <p:sldId id="318" r:id="rId7"/>
    <p:sldId id="376" r:id="rId8"/>
    <p:sldId id="377" r:id="rId9"/>
    <p:sldId id="319" r:id="rId10"/>
    <p:sldId id="378" r:id="rId11"/>
    <p:sldId id="379" r:id="rId12"/>
    <p:sldId id="380" r:id="rId13"/>
    <p:sldId id="383" r:id="rId14"/>
    <p:sldId id="382" r:id="rId15"/>
    <p:sldId id="384" r:id="rId16"/>
    <p:sldId id="381" r:id="rId17"/>
    <p:sldId id="385" r:id="rId18"/>
    <p:sldId id="386" r:id="rId19"/>
    <p:sldId id="387" r:id="rId20"/>
    <p:sldId id="388" r:id="rId21"/>
    <p:sldId id="390" r:id="rId22"/>
    <p:sldId id="391" r:id="rId23"/>
    <p:sldId id="389" r:id="rId24"/>
    <p:sldId id="324" r:id="rId25"/>
    <p:sldId id="392" r:id="rId26"/>
    <p:sldId id="393" r:id="rId27"/>
    <p:sldId id="394" r:id="rId28"/>
    <p:sldId id="395" r:id="rId29"/>
    <p:sldId id="396" r:id="rId30"/>
    <p:sldId id="406" r:id="rId31"/>
    <p:sldId id="424" r:id="rId32"/>
    <p:sldId id="400" r:id="rId33"/>
    <p:sldId id="401" r:id="rId34"/>
    <p:sldId id="402" r:id="rId35"/>
    <p:sldId id="403" r:id="rId36"/>
    <p:sldId id="404" r:id="rId37"/>
    <p:sldId id="405" r:id="rId38"/>
    <p:sldId id="369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6" r:id="rId47"/>
    <p:sldId id="415" r:id="rId48"/>
    <p:sldId id="414" r:id="rId49"/>
    <p:sldId id="417" r:id="rId50"/>
    <p:sldId id="418" r:id="rId51"/>
    <p:sldId id="419" r:id="rId52"/>
    <p:sldId id="420" r:id="rId53"/>
    <p:sldId id="421" r:id="rId54"/>
    <p:sldId id="422" r:id="rId55"/>
    <p:sldId id="425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48" autoAdjust="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hyperlink" Target="http://base.garant.ru/10164072/ebba31f69c699240139e9c04787c117b/#block_41229" TargetMode="External"/><Relationship Id="rId7" Type="http://schemas.openxmlformats.org/officeDocument/2006/relationships/hyperlink" Target="http://base.garant.ru/10164072/c9dba8812fc7519f26a2f33227305022/#block_41228" TargetMode="External"/><Relationship Id="rId12" Type="http://schemas.openxmlformats.org/officeDocument/2006/relationships/hyperlink" Target="http://base.garant.ru/10164072/728d03866b99becb96cc5d5c7d5a8ab9/#block_41269" TargetMode="External"/><Relationship Id="rId2" Type="http://schemas.openxmlformats.org/officeDocument/2006/relationships/image" Target="../media/image12.jpeg"/><Relationship Id="rId1" Type="http://schemas.openxmlformats.org/officeDocument/2006/relationships/image" Target="../media/image8.jpeg"/><Relationship Id="rId6" Type="http://schemas.openxmlformats.org/officeDocument/2006/relationships/image" Target="../media/image13.jpeg"/><Relationship Id="rId11" Type="http://schemas.openxmlformats.org/officeDocument/2006/relationships/hyperlink" Target="http://base.garant.ru/10164072/bee79794fcecca720750db998dca4fdb/#block_41292" TargetMode="External"/><Relationship Id="rId5" Type="http://schemas.openxmlformats.org/officeDocument/2006/relationships/hyperlink" Target="http://base.garant.ru/10164072/8102824d55abc8c944291ea708e917ca/#block_41252" TargetMode="External"/><Relationship Id="rId10" Type="http://schemas.openxmlformats.org/officeDocument/2006/relationships/hyperlink" Target="http://base.garant.ru/10164072/3434e70f836e9f461d511ad735f23d4e/#block_41357" TargetMode="External"/><Relationship Id="rId4" Type="http://schemas.openxmlformats.org/officeDocument/2006/relationships/hyperlink" Target="http://base.garant.ru/10164072/c8802c90c89130a261f4ffb2af81df23/#block_41233" TargetMode="External"/><Relationship Id="rId9" Type="http://schemas.openxmlformats.org/officeDocument/2006/relationships/hyperlink" Target="http://base.garant.ru/10164072/09596359b7f347f9a6fc86416075bbc2/#block_41293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image" Target="../media/image9.jpeg"/><Relationship Id="rId4" Type="http://schemas.openxmlformats.org/officeDocument/2006/relationships/image" Target="../media/image10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image" Target="../media/image15.jpeg"/><Relationship Id="rId4" Type="http://schemas.openxmlformats.org/officeDocument/2006/relationships/image" Target="../media/image9.jpe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image" Target="../media/image15.jpeg"/><Relationship Id="rId4" Type="http://schemas.openxmlformats.org/officeDocument/2006/relationships/image" Target="../media/image9.jpe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hyperlink" Target="http://base.garant.ru/10164072/ebba31f69c699240139e9c04787c117b/#block_41229" TargetMode="External"/><Relationship Id="rId7" Type="http://schemas.openxmlformats.org/officeDocument/2006/relationships/hyperlink" Target="http://base.garant.ru/10164072/c9dba8812fc7519f26a2f33227305022/#block_41228" TargetMode="External"/><Relationship Id="rId12" Type="http://schemas.openxmlformats.org/officeDocument/2006/relationships/hyperlink" Target="http://base.garant.ru/10164072/728d03866b99becb96cc5d5c7d5a8ab9/#block_41269" TargetMode="External"/><Relationship Id="rId2" Type="http://schemas.openxmlformats.org/officeDocument/2006/relationships/image" Target="../media/image12.jpeg"/><Relationship Id="rId1" Type="http://schemas.openxmlformats.org/officeDocument/2006/relationships/image" Target="../media/image8.jpeg"/><Relationship Id="rId6" Type="http://schemas.openxmlformats.org/officeDocument/2006/relationships/image" Target="../media/image13.jpeg"/><Relationship Id="rId11" Type="http://schemas.openxmlformats.org/officeDocument/2006/relationships/hyperlink" Target="http://base.garant.ru/10164072/bee79794fcecca720750db998dca4fdb/#block_41292" TargetMode="External"/><Relationship Id="rId5" Type="http://schemas.openxmlformats.org/officeDocument/2006/relationships/hyperlink" Target="http://base.garant.ru/10164072/8102824d55abc8c944291ea708e917ca/#block_41252" TargetMode="External"/><Relationship Id="rId10" Type="http://schemas.openxmlformats.org/officeDocument/2006/relationships/hyperlink" Target="http://base.garant.ru/10164072/3434e70f836e9f461d511ad735f23d4e/#block_41357" TargetMode="External"/><Relationship Id="rId4" Type="http://schemas.openxmlformats.org/officeDocument/2006/relationships/hyperlink" Target="http://base.garant.ru/10164072/c8802c90c89130a261f4ffb2af81df23/#block_41233" TargetMode="External"/><Relationship Id="rId9" Type="http://schemas.openxmlformats.org/officeDocument/2006/relationships/hyperlink" Target="http://base.garant.ru/10164072/09596359b7f347f9a6fc86416075bbc2/#block_41293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image" Target="../media/image9.jpeg"/><Relationship Id="rId4" Type="http://schemas.openxmlformats.org/officeDocument/2006/relationships/image" Target="../media/image10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image" Target="../media/image15.jpeg"/><Relationship Id="rId4" Type="http://schemas.openxmlformats.org/officeDocument/2006/relationships/image" Target="../media/image9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image" Target="../media/image15.jpeg"/><Relationship Id="rId4" Type="http://schemas.openxmlformats.org/officeDocument/2006/relationships/image" Target="../media/image9.jpe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434FC-31CA-4B2D-8DD7-E449D7B84F0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307B33-17A0-4815-800C-BCA629F3FA3C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Понятие «безопасность информации» </a:t>
          </a:r>
          <a:endParaRPr lang="ru-RU" dirty="0"/>
        </a:p>
      </dgm:t>
    </dgm:pt>
    <dgm:pt modelId="{76E7ED77-E809-47D0-97E0-2D71A1EDA393}" type="parTrans" cxnId="{3B330010-0BA3-474E-87B2-39914C9EC2FE}">
      <dgm:prSet/>
      <dgm:spPr/>
      <dgm:t>
        <a:bodyPr/>
        <a:lstStyle/>
        <a:p>
          <a:endParaRPr lang="ru-RU"/>
        </a:p>
      </dgm:t>
    </dgm:pt>
    <dgm:pt modelId="{6B9E8DA7-2123-469E-878C-B742E56A0E18}" type="sibTrans" cxnId="{3B330010-0BA3-474E-87B2-39914C9EC2FE}">
      <dgm:prSet/>
      <dgm:spPr/>
      <dgm:t>
        <a:bodyPr/>
        <a:lstStyle/>
        <a:p>
          <a:endParaRPr lang="ru-RU"/>
        </a:p>
      </dgm:t>
    </dgm:pt>
    <dgm:pt modelId="{8A0BE866-8F07-4CEF-8D64-970214EFE8C5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безопасность содержательной части (смысла) информации</a:t>
          </a:r>
          <a:r>
            <a:rPr lang="ru-RU" dirty="0"/>
            <a:t> — отсутствие в ней побуждения человека к негативным действиям, умышленно заложенных механизмов негативного воздействия на человеческую психику или негативного воздействия на иной блок информации (например, информация, содержащаяся в программе для ЭВМ, именуемой компьютерным вирусом);</a:t>
          </a:r>
        </a:p>
      </dgm:t>
    </dgm:pt>
    <dgm:pt modelId="{DC3A0416-2557-4E4F-8E8F-E49B3F662BEE}" type="parTrans" cxnId="{2DB6F2E6-9240-49F0-99B6-E4022593D77A}">
      <dgm:prSet/>
      <dgm:spPr/>
      <dgm:t>
        <a:bodyPr/>
        <a:lstStyle/>
        <a:p>
          <a:endParaRPr lang="ru-RU"/>
        </a:p>
      </dgm:t>
    </dgm:pt>
    <dgm:pt modelId="{C980A544-9C32-4520-9F7F-21B72680A2EE}" type="sibTrans" cxnId="{2DB6F2E6-9240-49F0-99B6-E4022593D77A}">
      <dgm:prSet/>
      <dgm:spPr/>
      <dgm:t>
        <a:bodyPr/>
        <a:lstStyle/>
        <a:p>
          <a:endParaRPr lang="ru-RU"/>
        </a:p>
      </dgm:t>
    </dgm:pt>
    <dgm:pt modelId="{0E05B2DA-78BF-44DB-AFE1-C2C0FC98974F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защищенность информации от внешних воздействий (попыток неправомерного копирования, распространения, модификации (изменения смысла) либо уничтожения.</a:t>
          </a:r>
        </a:p>
      </dgm:t>
    </dgm:pt>
    <dgm:pt modelId="{8900526F-C4ED-4FF5-9252-22E5467E321C}" type="parTrans" cxnId="{6B4FE3B5-3093-4E2E-81D0-B69B61D05DE6}">
      <dgm:prSet/>
      <dgm:spPr/>
      <dgm:t>
        <a:bodyPr/>
        <a:lstStyle/>
        <a:p>
          <a:endParaRPr lang="ru-RU"/>
        </a:p>
      </dgm:t>
    </dgm:pt>
    <dgm:pt modelId="{E5F44979-7A35-436C-84CB-1F3BB6C7958B}" type="sibTrans" cxnId="{6B4FE3B5-3093-4E2E-81D0-B69B61D05DE6}">
      <dgm:prSet/>
      <dgm:spPr/>
      <dgm:t>
        <a:bodyPr/>
        <a:lstStyle/>
        <a:p>
          <a:endParaRPr lang="ru-RU"/>
        </a:p>
      </dgm:t>
    </dgm:pt>
    <dgm:pt modelId="{776AD0EE-6811-4932-8000-52CF252C5D33}" type="pres">
      <dgm:prSet presAssocID="{F57434FC-31CA-4B2D-8DD7-E449D7B84F0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2266DA-95B3-4A8B-920D-492A4B5D6603}" type="pres">
      <dgm:prSet presAssocID="{0D307B33-17A0-4815-800C-BCA629F3FA3C}" presName="roof" presStyleLbl="dkBgShp" presStyleIdx="0" presStyleCnt="2"/>
      <dgm:spPr/>
      <dgm:t>
        <a:bodyPr/>
        <a:lstStyle/>
        <a:p>
          <a:endParaRPr lang="ru-RU"/>
        </a:p>
      </dgm:t>
    </dgm:pt>
    <dgm:pt modelId="{BC9D6C12-9ECB-4FE6-8407-1600533A7819}" type="pres">
      <dgm:prSet presAssocID="{0D307B33-17A0-4815-800C-BCA629F3FA3C}" presName="pillars" presStyleCnt="0"/>
      <dgm:spPr/>
    </dgm:pt>
    <dgm:pt modelId="{24572C5A-A84B-474A-A8A3-A9F456F7922E}" type="pres">
      <dgm:prSet presAssocID="{0D307B33-17A0-4815-800C-BCA629F3FA3C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6E0A05-2222-4066-8257-F05A595D1913}" type="pres">
      <dgm:prSet presAssocID="{0E05B2DA-78BF-44DB-AFE1-C2C0FC98974F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5FA00C-713E-49E4-A784-1AB58FB8597E}" type="pres">
      <dgm:prSet presAssocID="{0D307B33-17A0-4815-800C-BCA629F3FA3C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32601932-B3E0-4B3A-B951-D62BD8EE8543}" type="presOf" srcId="{8A0BE866-8F07-4CEF-8D64-970214EFE8C5}" destId="{24572C5A-A84B-474A-A8A3-A9F456F7922E}" srcOrd="0" destOrd="0" presId="urn:microsoft.com/office/officeart/2005/8/layout/hList3"/>
    <dgm:cxn modelId="{3B330010-0BA3-474E-87B2-39914C9EC2FE}" srcId="{F57434FC-31CA-4B2D-8DD7-E449D7B84F04}" destId="{0D307B33-17A0-4815-800C-BCA629F3FA3C}" srcOrd="0" destOrd="0" parTransId="{76E7ED77-E809-47D0-97E0-2D71A1EDA393}" sibTransId="{6B9E8DA7-2123-469E-878C-B742E56A0E18}"/>
    <dgm:cxn modelId="{CB1D63F8-7842-4195-AAFC-6241A4AA80C9}" type="presOf" srcId="{0D307B33-17A0-4815-800C-BCA629F3FA3C}" destId="{322266DA-95B3-4A8B-920D-492A4B5D6603}" srcOrd="0" destOrd="0" presId="urn:microsoft.com/office/officeart/2005/8/layout/hList3"/>
    <dgm:cxn modelId="{6B4FE3B5-3093-4E2E-81D0-B69B61D05DE6}" srcId="{0D307B33-17A0-4815-800C-BCA629F3FA3C}" destId="{0E05B2DA-78BF-44DB-AFE1-C2C0FC98974F}" srcOrd="1" destOrd="0" parTransId="{8900526F-C4ED-4FF5-9252-22E5467E321C}" sibTransId="{E5F44979-7A35-436C-84CB-1F3BB6C7958B}"/>
    <dgm:cxn modelId="{7CBC9B0B-B01C-434F-8875-66F93E2DA48B}" type="presOf" srcId="{F57434FC-31CA-4B2D-8DD7-E449D7B84F04}" destId="{776AD0EE-6811-4932-8000-52CF252C5D33}" srcOrd="0" destOrd="0" presId="urn:microsoft.com/office/officeart/2005/8/layout/hList3"/>
    <dgm:cxn modelId="{2DB6F2E6-9240-49F0-99B6-E4022593D77A}" srcId="{0D307B33-17A0-4815-800C-BCA629F3FA3C}" destId="{8A0BE866-8F07-4CEF-8D64-970214EFE8C5}" srcOrd="0" destOrd="0" parTransId="{DC3A0416-2557-4E4F-8E8F-E49B3F662BEE}" sibTransId="{C980A544-9C32-4520-9F7F-21B72680A2EE}"/>
    <dgm:cxn modelId="{68A520B2-ABBC-46DC-923F-60315CBBE408}" type="presOf" srcId="{0E05B2DA-78BF-44DB-AFE1-C2C0FC98974F}" destId="{756E0A05-2222-4066-8257-F05A595D1913}" srcOrd="0" destOrd="0" presId="urn:microsoft.com/office/officeart/2005/8/layout/hList3"/>
    <dgm:cxn modelId="{8C9739DD-AB9C-4FDC-956C-63E15539EE1E}" type="presParOf" srcId="{776AD0EE-6811-4932-8000-52CF252C5D33}" destId="{322266DA-95B3-4A8B-920D-492A4B5D6603}" srcOrd="0" destOrd="0" presId="urn:microsoft.com/office/officeart/2005/8/layout/hList3"/>
    <dgm:cxn modelId="{E5BEAA1A-E19F-49F7-A9BE-B910FA9415CE}" type="presParOf" srcId="{776AD0EE-6811-4932-8000-52CF252C5D33}" destId="{BC9D6C12-9ECB-4FE6-8407-1600533A7819}" srcOrd="1" destOrd="0" presId="urn:microsoft.com/office/officeart/2005/8/layout/hList3"/>
    <dgm:cxn modelId="{6295F2A3-3905-4A2D-9385-F55360209B8B}" type="presParOf" srcId="{BC9D6C12-9ECB-4FE6-8407-1600533A7819}" destId="{24572C5A-A84B-474A-A8A3-A9F456F7922E}" srcOrd="0" destOrd="0" presId="urn:microsoft.com/office/officeart/2005/8/layout/hList3"/>
    <dgm:cxn modelId="{B5C16AA5-6324-44D5-A1D9-6C5208726214}" type="presParOf" srcId="{BC9D6C12-9ECB-4FE6-8407-1600533A7819}" destId="{756E0A05-2222-4066-8257-F05A595D1913}" srcOrd="1" destOrd="0" presId="urn:microsoft.com/office/officeart/2005/8/layout/hList3"/>
    <dgm:cxn modelId="{A779C248-0A9A-4671-A83D-27C123B3A3BD}" type="presParOf" srcId="{776AD0EE-6811-4932-8000-52CF252C5D33}" destId="{525FA00C-713E-49E4-A784-1AB58FB8597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i="1" dirty="0"/>
            <a:t>Информация </a:t>
          </a:r>
          <a:r>
            <a:rPr lang="ru-RU" i="1" dirty="0" err="1"/>
            <a:t>ограниченого</a:t>
          </a:r>
          <a:r>
            <a:rPr lang="ru-RU" i="1" dirty="0"/>
            <a:t> права доступа. </a:t>
          </a:r>
          <a:r>
            <a:rPr lang="ru-RU" dirty="0"/>
            <a:t>.</a:t>
          </a:r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i="1" dirty="0"/>
            <a:t>Информация с ограниченным доступом</a:t>
          </a:r>
          <a:r>
            <a:rPr lang="ru-RU" dirty="0"/>
            <a:t> – государственная тайна, служебная тайна, коммерческая тайна, банковская тайна, профессиональная тайна и персональные данные как институт охраны права неприкосновенности частной жизни.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i="1" dirty="0"/>
            <a:t>Информация, распространение которой наносит вред интересам общества</a:t>
          </a:r>
          <a:r>
            <a:rPr lang="ru-RU" dirty="0"/>
            <a:t>, законным интересам и правам граждан, – порнография; информация, разжигающая национальную, расовую и другую рознь; пропаганда и призывы к войне, ложная реклама, реклама со скрытыми вставками и т. п. – так называемая «вредная» информация.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i="1" dirty="0"/>
            <a:t>Информация, распространение которой наносит вред интересам общества</a:t>
          </a:r>
          <a:r>
            <a:rPr lang="ru-RU" dirty="0"/>
            <a:t>, законным интересам и правам граждан, – порнография; информация, разжигающая национальную, расовую и другую рознь; пропаганда и призывы к войне, ложная реклама, реклама со скрытыми вставками и т. п. – так называемая «вредная» информация.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5C176C89-2BFE-48E0-8AC4-A95A64620B56}" type="presOf" srcId="{A08DB6A9-8136-40A5-97AB-C27600BCED79}" destId="{1954A244-994A-4CCC-8DC5-4286320064AE}" srcOrd="0" destOrd="0" presId="urn:microsoft.com/office/officeart/2005/8/layout/hList3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3B105AA1-7361-4CB7-9576-2470996EB335}" type="presOf" srcId="{88ECF3E5-6E42-4638-9ACF-329FAD5CC346}" destId="{EDDC465D-69F4-4049-B30D-287B971989B2}" srcOrd="0" destOrd="0" presId="urn:microsoft.com/office/officeart/2005/8/layout/hList3"/>
    <dgm:cxn modelId="{0294EF1A-AF3F-401F-B648-DC12F7FBAACD}" type="presOf" srcId="{60EEDED3-7881-40B9-84DE-80B0B732F7B7}" destId="{67B50F61-F9BE-47EA-BD6E-9F79C4F3492C}" srcOrd="0" destOrd="0" presId="urn:microsoft.com/office/officeart/2005/8/layout/hList3"/>
    <dgm:cxn modelId="{2A417227-E582-453A-9E00-C984D3E6DF9E}" type="presOf" srcId="{4A0081F1-1B94-406A-8C92-6F89A11FF2A4}" destId="{C1DA7E51-24AD-4AED-9BDC-9000A9EE40F3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EDB35E0C-B414-4439-B4C8-F29B9D9B9C3F}" type="presOf" srcId="{3631FD83-6913-4FD5-92B1-A1C94DFA88A7}" destId="{E5188638-FF78-461C-8A18-E158761C8AF9}" srcOrd="0" destOrd="0" presId="urn:microsoft.com/office/officeart/2005/8/layout/hList3"/>
    <dgm:cxn modelId="{5CEAAC91-33C7-4F66-8027-F4F8F26A7E93}" type="presParOf" srcId="{C1DA7E51-24AD-4AED-9BDC-9000A9EE40F3}" destId="{E5188638-FF78-461C-8A18-E158761C8AF9}" srcOrd="0" destOrd="0" presId="urn:microsoft.com/office/officeart/2005/8/layout/hList3"/>
    <dgm:cxn modelId="{5A828C15-3311-4481-824E-D3EFCE48EA41}" type="presParOf" srcId="{C1DA7E51-24AD-4AED-9BDC-9000A9EE40F3}" destId="{14BD2F6C-6E71-4408-804A-3285F4850D65}" srcOrd="1" destOrd="0" presId="urn:microsoft.com/office/officeart/2005/8/layout/hList3"/>
    <dgm:cxn modelId="{917F3BFD-42CD-4620-98A3-C3182883EAE9}" type="presParOf" srcId="{14BD2F6C-6E71-4408-804A-3285F4850D65}" destId="{1954A244-994A-4CCC-8DC5-4286320064AE}" srcOrd="0" destOrd="0" presId="urn:microsoft.com/office/officeart/2005/8/layout/hList3"/>
    <dgm:cxn modelId="{929C32D9-B7DA-49B0-846A-C2E87BC91D79}" type="presParOf" srcId="{14BD2F6C-6E71-4408-804A-3285F4850D65}" destId="{67B50F61-F9BE-47EA-BD6E-9F79C4F3492C}" srcOrd="1" destOrd="0" presId="urn:microsoft.com/office/officeart/2005/8/layout/hList3"/>
    <dgm:cxn modelId="{B84DD73E-5D50-4D7B-A1B3-4CB27D74C8E3}" type="presParOf" srcId="{14BD2F6C-6E71-4408-804A-3285F4850D65}" destId="{EDDC465D-69F4-4049-B30D-287B971989B2}" srcOrd="2" destOrd="0" presId="urn:microsoft.com/office/officeart/2005/8/layout/hList3"/>
    <dgm:cxn modelId="{C8CBC1AA-1C84-40D4-B12B-7CC16E69B526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dirty="0"/>
            <a:t>Интеллектуальные права </a:t>
          </a:r>
          <a:endParaRPr lang="ru-RU" dirty="0"/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Имущественные права. Они ассоциируются с автором, их можно продавать на основании договора. К категории имущественных прав относится исключительное право, которое включает права: пользоваться продуктом интеллектуальной деятельности (далее — ПИД) (</a:t>
          </a:r>
          <a:r>
            <a:rPr lang="ru-RU" dirty="0">
              <a:solidFill>
                <a:schemeClr val="tx1"/>
              </a:solidFill>
              <a:hlinkClick xmlns:r="http://schemas.openxmlformats.org/officeDocument/2006/relationships" r:id="rId3"/>
            </a:rPr>
            <a:t>ст. 1229</a:t>
          </a:r>
          <a:r>
            <a:rPr lang="ru-RU" dirty="0">
              <a:solidFill>
                <a:schemeClr val="tx1"/>
              </a:solidFill>
            </a:rPr>
            <a:t> ГК РФ); распоряжаться ПИД (</a:t>
          </a:r>
          <a:r>
            <a:rPr lang="ru-RU" dirty="0">
              <a:solidFill>
                <a:schemeClr val="tx1"/>
              </a:solidFill>
              <a:hlinkClick xmlns:r="http://schemas.openxmlformats.org/officeDocument/2006/relationships" r:id="rId4"/>
            </a:rPr>
            <a:t>ст. 1233</a:t>
          </a:r>
          <a:r>
            <a:rPr lang="ru-RU" dirty="0">
              <a:solidFill>
                <a:schemeClr val="tx1"/>
              </a:solidFill>
            </a:rPr>
            <a:t> ГК РФ); позволять пользоваться ПИД (</a:t>
          </a:r>
          <a:r>
            <a:rPr lang="ru-RU" dirty="0">
              <a:solidFill>
                <a:schemeClr val="tx1"/>
              </a:solidFill>
              <a:hlinkClick xmlns:r="http://schemas.openxmlformats.org/officeDocument/2006/relationships" r:id="rId4"/>
            </a:rPr>
            <a:t>ст. 1233</a:t>
          </a:r>
          <a:r>
            <a:rPr lang="ru-RU" dirty="0">
              <a:solidFill>
                <a:schemeClr val="tx1"/>
              </a:solidFill>
            </a:rPr>
            <a:t> ГК РФ); защищать ПИД (</a:t>
          </a:r>
          <a:r>
            <a:rPr lang="ru-RU" dirty="0">
              <a:solidFill>
                <a:schemeClr val="tx1"/>
              </a:solidFill>
              <a:hlinkClick xmlns:r="http://schemas.openxmlformats.org/officeDocument/2006/relationships" r:id="rId5"/>
            </a:rPr>
            <a:t>ст. 1252</a:t>
          </a:r>
          <a:r>
            <a:rPr lang="ru-RU" dirty="0">
              <a:solidFill>
                <a:schemeClr val="tx1"/>
              </a:solidFill>
            </a:rPr>
            <a:t> ГК РФ).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6"/>
          <a:tile tx="0" ty="0" sx="100000" sy="100000" flip="none" algn="tl"/>
        </a:blip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Личные неимущественные права. Они неотделимы от личности автора, включают права на авторство, имя (</a:t>
          </a:r>
          <a:r>
            <a:rPr lang="ru-RU" dirty="0">
              <a:solidFill>
                <a:schemeClr val="tx1"/>
              </a:solidFill>
              <a:hlinkClick xmlns:r="http://schemas.openxmlformats.org/officeDocument/2006/relationships" r:id="rId7"/>
            </a:rPr>
            <a:t>ст. 1228</a:t>
          </a:r>
          <a:r>
            <a:rPr lang="ru-RU" dirty="0">
              <a:solidFill>
                <a:schemeClr val="tx1"/>
              </a:solidFill>
            </a:rPr>
            <a:t> Кодекса). Передача прав иному лицу не </a:t>
          </a:r>
          <a:r>
            <a:rPr lang="ru-RU" dirty="0" err="1">
              <a:solidFill>
                <a:schemeClr val="tx1"/>
              </a:solidFill>
            </a:rPr>
            <a:t>допускается.ная</a:t>
          </a:r>
          <a:r>
            <a:rPr lang="ru-RU" dirty="0">
              <a:solidFill>
                <a:schemeClr val="tx1"/>
              </a:solidFill>
            </a:rPr>
            <a:t>» информация.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8"/>
          <a:tile tx="0" ty="0" sx="100000" sy="100000" flip="none" algn="tl"/>
        </a:blip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Иные личные неимущественные права возникают в отношении различных видов объектов права. Это права: следования (</a:t>
          </a:r>
          <a:r>
            <a:rPr lang="ru-RU" dirty="0">
              <a:solidFill>
                <a:schemeClr val="tx1"/>
              </a:solidFill>
              <a:hlinkClick xmlns:r="http://schemas.openxmlformats.org/officeDocument/2006/relationships" r:id="rId9"/>
            </a:rPr>
            <a:t>ст. 1293</a:t>
          </a:r>
          <a:r>
            <a:rPr lang="ru-RU" dirty="0">
              <a:solidFill>
                <a:schemeClr val="tx1"/>
              </a:solidFill>
            </a:rPr>
            <a:t> ГК РФ), на патент (</a:t>
          </a:r>
          <a:r>
            <a:rPr lang="ru-RU" dirty="0">
              <a:solidFill>
                <a:schemeClr val="tx1"/>
              </a:solidFill>
              <a:hlinkClick xmlns:r="http://schemas.openxmlformats.org/officeDocument/2006/relationships" r:id="rId10"/>
            </a:rPr>
            <a:t>ст. 1357</a:t>
          </a:r>
          <a:r>
            <a:rPr lang="ru-RU" dirty="0">
              <a:solidFill>
                <a:schemeClr val="tx1"/>
              </a:solidFill>
            </a:rPr>
            <a:t> ГК РФ), доступа (</a:t>
          </a:r>
          <a:r>
            <a:rPr lang="ru-RU" dirty="0">
              <a:solidFill>
                <a:schemeClr val="tx1"/>
              </a:solidFill>
              <a:hlinkClick xmlns:r="http://schemas.openxmlformats.org/officeDocument/2006/relationships" r:id="rId11"/>
            </a:rPr>
            <a:t>ст. 1292</a:t>
          </a:r>
          <a:r>
            <a:rPr lang="ru-RU" dirty="0">
              <a:solidFill>
                <a:schemeClr val="tx1"/>
              </a:solidFill>
            </a:rPr>
            <a:t> ГК РФ), на отзыв (</a:t>
          </a:r>
          <a:r>
            <a:rPr lang="ru-RU" dirty="0">
              <a:solidFill>
                <a:schemeClr val="tx1"/>
              </a:solidFill>
              <a:hlinkClick xmlns:r="http://schemas.openxmlformats.org/officeDocument/2006/relationships" r:id="rId12"/>
            </a:rPr>
            <a:t>ст. 1269</a:t>
          </a:r>
          <a:r>
            <a:rPr lang="ru-RU" dirty="0">
              <a:solidFill>
                <a:schemeClr val="tx1"/>
              </a:solidFill>
            </a:rPr>
            <a:t> ГК РФ).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5C176C89-2BFE-48E0-8AC4-A95A64620B56}" type="presOf" srcId="{A08DB6A9-8136-40A5-97AB-C27600BCED79}" destId="{1954A244-994A-4CCC-8DC5-4286320064AE}" srcOrd="0" destOrd="0" presId="urn:microsoft.com/office/officeart/2005/8/layout/hList3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3B105AA1-7361-4CB7-9576-2470996EB335}" type="presOf" srcId="{88ECF3E5-6E42-4638-9ACF-329FAD5CC346}" destId="{EDDC465D-69F4-4049-B30D-287B971989B2}" srcOrd="0" destOrd="0" presId="urn:microsoft.com/office/officeart/2005/8/layout/hList3"/>
    <dgm:cxn modelId="{0294EF1A-AF3F-401F-B648-DC12F7FBAACD}" type="presOf" srcId="{60EEDED3-7881-40B9-84DE-80B0B732F7B7}" destId="{67B50F61-F9BE-47EA-BD6E-9F79C4F3492C}" srcOrd="0" destOrd="0" presId="urn:microsoft.com/office/officeart/2005/8/layout/hList3"/>
    <dgm:cxn modelId="{2A417227-E582-453A-9E00-C984D3E6DF9E}" type="presOf" srcId="{4A0081F1-1B94-406A-8C92-6F89A11FF2A4}" destId="{C1DA7E51-24AD-4AED-9BDC-9000A9EE40F3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EDB35E0C-B414-4439-B4C8-F29B9D9B9C3F}" type="presOf" srcId="{3631FD83-6913-4FD5-92B1-A1C94DFA88A7}" destId="{E5188638-FF78-461C-8A18-E158761C8AF9}" srcOrd="0" destOrd="0" presId="urn:microsoft.com/office/officeart/2005/8/layout/hList3"/>
    <dgm:cxn modelId="{5CEAAC91-33C7-4F66-8027-F4F8F26A7E93}" type="presParOf" srcId="{C1DA7E51-24AD-4AED-9BDC-9000A9EE40F3}" destId="{E5188638-FF78-461C-8A18-E158761C8AF9}" srcOrd="0" destOrd="0" presId="urn:microsoft.com/office/officeart/2005/8/layout/hList3"/>
    <dgm:cxn modelId="{5A828C15-3311-4481-824E-D3EFCE48EA41}" type="presParOf" srcId="{C1DA7E51-24AD-4AED-9BDC-9000A9EE40F3}" destId="{14BD2F6C-6E71-4408-804A-3285F4850D65}" srcOrd="1" destOrd="0" presId="urn:microsoft.com/office/officeart/2005/8/layout/hList3"/>
    <dgm:cxn modelId="{917F3BFD-42CD-4620-98A3-C3182883EAE9}" type="presParOf" srcId="{14BD2F6C-6E71-4408-804A-3285F4850D65}" destId="{1954A244-994A-4CCC-8DC5-4286320064AE}" srcOrd="0" destOrd="0" presId="urn:microsoft.com/office/officeart/2005/8/layout/hList3"/>
    <dgm:cxn modelId="{929C32D9-B7DA-49B0-846A-C2E87BC91D79}" type="presParOf" srcId="{14BD2F6C-6E71-4408-804A-3285F4850D65}" destId="{67B50F61-F9BE-47EA-BD6E-9F79C4F3492C}" srcOrd="1" destOrd="0" presId="urn:microsoft.com/office/officeart/2005/8/layout/hList3"/>
    <dgm:cxn modelId="{B84DD73E-5D50-4D7B-A1B3-4CB27D74C8E3}" type="presParOf" srcId="{14BD2F6C-6E71-4408-804A-3285F4850D65}" destId="{EDDC465D-69F4-4049-B30D-287B971989B2}" srcOrd="2" destOrd="0" presId="urn:microsoft.com/office/officeart/2005/8/layout/hList3"/>
    <dgm:cxn modelId="{C8CBC1AA-1C84-40D4-B12B-7CC16E69B526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57F417-88B1-4F38-A573-85E40548C3F8}" type="doc">
      <dgm:prSet loTypeId="urn:microsoft.com/office/officeart/2005/8/layout/h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61FDCD-003D-4E27-B1DD-4CF0F73680C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Защита информации представляет собой принятие правовых, организационных и технических мер, направленных на:</a:t>
          </a:r>
        </a:p>
      </dgm:t>
    </dgm:pt>
    <dgm:pt modelId="{0EB4A91D-5CA8-42A6-B47E-8FDA5CC34A8A}" type="parTrans" cxnId="{F8D8E13B-FA20-4607-A702-73B82A92D566}">
      <dgm:prSet/>
      <dgm:spPr/>
      <dgm:t>
        <a:bodyPr/>
        <a:lstStyle/>
        <a:p>
          <a:endParaRPr lang="ru-RU"/>
        </a:p>
      </dgm:t>
    </dgm:pt>
    <dgm:pt modelId="{C348BE1B-474C-4CBD-B118-B397A90309A1}" type="sibTrans" cxnId="{F8D8E13B-FA20-4607-A702-73B82A92D566}">
      <dgm:prSet/>
      <dgm:spPr/>
      <dgm:t>
        <a:bodyPr/>
        <a:lstStyle/>
        <a:p>
          <a:endParaRPr lang="ru-RU"/>
        </a:p>
      </dgm:t>
    </dgm:pt>
    <dgm:pt modelId="{60AF3F70-0760-411C-83A4-12154AC4EB01}">
      <dgm:prSet phldrT="[Текст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ru-RU" dirty="0"/>
            <a:t>обеспечение защиты информации от неправомерного доступа, уничтожения, модифицирования, блокирования, копирования, предоставления, распространения, а также от иных неправомерных действий в отношении такой информации;</a:t>
          </a:r>
        </a:p>
      </dgm:t>
    </dgm:pt>
    <dgm:pt modelId="{693249E8-562D-483F-9919-0514D8C96F9E}" type="parTrans" cxnId="{EE35A811-2DD1-4C61-A5CA-E054E47E99EA}">
      <dgm:prSet/>
      <dgm:spPr/>
      <dgm:t>
        <a:bodyPr/>
        <a:lstStyle/>
        <a:p>
          <a:endParaRPr lang="ru-RU"/>
        </a:p>
      </dgm:t>
    </dgm:pt>
    <dgm:pt modelId="{1DE18E54-F12D-4142-B906-45F2FCF50C5B}" type="sibTrans" cxnId="{EE35A811-2DD1-4C61-A5CA-E054E47E99EA}">
      <dgm:prSet/>
      <dgm:spPr/>
      <dgm:t>
        <a:bodyPr/>
        <a:lstStyle/>
        <a:p>
          <a:endParaRPr lang="ru-RU"/>
        </a:p>
      </dgm:t>
    </dgm:pt>
    <dgm:pt modelId="{7A4DD351-131E-453A-9ACD-ED0790B01AAD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соблюдение конфиденциальности информации ограниченного доступа;</a:t>
          </a:r>
        </a:p>
      </dgm:t>
    </dgm:pt>
    <dgm:pt modelId="{D2E22B9E-6031-40DB-9CAB-1697785B37BC}" type="parTrans" cxnId="{329ACE1C-13B9-43B0-86A9-3F7D727D9E07}">
      <dgm:prSet/>
      <dgm:spPr/>
      <dgm:t>
        <a:bodyPr/>
        <a:lstStyle/>
        <a:p>
          <a:endParaRPr lang="ru-RU"/>
        </a:p>
      </dgm:t>
    </dgm:pt>
    <dgm:pt modelId="{498198BC-C977-40A8-B18A-53333D1FA649}" type="sibTrans" cxnId="{329ACE1C-13B9-43B0-86A9-3F7D727D9E07}">
      <dgm:prSet/>
      <dgm:spPr/>
      <dgm:t>
        <a:bodyPr/>
        <a:lstStyle/>
        <a:p>
          <a:endParaRPr lang="ru-RU"/>
        </a:p>
      </dgm:t>
    </dgm:pt>
    <dgm:pt modelId="{950674BC-E67A-4EDD-8E92-8DC154E61925}">
      <dgm:prSet phldrT="[Текст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ru-RU" dirty="0"/>
            <a:t>реализацию права на доступ к информации.</a:t>
          </a:r>
        </a:p>
      </dgm:t>
    </dgm:pt>
    <dgm:pt modelId="{3F374FE7-0330-4FA0-A314-15C3E179D73F}" type="parTrans" cxnId="{937FBD9D-3BF4-4F06-9A86-AE4F4007C864}">
      <dgm:prSet/>
      <dgm:spPr/>
      <dgm:t>
        <a:bodyPr/>
        <a:lstStyle/>
        <a:p>
          <a:endParaRPr lang="ru-RU"/>
        </a:p>
      </dgm:t>
    </dgm:pt>
    <dgm:pt modelId="{7A4A2762-3A55-4D81-968F-55DD0E8E8BFC}" type="sibTrans" cxnId="{937FBD9D-3BF4-4F06-9A86-AE4F4007C864}">
      <dgm:prSet/>
      <dgm:spPr/>
      <dgm:t>
        <a:bodyPr/>
        <a:lstStyle/>
        <a:p>
          <a:endParaRPr lang="ru-RU"/>
        </a:p>
      </dgm:t>
    </dgm:pt>
    <dgm:pt modelId="{210EAE19-9ADD-4690-B11B-D85D3FFE8273}" type="pres">
      <dgm:prSet presAssocID="{8857F417-88B1-4F38-A573-85E40548C3F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523EE7C-2E99-4D85-A525-E86753617CBF}" type="pres">
      <dgm:prSet presAssocID="{5C61FDCD-003D-4E27-B1DD-4CF0F73680C2}" presName="roof" presStyleLbl="dkBgShp" presStyleIdx="0" presStyleCnt="2"/>
      <dgm:spPr/>
      <dgm:t>
        <a:bodyPr/>
        <a:lstStyle/>
        <a:p>
          <a:endParaRPr lang="ru-RU"/>
        </a:p>
      </dgm:t>
    </dgm:pt>
    <dgm:pt modelId="{CC83AAA4-CFEE-470A-B00F-84F836E9A178}" type="pres">
      <dgm:prSet presAssocID="{5C61FDCD-003D-4E27-B1DD-4CF0F73680C2}" presName="pillars" presStyleCnt="0"/>
      <dgm:spPr/>
    </dgm:pt>
    <dgm:pt modelId="{516A9377-B7A2-473C-A2A1-43EC56140743}" type="pres">
      <dgm:prSet presAssocID="{5C61FDCD-003D-4E27-B1DD-4CF0F73680C2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7DB52D-78F7-4B00-9E11-70597110E048}" type="pres">
      <dgm:prSet presAssocID="{7A4DD351-131E-453A-9ACD-ED0790B01AAD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0C9B3D-BA21-4A8D-8837-2B22AC17B9F9}" type="pres">
      <dgm:prSet presAssocID="{950674BC-E67A-4EDD-8E92-8DC154E6192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51D956-1AD3-4073-961E-FEA7ADBFB2CC}" type="pres">
      <dgm:prSet presAssocID="{5C61FDCD-003D-4E27-B1DD-4CF0F73680C2}" presName="base" presStyleLbl="dkBgShp" presStyleIdx="1" presStyleCnt="2"/>
      <dgm:spPr>
        <a:solidFill>
          <a:schemeClr val="accent4">
            <a:lumMod val="50000"/>
          </a:schemeClr>
        </a:solidFill>
      </dgm:spPr>
    </dgm:pt>
  </dgm:ptLst>
  <dgm:cxnLst>
    <dgm:cxn modelId="{329ACE1C-13B9-43B0-86A9-3F7D727D9E07}" srcId="{5C61FDCD-003D-4E27-B1DD-4CF0F73680C2}" destId="{7A4DD351-131E-453A-9ACD-ED0790B01AAD}" srcOrd="1" destOrd="0" parTransId="{D2E22B9E-6031-40DB-9CAB-1697785B37BC}" sibTransId="{498198BC-C977-40A8-B18A-53333D1FA649}"/>
    <dgm:cxn modelId="{EE35A811-2DD1-4C61-A5CA-E054E47E99EA}" srcId="{5C61FDCD-003D-4E27-B1DD-4CF0F73680C2}" destId="{60AF3F70-0760-411C-83A4-12154AC4EB01}" srcOrd="0" destOrd="0" parTransId="{693249E8-562D-483F-9919-0514D8C96F9E}" sibTransId="{1DE18E54-F12D-4142-B906-45F2FCF50C5B}"/>
    <dgm:cxn modelId="{341C563C-02AD-41CC-A605-6C18ECA03E2E}" type="presOf" srcId="{60AF3F70-0760-411C-83A4-12154AC4EB01}" destId="{516A9377-B7A2-473C-A2A1-43EC56140743}" srcOrd="0" destOrd="0" presId="urn:microsoft.com/office/officeart/2005/8/layout/hList3"/>
    <dgm:cxn modelId="{937FBD9D-3BF4-4F06-9A86-AE4F4007C864}" srcId="{5C61FDCD-003D-4E27-B1DD-4CF0F73680C2}" destId="{950674BC-E67A-4EDD-8E92-8DC154E61925}" srcOrd="2" destOrd="0" parTransId="{3F374FE7-0330-4FA0-A314-15C3E179D73F}" sibTransId="{7A4A2762-3A55-4D81-968F-55DD0E8E8BFC}"/>
    <dgm:cxn modelId="{1025CC49-2FAB-4B1A-A8F4-3CDC77895856}" type="presOf" srcId="{8857F417-88B1-4F38-A573-85E40548C3F8}" destId="{210EAE19-9ADD-4690-B11B-D85D3FFE8273}" srcOrd="0" destOrd="0" presId="urn:microsoft.com/office/officeart/2005/8/layout/hList3"/>
    <dgm:cxn modelId="{872E1720-EE17-4426-BC66-BD9CC8DEC86B}" type="presOf" srcId="{950674BC-E67A-4EDD-8E92-8DC154E61925}" destId="{080C9B3D-BA21-4A8D-8837-2B22AC17B9F9}" srcOrd="0" destOrd="0" presId="urn:microsoft.com/office/officeart/2005/8/layout/hList3"/>
    <dgm:cxn modelId="{C59EB081-C7C2-4181-BD42-01007EDC0B4B}" type="presOf" srcId="{7A4DD351-131E-453A-9ACD-ED0790B01AAD}" destId="{AB7DB52D-78F7-4B00-9E11-70597110E048}" srcOrd="0" destOrd="0" presId="urn:microsoft.com/office/officeart/2005/8/layout/hList3"/>
    <dgm:cxn modelId="{F8D8E13B-FA20-4607-A702-73B82A92D566}" srcId="{8857F417-88B1-4F38-A573-85E40548C3F8}" destId="{5C61FDCD-003D-4E27-B1DD-4CF0F73680C2}" srcOrd="0" destOrd="0" parTransId="{0EB4A91D-5CA8-42A6-B47E-8FDA5CC34A8A}" sibTransId="{C348BE1B-474C-4CBD-B118-B397A90309A1}"/>
    <dgm:cxn modelId="{325AF284-D814-4B80-86FB-C73E756CA2C5}" type="presOf" srcId="{5C61FDCD-003D-4E27-B1DD-4CF0F73680C2}" destId="{F523EE7C-2E99-4D85-A525-E86753617CBF}" srcOrd="0" destOrd="0" presId="urn:microsoft.com/office/officeart/2005/8/layout/hList3"/>
    <dgm:cxn modelId="{885A521C-26D5-40EE-93C9-6359A6FD5AAC}" type="presParOf" srcId="{210EAE19-9ADD-4690-B11B-D85D3FFE8273}" destId="{F523EE7C-2E99-4D85-A525-E86753617CBF}" srcOrd="0" destOrd="0" presId="urn:microsoft.com/office/officeart/2005/8/layout/hList3"/>
    <dgm:cxn modelId="{6C295C9C-C188-4C67-B179-7F299027DB49}" type="presParOf" srcId="{210EAE19-9ADD-4690-B11B-D85D3FFE8273}" destId="{CC83AAA4-CFEE-470A-B00F-84F836E9A178}" srcOrd="1" destOrd="0" presId="urn:microsoft.com/office/officeart/2005/8/layout/hList3"/>
    <dgm:cxn modelId="{C0B6772E-E2D2-4EA4-955F-50EA55A85266}" type="presParOf" srcId="{CC83AAA4-CFEE-470A-B00F-84F836E9A178}" destId="{516A9377-B7A2-473C-A2A1-43EC56140743}" srcOrd="0" destOrd="0" presId="urn:microsoft.com/office/officeart/2005/8/layout/hList3"/>
    <dgm:cxn modelId="{D09E6716-76B3-4926-822F-F609DDE6B9B7}" type="presParOf" srcId="{CC83AAA4-CFEE-470A-B00F-84F836E9A178}" destId="{AB7DB52D-78F7-4B00-9E11-70597110E048}" srcOrd="1" destOrd="0" presId="urn:microsoft.com/office/officeart/2005/8/layout/hList3"/>
    <dgm:cxn modelId="{F6BAB06E-8ADD-4A4E-AAA3-69212D8B4F9C}" type="presParOf" srcId="{CC83AAA4-CFEE-470A-B00F-84F836E9A178}" destId="{080C9B3D-BA21-4A8D-8837-2B22AC17B9F9}" srcOrd="2" destOrd="0" presId="urn:microsoft.com/office/officeart/2005/8/layout/hList3"/>
    <dgm:cxn modelId="{5AFE60C5-C9AB-445B-B298-0910A2A46959}" type="presParOf" srcId="{210EAE19-9ADD-4690-B11B-D85D3FFE8273}" destId="{3A51D956-1AD3-4073-961E-FEA7ADBFB2C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57F417-88B1-4F38-A573-85E40548C3F8}" type="doc">
      <dgm:prSet loTypeId="urn:microsoft.com/office/officeart/2005/8/layout/h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61FDCD-003D-4E27-B1DD-4CF0F73680C2}">
      <dgm:prSet phldrT="[Текст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ru-RU" b="1" dirty="0">
              <a:solidFill>
                <a:schemeClr val="tx1"/>
              </a:solidFill>
            </a:rPr>
            <a:t>Защита информации представляет собой принятие правовых, организационных и технических мер, направленных на</a:t>
          </a:r>
          <a:r>
            <a:rPr lang="ru-RU" dirty="0"/>
            <a:t>:</a:t>
          </a:r>
        </a:p>
      </dgm:t>
    </dgm:pt>
    <dgm:pt modelId="{0EB4A91D-5CA8-42A6-B47E-8FDA5CC34A8A}" type="parTrans" cxnId="{F8D8E13B-FA20-4607-A702-73B82A92D566}">
      <dgm:prSet/>
      <dgm:spPr/>
      <dgm:t>
        <a:bodyPr/>
        <a:lstStyle/>
        <a:p>
          <a:endParaRPr lang="ru-RU"/>
        </a:p>
      </dgm:t>
    </dgm:pt>
    <dgm:pt modelId="{C348BE1B-474C-4CBD-B118-B397A90309A1}" type="sibTrans" cxnId="{F8D8E13B-FA20-4607-A702-73B82A92D566}">
      <dgm:prSet/>
      <dgm:spPr/>
      <dgm:t>
        <a:bodyPr/>
        <a:lstStyle/>
        <a:p>
          <a:endParaRPr lang="ru-RU"/>
        </a:p>
      </dgm:t>
    </dgm:pt>
    <dgm:pt modelId="{60AF3F70-0760-411C-83A4-12154AC4EB01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выявление, оценка и предотвращение угроз информационным системам и информационным ресурсам;</a:t>
          </a:r>
        </a:p>
      </dgm:t>
    </dgm:pt>
    <dgm:pt modelId="{693249E8-562D-483F-9919-0514D8C96F9E}" type="parTrans" cxnId="{EE35A811-2DD1-4C61-A5CA-E054E47E99EA}">
      <dgm:prSet/>
      <dgm:spPr/>
      <dgm:t>
        <a:bodyPr/>
        <a:lstStyle/>
        <a:p>
          <a:endParaRPr lang="ru-RU"/>
        </a:p>
      </dgm:t>
    </dgm:pt>
    <dgm:pt modelId="{1DE18E54-F12D-4142-B906-45F2FCF50C5B}" type="sibTrans" cxnId="{EE35A811-2DD1-4C61-A5CA-E054E47E99EA}">
      <dgm:prSet/>
      <dgm:spPr/>
      <dgm:t>
        <a:bodyPr/>
        <a:lstStyle/>
        <a:p>
          <a:endParaRPr lang="ru-RU"/>
        </a:p>
      </dgm:t>
    </dgm:pt>
    <dgm:pt modelId="{7A4DD351-131E-453A-9ACD-ED0790B01AAD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защита прав юридических и физических лиц на интеллектуальную собственность, а также сбор, накопление и использование информации;</a:t>
          </a:r>
        </a:p>
      </dgm:t>
    </dgm:pt>
    <dgm:pt modelId="{D2E22B9E-6031-40DB-9CAB-1697785B37BC}" type="parTrans" cxnId="{329ACE1C-13B9-43B0-86A9-3F7D727D9E07}">
      <dgm:prSet/>
      <dgm:spPr/>
      <dgm:t>
        <a:bodyPr/>
        <a:lstStyle/>
        <a:p>
          <a:endParaRPr lang="ru-RU"/>
        </a:p>
      </dgm:t>
    </dgm:pt>
    <dgm:pt modelId="{498198BC-C977-40A8-B18A-53333D1FA649}" type="sibTrans" cxnId="{329ACE1C-13B9-43B0-86A9-3F7D727D9E07}">
      <dgm:prSet/>
      <dgm:spPr/>
      <dgm:t>
        <a:bodyPr/>
        <a:lstStyle/>
        <a:p>
          <a:endParaRPr lang="ru-RU"/>
        </a:p>
      </dgm:t>
    </dgm:pt>
    <dgm:pt modelId="{950674BC-E67A-4EDD-8E92-8DC154E61925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защита государственной, служебной, коммерческой, личной и других видов тайны.</a:t>
          </a:r>
        </a:p>
      </dgm:t>
    </dgm:pt>
    <dgm:pt modelId="{3F374FE7-0330-4FA0-A314-15C3E179D73F}" type="parTrans" cxnId="{937FBD9D-3BF4-4F06-9A86-AE4F4007C864}">
      <dgm:prSet/>
      <dgm:spPr/>
      <dgm:t>
        <a:bodyPr/>
        <a:lstStyle/>
        <a:p>
          <a:endParaRPr lang="ru-RU"/>
        </a:p>
      </dgm:t>
    </dgm:pt>
    <dgm:pt modelId="{7A4A2762-3A55-4D81-968F-55DD0E8E8BFC}" type="sibTrans" cxnId="{937FBD9D-3BF4-4F06-9A86-AE4F4007C864}">
      <dgm:prSet/>
      <dgm:spPr/>
      <dgm:t>
        <a:bodyPr/>
        <a:lstStyle/>
        <a:p>
          <a:endParaRPr lang="ru-RU"/>
        </a:p>
      </dgm:t>
    </dgm:pt>
    <dgm:pt modelId="{210EAE19-9ADD-4690-B11B-D85D3FFE8273}" type="pres">
      <dgm:prSet presAssocID="{8857F417-88B1-4F38-A573-85E40548C3F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523EE7C-2E99-4D85-A525-E86753617CBF}" type="pres">
      <dgm:prSet presAssocID="{5C61FDCD-003D-4E27-B1DD-4CF0F73680C2}" presName="roof" presStyleLbl="dkBgShp" presStyleIdx="0" presStyleCnt="2"/>
      <dgm:spPr/>
      <dgm:t>
        <a:bodyPr/>
        <a:lstStyle/>
        <a:p>
          <a:endParaRPr lang="ru-RU"/>
        </a:p>
      </dgm:t>
    </dgm:pt>
    <dgm:pt modelId="{CC83AAA4-CFEE-470A-B00F-84F836E9A178}" type="pres">
      <dgm:prSet presAssocID="{5C61FDCD-003D-4E27-B1DD-4CF0F73680C2}" presName="pillars" presStyleCnt="0"/>
      <dgm:spPr/>
    </dgm:pt>
    <dgm:pt modelId="{516A9377-B7A2-473C-A2A1-43EC56140743}" type="pres">
      <dgm:prSet presAssocID="{5C61FDCD-003D-4E27-B1DD-4CF0F73680C2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7DB52D-78F7-4B00-9E11-70597110E048}" type="pres">
      <dgm:prSet presAssocID="{7A4DD351-131E-453A-9ACD-ED0790B01AAD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0C9B3D-BA21-4A8D-8837-2B22AC17B9F9}" type="pres">
      <dgm:prSet presAssocID="{950674BC-E67A-4EDD-8E92-8DC154E6192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51D956-1AD3-4073-961E-FEA7ADBFB2CC}" type="pres">
      <dgm:prSet presAssocID="{5C61FDCD-003D-4E27-B1DD-4CF0F73680C2}" presName="base" presStyleLbl="dkBgShp" presStyleIdx="1" presStyleCnt="2"/>
      <dgm:spPr>
        <a:blipFill rotWithShape="0">
          <a:blip xmlns:r="http://schemas.openxmlformats.org/officeDocument/2006/relationships" r:embed="rId5"/>
          <a:tile tx="0" ty="0" sx="100000" sy="100000" flip="none" algn="tl"/>
        </a:blipFill>
      </dgm:spPr>
    </dgm:pt>
  </dgm:ptLst>
  <dgm:cxnLst>
    <dgm:cxn modelId="{329ACE1C-13B9-43B0-86A9-3F7D727D9E07}" srcId="{5C61FDCD-003D-4E27-B1DD-4CF0F73680C2}" destId="{7A4DD351-131E-453A-9ACD-ED0790B01AAD}" srcOrd="1" destOrd="0" parTransId="{D2E22B9E-6031-40DB-9CAB-1697785B37BC}" sibTransId="{498198BC-C977-40A8-B18A-53333D1FA649}"/>
    <dgm:cxn modelId="{EE35A811-2DD1-4C61-A5CA-E054E47E99EA}" srcId="{5C61FDCD-003D-4E27-B1DD-4CF0F73680C2}" destId="{60AF3F70-0760-411C-83A4-12154AC4EB01}" srcOrd="0" destOrd="0" parTransId="{693249E8-562D-483F-9919-0514D8C96F9E}" sibTransId="{1DE18E54-F12D-4142-B906-45F2FCF50C5B}"/>
    <dgm:cxn modelId="{341C563C-02AD-41CC-A605-6C18ECA03E2E}" type="presOf" srcId="{60AF3F70-0760-411C-83A4-12154AC4EB01}" destId="{516A9377-B7A2-473C-A2A1-43EC56140743}" srcOrd="0" destOrd="0" presId="urn:microsoft.com/office/officeart/2005/8/layout/hList3"/>
    <dgm:cxn modelId="{937FBD9D-3BF4-4F06-9A86-AE4F4007C864}" srcId="{5C61FDCD-003D-4E27-B1DD-4CF0F73680C2}" destId="{950674BC-E67A-4EDD-8E92-8DC154E61925}" srcOrd="2" destOrd="0" parTransId="{3F374FE7-0330-4FA0-A314-15C3E179D73F}" sibTransId="{7A4A2762-3A55-4D81-968F-55DD0E8E8BFC}"/>
    <dgm:cxn modelId="{1025CC49-2FAB-4B1A-A8F4-3CDC77895856}" type="presOf" srcId="{8857F417-88B1-4F38-A573-85E40548C3F8}" destId="{210EAE19-9ADD-4690-B11B-D85D3FFE8273}" srcOrd="0" destOrd="0" presId="urn:microsoft.com/office/officeart/2005/8/layout/hList3"/>
    <dgm:cxn modelId="{872E1720-EE17-4426-BC66-BD9CC8DEC86B}" type="presOf" srcId="{950674BC-E67A-4EDD-8E92-8DC154E61925}" destId="{080C9B3D-BA21-4A8D-8837-2B22AC17B9F9}" srcOrd="0" destOrd="0" presId="urn:microsoft.com/office/officeart/2005/8/layout/hList3"/>
    <dgm:cxn modelId="{C59EB081-C7C2-4181-BD42-01007EDC0B4B}" type="presOf" srcId="{7A4DD351-131E-453A-9ACD-ED0790B01AAD}" destId="{AB7DB52D-78F7-4B00-9E11-70597110E048}" srcOrd="0" destOrd="0" presId="urn:microsoft.com/office/officeart/2005/8/layout/hList3"/>
    <dgm:cxn modelId="{F8D8E13B-FA20-4607-A702-73B82A92D566}" srcId="{8857F417-88B1-4F38-A573-85E40548C3F8}" destId="{5C61FDCD-003D-4E27-B1DD-4CF0F73680C2}" srcOrd="0" destOrd="0" parTransId="{0EB4A91D-5CA8-42A6-B47E-8FDA5CC34A8A}" sibTransId="{C348BE1B-474C-4CBD-B118-B397A90309A1}"/>
    <dgm:cxn modelId="{325AF284-D814-4B80-86FB-C73E756CA2C5}" type="presOf" srcId="{5C61FDCD-003D-4E27-B1DD-4CF0F73680C2}" destId="{F523EE7C-2E99-4D85-A525-E86753617CBF}" srcOrd="0" destOrd="0" presId="urn:microsoft.com/office/officeart/2005/8/layout/hList3"/>
    <dgm:cxn modelId="{885A521C-26D5-40EE-93C9-6359A6FD5AAC}" type="presParOf" srcId="{210EAE19-9ADD-4690-B11B-D85D3FFE8273}" destId="{F523EE7C-2E99-4D85-A525-E86753617CBF}" srcOrd="0" destOrd="0" presId="urn:microsoft.com/office/officeart/2005/8/layout/hList3"/>
    <dgm:cxn modelId="{6C295C9C-C188-4C67-B179-7F299027DB49}" type="presParOf" srcId="{210EAE19-9ADD-4690-B11B-D85D3FFE8273}" destId="{CC83AAA4-CFEE-470A-B00F-84F836E9A178}" srcOrd="1" destOrd="0" presId="urn:microsoft.com/office/officeart/2005/8/layout/hList3"/>
    <dgm:cxn modelId="{C0B6772E-E2D2-4EA4-955F-50EA55A85266}" type="presParOf" srcId="{CC83AAA4-CFEE-470A-B00F-84F836E9A178}" destId="{516A9377-B7A2-473C-A2A1-43EC56140743}" srcOrd="0" destOrd="0" presId="urn:microsoft.com/office/officeart/2005/8/layout/hList3"/>
    <dgm:cxn modelId="{D09E6716-76B3-4926-822F-F609DDE6B9B7}" type="presParOf" srcId="{CC83AAA4-CFEE-470A-B00F-84F836E9A178}" destId="{AB7DB52D-78F7-4B00-9E11-70597110E048}" srcOrd="1" destOrd="0" presId="urn:microsoft.com/office/officeart/2005/8/layout/hList3"/>
    <dgm:cxn modelId="{F6BAB06E-8ADD-4A4E-AAA3-69212D8B4F9C}" type="presParOf" srcId="{CC83AAA4-CFEE-470A-B00F-84F836E9A178}" destId="{080C9B3D-BA21-4A8D-8837-2B22AC17B9F9}" srcOrd="2" destOrd="0" presId="urn:microsoft.com/office/officeart/2005/8/layout/hList3"/>
    <dgm:cxn modelId="{5AFE60C5-C9AB-445B-B298-0910A2A46959}" type="presParOf" srcId="{210EAE19-9ADD-4690-B11B-D85D3FFE8273}" destId="{3A51D956-1AD3-4073-961E-FEA7ADBFB2C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F06DDC-454F-41C0-9FFB-63C54E7A54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131A3F-0443-4E65-A347-E156432F8A9A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i="1" dirty="0"/>
            <a:t>программные </a:t>
          </a:r>
          <a:r>
            <a:rPr lang="ru-RU" dirty="0"/>
            <a:t>— внедрение «вирусов», аппаратных и программных закладок; уничтожение и модификация данных в информационных системах;</a:t>
          </a:r>
        </a:p>
      </dgm:t>
    </dgm:pt>
    <dgm:pt modelId="{EEDB41B7-F1F2-4405-8436-87B559A22841}" type="parTrans" cxnId="{9F1F508B-9C4D-4861-BA7A-1DA4879F2F63}">
      <dgm:prSet/>
      <dgm:spPr/>
      <dgm:t>
        <a:bodyPr/>
        <a:lstStyle/>
        <a:p>
          <a:endParaRPr lang="ru-RU"/>
        </a:p>
      </dgm:t>
    </dgm:pt>
    <dgm:pt modelId="{3257732E-5858-47B5-BF8D-CF7FAB8550C9}" type="sibTrans" cxnId="{9F1F508B-9C4D-4861-BA7A-1DA4879F2F63}">
      <dgm:prSet/>
      <dgm:spPr/>
      <dgm:t>
        <a:bodyPr/>
        <a:lstStyle/>
        <a:p>
          <a:endParaRPr lang="ru-RU"/>
        </a:p>
      </dgm:t>
    </dgm:pt>
    <dgm:pt modelId="{0645501E-540E-45AD-ABD3-390DE908DAC2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i="1" dirty="0"/>
            <a:t>технические</a:t>
          </a:r>
          <a:r>
            <a:rPr lang="ru-RU" dirty="0"/>
            <a:t>, в </a:t>
          </a:r>
          <a:r>
            <a:rPr lang="ru-RU" dirty="0" err="1"/>
            <a:t>т.ч</a:t>
          </a:r>
          <a:r>
            <a:rPr lang="ru-RU" dirty="0"/>
            <a:t>. радиоэлектронные, — перехват информации в линиях связи; радиоэлектронное подавление сигнала в линиях связи и системах управления;</a:t>
          </a:r>
        </a:p>
      </dgm:t>
    </dgm:pt>
    <dgm:pt modelId="{6C102948-641E-442D-B1AF-5C9371DAF7AD}" type="parTrans" cxnId="{F1D8C0CB-8906-44E3-9011-FD36652E455D}">
      <dgm:prSet/>
      <dgm:spPr/>
      <dgm:t>
        <a:bodyPr/>
        <a:lstStyle/>
        <a:p>
          <a:endParaRPr lang="ru-RU"/>
        </a:p>
      </dgm:t>
    </dgm:pt>
    <dgm:pt modelId="{10E32FED-D51C-42AB-A4CD-783CBC55CDED}" type="sibTrans" cxnId="{F1D8C0CB-8906-44E3-9011-FD36652E455D}">
      <dgm:prSet/>
      <dgm:spPr/>
      <dgm:t>
        <a:bodyPr/>
        <a:lstStyle/>
        <a:p>
          <a:endParaRPr lang="ru-RU"/>
        </a:p>
      </dgm:t>
    </dgm:pt>
    <dgm:pt modelId="{B5608F3D-EA04-4EA2-BF77-636713D80934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i="1" dirty="0"/>
            <a:t>физические </a:t>
          </a:r>
          <a:r>
            <a:rPr lang="ru-RU" dirty="0"/>
            <a:t>— уничтожение средств обработки и носителей информации; хищение носителей, а также аппаратных или программных парольных ключей;</a:t>
          </a:r>
        </a:p>
      </dgm:t>
    </dgm:pt>
    <dgm:pt modelId="{F70EC655-5AA5-483A-9788-E07E97E4F290}" type="parTrans" cxnId="{D636A750-AC9A-4C95-81F3-AC9A77C0C738}">
      <dgm:prSet/>
      <dgm:spPr/>
      <dgm:t>
        <a:bodyPr/>
        <a:lstStyle/>
        <a:p>
          <a:endParaRPr lang="ru-RU"/>
        </a:p>
      </dgm:t>
    </dgm:pt>
    <dgm:pt modelId="{58716A16-42D6-4CB0-A676-019A69826DAC}" type="sibTrans" cxnId="{D636A750-AC9A-4C95-81F3-AC9A77C0C738}">
      <dgm:prSet/>
      <dgm:spPr/>
      <dgm:t>
        <a:bodyPr/>
        <a:lstStyle/>
        <a:p>
          <a:endParaRPr lang="ru-RU"/>
        </a:p>
      </dgm:t>
    </dgm:pt>
    <dgm:pt modelId="{AC03ED26-37F6-4F00-B39A-6A4316B8D15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i="1" dirty="0"/>
            <a:t>информационные</a:t>
          </a:r>
          <a:r>
            <a:rPr lang="ru-RU" dirty="0"/>
            <a:t> — нарушение регламентов информационного обмена; незаконные сбор и использование информации; несанкционированный доступ к информационным ресурсам; незаконное копирование данных в информационных системах; дезинформация, сокрытие или искажение информации; хищение информации из баз данных.</a:t>
          </a:r>
        </a:p>
      </dgm:t>
    </dgm:pt>
    <dgm:pt modelId="{45B5A8DF-0FBA-4A6A-8438-CC0B717998C4}" type="parTrans" cxnId="{02EAB690-DEB4-41B8-98CF-939E04126EB7}">
      <dgm:prSet/>
      <dgm:spPr/>
      <dgm:t>
        <a:bodyPr/>
        <a:lstStyle/>
        <a:p>
          <a:endParaRPr lang="ru-RU"/>
        </a:p>
      </dgm:t>
    </dgm:pt>
    <dgm:pt modelId="{B64A889C-9548-47D0-A09E-7448DCBCA085}" type="sibTrans" cxnId="{02EAB690-DEB4-41B8-98CF-939E04126EB7}">
      <dgm:prSet/>
      <dgm:spPr/>
      <dgm:t>
        <a:bodyPr/>
        <a:lstStyle/>
        <a:p>
          <a:endParaRPr lang="ru-RU"/>
        </a:p>
      </dgm:t>
    </dgm:pt>
    <dgm:pt modelId="{11E4A285-5A36-4B25-AEF2-BFA70F6DEE7E}" type="pres">
      <dgm:prSet presAssocID="{3FF06DDC-454F-41C0-9FFB-63C54E7A54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CA7DD9-F630-4499-BE3F-29D1C89EF337}" type="pres">
      <dgm:prSet presAssocID="{7A131A3F-0443-4E65-A347-E156432F8A9A}" presName="node" presStyleLbl="node1" presStyleIdx="0" presStyleCnt="4" custScaleX="1206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5AFB5-7372-45EC-A765-875D53EBCB27}" type="pres">
      <dgm:prSet presAssocID="{3257732E-5858-47B5-BF8D-CF7FAB8550C9}" presName="sibTrans" presStyleCnt="0"/>
      <dgm:spPr/>
    </dgm:pt>
    <dgm:pt modelId="{DC3C6A8B-E3C1-4D76-94C6-54C7332630B1}" type="pres">
      <dgm:prSet presAssocID="{0645501E-540E-45AD-ABD3-390DE908DAC2}" presName="node" presStyleLbl="node1" presStyleIdx="1" presStyleCnt="4" custScaleX="11995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F98B-04AA-4E88-AE97-C354DB94A31E}" type="pres">
      <dgm:prSet presAssocID="{10E32FED-D51C-42AB-A4CD-783CBC55CDED}" presName="sibTrans" presStyleCnt="0"/>
      <dgm:spPr/>
    </dgm:pt>
    <dgm:pt modelId="{EE51A10F-3AE8-4987-9BBE-3275EFD975F0}" type="pres">
      <dgm:prSet presAssocID="{B5608F3D-EA04-4EA2-BF77-636713D80934}" presName="node" presStyleLbl="node1" presStyleIdx="2" presStyleCnt="4" custScaleX="1285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71711-1EE0-4372-B214-5AED294A5203}" type="pres">
      <dgm:prSet presAssocID="{58716A16-42D6-4CB0-A676-019A69826DAC}" presName="sibTrans" presStyleCnt="0"/>
      <dgm:spPr/>
    </dgm:pt>
    <dgm:pt modelId="{413188E0-09BC-4322-BB4B-8CB868C59CDA}" type="pres">
      <dgm:prSet presAssocID="{AC03ED26-37F6-4F00-B39A-6A4316B8D156}" presName="node" presStyleLbl="node1" presStyleIdx="3" presStyleCnt="4" custScaleX="133019" custLinFactNeighborX="-2253" custLinFactNeighborY="-5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1D8C0CB-8906-44E3-9011-FD36652E455D}" srcId="{3FF06DDC-454F-41C0-9FFB-63C54E7A5425}" destId="{0645501E-540E-45AD-ABD3-390DE908DAC2}" srcOrd="1" destOrd="0" parTransId="{6C102948-641E-442D-B1AF-5C9371DAF7AD}" sibTransId="{10E32FED-D51C-42AB-A4CD-783CBC55CDED}"/>
    <dgm:cxn modelId="{02EAB690-DEB4-41B8-98CF-939E04126EB7}" srcId="{3FF06DDC-454F-41C0-9FFB-63C54E7A5425}" destId="{AC03ED26-37F6-4F00-B39A-6A4316B8D156}" srcOrd="3" destOrd="0" parTransId="{45B5A8DF-0FBA-4A6A-8438-CC0B717998C4}" sibTransId="{B64A889C-9548-47D0-A09E-7448DCBCA085}"/>
    <dgm:cxn modelId="{D636A750-AC9A-4C95-81F3-AC9A77C0C738}" srcId="{3FF06DDC-454F-41C0-9FFB-63C54E7A5425}" destId="{B5608F3D-EA04-4EA2-BF77-636713D80934}" srcOrd="2" destOrd="0" parTransId="{F70EC655-5AA5-483A-9788-E07E97E4F290}" sibTransId="{58716A16-42D6-4CB0-A676-019A69826DAC}"/>
    <dgm:cxn modelId="{26857C28-2DA9-446E-818E-22B250C2C1FD}" type="presOf" srcId="{0645501E-540E-45AD-ABD3-390DE908DAC2}" destId="{DC3C6A8B-E3C1-4D76-94C6-54C7332630B1}" srcOrd="0" destOrd="0" presId="urn:microsoft.com/office/officeart/2005/8/layout/default"/>
    <dgm:cxn modelId="{C565B8E7-47C2-4374-9A65-8333D05D8581}" type="presOf" srcId="{7A131A3F-0443-4E65-A347-E156432F8A9A}" destId="{F0CA7DD9-F630-4499-BE3F-29D1C89EF337}" srcOrd="0" destOrd="0" presId="urn:microsoft.com/office/officeart/2005/8/layout/default"/>
    <dgm:cxn modelId="{DCD74F10-050F-42CF-A567-88A7348968E8}" type="presOf" srcId="{B5608F3D-EA04-4EA2-BF77-636713D80934}" destId="{EE51A10F-3AE8-4987-9BBE-3275EFD975F0}" srcOrd="0" destOrd="0" presId="urn:microsoft.com/office/officeart/2005/8/layout/default"/>
    <dgm:cxn modelId="{C2EEC3CE-C6F1-4FF3-B028-985237F5CA2C}" type="presOf" srcId="{3FF06DDC-454F-41C0-9FFB-63C54E7A5425}" destId="{11E4A285-5A36-4B25-AEF2-BFA70F6DEE7E}" srcOrd="0" destOrd="0" presId="urn:microsoft.com/office/officeart/2005/8/layout/default"/>
    <dgm:cxn modelId="{9F1F508B-9C4D-4861-BA7A-1DA4879F2F63}" srcId="{3FF06DDC-454F-41C0-9FFB-63C54E7A5425}" destId="{7A131A3F-0443-4E65-A347-E156432F8A9A}" srcOrd="0" destOrd="0" parTransId="{EEDB41B7-F1F2-4405-8436-87B559A22841}" sibTransId="{3257732E-5858-47B5-BF8D-CF7FAB8550C9}"/>
    <dgm:cxn modelId="{C05D7AC8-90B1-42F1-96B9-5C04DE7D5334}" type="presOf" srcId="{AC03ED26-37F6-4F00-B39A-6A4316B8D156}" destId="{413188E0-09BC-4322-BB4B-8CB868C59CDA}" srcOrd="0" destOrd="0" presId="urn:microsoft.com/office/officeart/2005/8/layout/default"/>
    <dgm:cxn modelId="{DF38E3CF-16AC-45E8-9E08-61B8F0C623B4}" type="presParOf" srcId="{11E4A285-5A36-4B25-AEF2-BFA70F6DEE7E}" destId="{F0CA7DD9-F630-4499-BE3F-29D1C89EF337}" srcOrd="0" destOrd="0" presId="urn:microsoft.com/office/officeart/2005/8/layout/default"/>
    <dgm:cxn modelId="{6C78D1D5-8219-4E06-82AC-43374B65AD42}" type="presParOf" srcId="{11E4A285-5A36-4B25-AEF2-BFA70F6DEE7E}" destId="{1115AFB5-7372-45EC-A765-875D53EBCB27}" srcOrd="1" destOrd="0" presId="urn:microsoft.com/office/officeart/2005/8/layout/default"/>
    <dgm:cxn modelId="{17EA6EFC-BD11-41E3-AAF9-752F4CD68F27}" type="presParOf" srcId="{11E4A285-5A36-4B25-AEF2-BFA70F6DEE7E}" destId="{DC3C6A8B-E3C1-4D76-94C6-54C7332630B1}" srcOrd="2" destOrd="0" presId="urn:microsoft.com/office/officeart/2005/8/layout/default"/>
    <dgm:cxn modelId="{FBB5C4B0-0721-4BA9-9D56-97CC75819454}" type="presParOf" srcId="{11E4A285-5A36-4B25-AEF2-BFA70F6DEE7E}" destId="{2C9EF98B-04AA-4E88-AE97-C354DB94A31E}" srcOrd="3" destOrd="0" presId="urn:microsoft.com/office/officeart/2005/8/layout/default"/>
    <dgm:cxn modelId="{8370112F-5F1C-4B8D-BA66-9F654DBED003}" type="presParOf" srcId="{11E4A285-5A36-4B25-AEF2-BFA70F6DEE7E}" destId="{EE51A10F-3AE8-4987-9BBE-3275EFD975F0}" srcOrd="4" destOrd="0" presId="urn:microsoft.com/office/officeart/2005/8/layout/default"/>
    <dgm:cxn modelId="{A0909E91-DD41-403F-98AC-3E7FCD64D8AC}" type="presParOf" srcId="{11E4A285-5A36-4B25-AEF2-BFA70F6DEE7E}" destId="{82E71711-1EE0-4372-B214-5AED294A5203}" srcOrd="5" destOrd="0" presId="urn:microsoft.com/office/officeart/2005/8/layout/default"/>
    <dgm:cxn modelId="{72405814-EF56-43FC-9B8D-1F09EB19D24E}" type="presParOf" srcId="{11E4A285-5A36-4B25-AEF2-BFA70F6DEE7E}" destId="{413188E0-09BC-4322-BB4B-8CB868C59CD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57F417-88B1-4F38-A573-85E40548C3F8}" type="doc">
      <dgm:prSet loTypeId="urn:microsoft.com/office/officeart/2005/8/layout/h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61FDCD-003D-4E27-B1DD-4CF0F73680C2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Задачи системного подхода </a:t>
          </a:r>
        </a:p>
      </dgm:t>
    </dgm:pt>
    <dgm:pt modelId="{0EB4A91D-5CA8-42A6-B47E-8FDA5CC34A8A}" type="parTrans" cxnId="{F8D8E13B-FA20-4607-A702-73B82A92D566}">
      <dgm:prSet/>
      <dgm:spPr/>
      <dgm:t>
        <a:bodyPr/>
        <a:lstStyle/>
        <a:p>
          <a:endParaRPr lang="ru-RU"/>
        </a:p>
      </dgm:t>
    </dgm:pt>
    <dgm:pt modelId="{C348BE1B-474C-4CBD-B118-B397A90309A1}" type="sibTrans" cxnId="{F8D8E13B-FA20-4607-A702-73B82A92D566}">
      <dgm:prSet/>
      <dgm:spPr/>
      <dgm:t>
        <a:bodyPr/>
        <a:lstStyle/>
        <a:p>
          <a:endParaRPr lang="ru-RU"/>
        </a:p>
      </dgm:t>
    </dgm:pt>
    <dgm:pt modelId="{60AF3F70-0760-411C-83A4-12154AC4EB01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i="1" dirty="0"/>
            <a:t>задача анализа</a:t>
          </a:r>
          <a:r>
            <a:rPr lang="ru-RU" dirty="0"/>
            <a:t> — определение характеристик системы при заданной ее структуре;</a:t>
          </a:r>
          <a:endParaRPr lang="ru-RU" dirty="0">
            <a:solidFill>
              <a:schemeClr val="tx1"/>
            </a:solidFill>
          </a:endParaRPr>
        </a:p>
      </dgm:t>
    </dgm:pt>
    <dgm:pt modelId="{693249E8-562D-483F-9919-0514D8C96F9E}" type="parTrans" cxnId="{EE35A811-2DD1-4C61-A5CA-E054E47E99EA}">
      <dgm:prSet/>
      <dgm:spPr/>
      <dgm:t>
        <a:bodyPr/>
        <a:lstStyle/>
        <a:p>
          <a:endParaRPr lang="ru-RU"/>
        </a:p>
      </dgm:t>
    </dgm:pt>
    <dgm:pt modelId="{1DE18E54-F12D-4142-B906-45F2FCF50C5B}" type="sibTrans" cxnId="{EE35A811-2DD1-4C61-A5CA-E054E47E99EA}">
      <dgm:prSet/>
      <dgm:spPr/>
      <dgm:t>
        <a:bodyPr/>
        <a:lstStyle/>
        <a:p>
          <a:endParaRPr lang="ru-RU"/>
        </a:p>
      </dgm:t>
    </dgm:pt>
    <dgm:pt modelId="{7A4DD351-131E-453A-9ACD-ED0790B01AAD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i="1" dirty="0"/>
            <a:t>задача синтеза</a:t>
          </a:r>
          <a:r>
            <a:rPr lang="ru-RU" dirty="0"/>
            <a:t> — получение структуры системы, оптимальной по какому-либо критерию (или их совокупности);</a:t>
          </a:r>
          <a:endParaRPr lang="ru-RU" dirty="0">
            <a:solidFill>
              <a:schemeClr val="tx1"/>
            </a:solidFill>
          </a:endParaRPr>
        </a:p>
      </dgm:t>
    </dgm:pt>
    <dgm:pt modelId="{D2E22B9E-6031-40DB-9CAB-1697785B37BC}" type="parTrans" cxnId="{329ACE1C-13B9-43B0-86A9-3F7D727D9E07}">
      <dgm:prSet/>
      <dgm:spPr/>
      <dgm:t>
        <a:bodyPr/>
        <a:lstStyle/>
        <a:p>
          <a:endParaRPr lang="ru-RU"/>
        </a:p>
      </dgm:t>
    </dgm:pt>
    <dgm:pt modelId="{498198BC-C977-40A8-B18A-53333D1FA649}" type="sibTrans" cxnId="{329ACE1C-13B9-43B0-86A9-3F7D727D9E07}">
      <dgm:prSet/>
      <dgm:spPr/>
      <dgm:t>
        <a:bodyPr/>
        <a:lstStyle/>
        <a:p>
          <a:endParaRPr lang="ru-RU"/>
        </a:p>
      </dgm:t>
    </dgm:pt>
    <dgm:pt modelId="{950674BC-E67A-4EDD-8E92-8DC154E61925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i="1" dirty="0"/>
            <a:t>задача управления</a:t>
          </a:r>
          <a:r>
            <a:rPr lang="ru-RU" dirty="0"/>
            <a:t> — поиск оптимальных управляющих воздействий на элементы системы в процессе ее функционирования</a:t>
          </a:r>
          <a:endParaRPr lang="ru-RU" dirty="0">
            <a:solidFill>
              <a:schemeClr val="tx1"/>
            </a:solidFill>
          </a:endParaRPr>
        </a:p>
      </dgm:t>
    </dgm:pt>
    <dgm:pt modelId="{3F374FE7-0330-4FA0-A314-15C3E179D73F}" type="parTrans" cxnId="{937FBD9D-3BF4-4F06-9A86-AE4F4007C864}">
      <dgm:prSet/>
      <dgm:spPr/>
      <dgm:t>
        <a:bodyPr/>
        <a:lstStyle/>
        <a:p>
          <a:endParaRPr lang="ru-RU"/>
        </a:p>
      </dgm:t>
    </dgm:pt>
    <dgm:pt modelId="{7A4A2762-3A55-4D81-968F-55DD0E8E8BFC}" type="sibTrans" cxnId="{937FBD9D-3BF4-4F06-9A86-AE4F4007C864}">
      <dgm:prSet/>
      <dgm:spPr/>
      <dgm:t>
        <a:bodyPr/>
        <a:lstStyle/>
        <a:p>
          <a:endParaRPr lang="ru-RU"/>
        </a:p>
      </dgm:t>
    </dgm:pt>
    <dgm:pt modelId="{210EAE19-9ADD-4690-B11B-D85D3FFE8273}" type="pres">
      <dgm:prSet presAssocID="{8857F417-88B1-4F38-A573-85E40548C3F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523EE7C-2E99-4D85-A525-E86753617CBF}" type="pres">
      <dgm:prSet presAssocID="{5C61FDCD-003D-4E27-B1DD-4CF0F73680C2}" presName="roof" presStyleLbl="dkBgShp" presStyleIdx="0" presStyleCnt="2"/>
      <dgm:spPr/>
      <dgm:t>
        <a:bodyPr/>
        <a:lstStyle/>
        <a:p>
          <a:endParaRPr lang="ru-RU"/>
        </a:p>
      </dgm:t>
    </dgm:pt>
    <dgm:pt modelId="{CC83AAA4-CFEE-470A-B00F-84F836E9A178}" type="pres">
      <dgm:prSet presAssocID="{5C61FDCD-003D-4E27-B1DD-4CF0F73680C2}" presName="pillars" presStyleCnt="0"/>
      <dgm:spPr/>
    </dgm:pt>
    <dgm:pt modelId="{516A9377-B7A2-473C-A2A1-43EC56140743}" type="pres">
      <dgm:prSet presAssocID="{5C61FDCD-003D-4E27-B1DD-4CF0F73680C2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7DB52D-78F7-4B00-9E11-70597110E048}" type="pres">
      <dgm:prSet presAssocID="{7A4DD351-131E-453A-9ACD-ED0790B01AAD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0C9B3D-BA21-4A8D-8837-2B22AC17B9F9}" type="pres">
      <dgm:prSet presAssocID="{950674BC-E67A-4EDD-8E92-8DC154E6192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51D956-1AD3-4073-961E-FEA7ADBFB2CC}" type="pres">
      <dgm:prSet presAssocID="{5C61FDCD-003D-4E27-B1DD-4CF0F73680C2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329ACE1C-13B9-43B0-86A9-3F7D727D9E07}" srcId="{5C61FDCD-003D-4E27-B1DD-4CF0F73680C2}" destId="{7A4DD351-131E-453A-9ACD-ED0790B01AAD}" srcOrd="1" destOrd="0" parTransId="{D2E22B9E-6031-40DB-9CAB-1697785B37BC}" sibTransId="{498198BC-C977-40A8-B18A-53333D1FA649}"/>
    <dgm:cxn modelId="{EE35A811-2DD1-4C61-A5CA-E054E47E99EA}" srcId="{5C61FDCD-003D-4E27-B1DD-4CF0F73680C2}" destId="{60AF3F70-0760-411C-83A4-12154AC4EB01}" srcOrd="0" destOrd="0" parTransId="{693249E8-562D-483F-9919-0514D8C96F9E}" sibTransId="{1DE18E54-F12D-4142-B906-45F2FCF50C5B}"/>
    <dgm:cxn modelId="{341C563C-02AD-41CC-A605-6C18ECA03E2E}" type="presOf" srcId="{60AF3F70-0760-411C-83A4-12154AC4EB01}" destId="{516A9377-B7A2-473C-A2A1-43EC56140743}" srcOrd="0" destOrd="0" presId="urn:microsoft.com/office/officeart/2005/8/layout/hList3"/>
    <dgm:cxn modelId="{937FBD9D-3BF4-4F06-9A86-AE4F4007C864}" srcId="{5C61FDCD-003D-4E27-B1DD-4CF0F73680C2}" destId="{950674BC-E67A-4EDD-8E92-8DC154E61925}" srcOrd="2" destOrd="0" parTransId="{3F374FE7-0330-4FA0-A314-15C3E179D73F}" sibTransId="{7A4A2762-3A55-4D81-968F-55DD0E8E8BFC}"/>
    <dgm:cxn modelId="{1025CC49-2FAB-4B1A-A8F4-3CDC77895856}" type="presOf" srcId="{8857F417-88B1-4F38-A573-85E40548C3F8}" destId="{210EAE19-9ADD-4690-B11B-D85D3FFE8273}" srcOrd="0" destOrd="0" presId="urn:microsoft.com/office/officeart/2005/8/layout/hList3"/>
    <dgm:cxn modelId="{872E1720-EE17-4426-BC66-BD9CC8DEC86B}" type="presOf" srcId="{950674BC-E67A-4EDD-8E92-8DC154E61925}" destId="{080C9B3D-BA21-4A8D-8837-2B22AC17B9F9}" srcOrd="0" destOrd="0" presId="urn:microsoft.com/office/officeart/2005/8/layout/hList3"/>
    <dgm:cxn modelId="{C59EB081-C7C2-4181-BD42-01007EDC0B4B}" type="presOf" srcId="{7A4DD351-131E-453A-9ACD-ED0790B01AAD}" destId="{AB7DB52D-78F7-4B00-9E11-70597110E048}" srcOrd="0" destOrd="0" presId="urn:microsoft.com/office/officeart/2005/8/layout/hList3"/>
    <dgm:cxn modelId="{F8D8E13B-FA20-4607-A702-73B82A92D566}" srcId="{8857F417-88B1-4F38-A573-85E40548C3F8}" destId="{5C61FDCD-003D-4E27-B1DD-4CF0F73680C2}" srcOrd="0" destOrd="0" parTransId="{0EB4A91D-5CA8-42A6-B47E-8FDA5CC34A8A}" sibTransId="{C348BE1B-474C-4CBD-B118-B397A90309A1}"/>
    <dgm:cxn modelId="{325AF284-D814-4B80-86FB-C73E756CA2C5}" type="presOf" srcId="{5C61FDCD-003D-4E27-B1DD-4CF0F73680C2}" destId="{F523EE7C-2E99-4D85-A525-E86753617CBF}" srcOrd="0" destOrd="0" presId="urn:microsoft.com/office/officeart/2005/8/layout/hList3"/>
    <dgm:cxn modelId="{885A521C-26D5-40EE-93C9-6359A6FD5AAC}" type="presParOf" srcId="{210EAE19-9ADD-4690-B11B-D85D3FFE8273}" destId="{F523EE7C-2E99-4D85-A525-E86753617CBF}" srcOrd="0" destOrd="0" presId="urn:microsoft.com/office/officeart/2005/8/layout/hList3"/>
    <dgm:cxn modelId="{6C295C9C-C188-4C67-B179-7F299027DB49}" type="presParOf" srcId="{210EAE19-9ADD-4690-B11B-D85D3FFE8273}" destId="{CC83AAA4-CFEE-470A-B00F-84F836E9A178}" srcOrd="1" destOrd="0" presId="urn:microsoft.com/office/officeart/2005/8/layout/hList3"/>
    <dgm:cxn modelId="{C0B6772E-E2D2-4EA4-955F-50EA55A85266}" type="presParOf" srcId="{CC83AAA4-CFEE-470A-B00F-84F836E9A178}" destId="{516A9377-B7A2-473C-A2A1-43EC56140743}" srcOrd="0" destOrd="0" presId="urn:microsoft.com/office/officeart/2005/8/layout/hList3"/>
    <dgm:cxn modelId="{D09E6716-76B3-4926-822F-F609DDE6B9B7}" type="presParOf" srcId="{CC83AAA4-CFEE-470A-B00F-84F836E9A178}" destId="{AB7DB52D-78F7-4B00-9E11-70597110E048}" srcOrd="1" destOrd="0" presId="urn:microsoft.com/office/officeart/2005/8/layout/hList3"/>
    <dgm:cxn modelId="{F6BAB06E-8ADD-4A4E-AAA3-69212D8B4F9C}" type="presParOf" srcId="{CC83AAA4-CFEE-470A-B00F-84F836E9A178}" destId="{080C9B3D-BA21-4A8D-8837-2B22AC17B9F9}" srcOrd="2" destOrd="0" presId="urn:microsoft.com/office/officeart/2005/8/layout/hList3"/>
    <dgm:cxn modelId="{5AFE60C5-C9AB-445B-B298-0910A2A46959}" type="presParOf" srcId="{210EAE19-9ADD-4690-B11B-D85D3FFE8273}" destId="{3A51D956-1AD3-4073-961E-FEA7ADBFB2C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неполнота и неопределенность исходной информации о составе информационной системы и характерных угрозах;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многокритериальность задачи, связанная с необходимостью учета большого числа частных показателей (требований) СЗИ;</a:t>
          </a:r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наличие как количественных, так и качественных показателей, которые необходимо учитывать при решении задач разработки и внедрении СЗИ;</a:t>
          </a:r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невозможность применения классических методов оптимизации.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C7D454F-7B7A-462C-9556-E6E3DF15CF73}" type="presOf" srcId="{9BBC961C-28D7-479F-B1FD-EDEB2A714746}" destId="{ED9DDAA0-EC4C-4900-9546-CA87EB61C53D}" srcOrd="0" destOrd="0" presId="urn:microsoft.com/office/officeart/2005/8/layout/default"/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5F9D82C7-7818-4250-A590-56B4BCE05AB0}" type="presOf" srcId="{4CD65CDD-41C2-4DFF-B5E2-8230680B1FD2}" destId="{7682CA35-09BF-4EDD-ACA1-CFC2F3652AEC}" srcOrd="0" destOrd="0" presId="urn:microsoft.com/office/officeart/2005/8/layout/default"/>
    <dgm:cxn modelId="{BB8DC797-F274-480E-893F-651CF4160A72}" type="presOf" srcId="{E34502B1-8D59-4316-94DE-DAC128545D99}" destId="{031D8FF1-E18C-48F8-AD65-8B22F3EC0C63}" srcOrd="0" destOrd="0" presId="urn:microsoft.com/office/officeart/2005/8/layout/default"/>
    <dgm:cxn modelId="{23B5853F-9F29-4545-9865-C761EB8FFFDB}" type="presOf" srcId="{89663DC2-CA43-475C-9900-20AB28498C5D}" destId="{7200C41D-6AE4-4C5D-B51A-898328557758}" srcOrd="0" destOrd="0" presId="urn:microsoft.com/office/officeart/2005/8/layout/default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D2EDC550-AE40-4420-8182-3ADE5BE255FE}" type="presOf" srcId="{83265AC6-7E43-402D-ADA5-47742AE3DFAB}" destId="{7AB120C2-77EA-47D6-A5CD-E89F3DA8BB6B}" srcOrd="0" destOrd="0" presId="urn:microsoft.com/office/officeart/2005/8/layout/default"/>
    <dgm:cxn modelId="{5CC9D08B-0001-4EB7-B1EE-A0C389887D9A}" type="presParOf" srcId="{7200C41D-6AE4-4C5D-B51A-898328557758}" destId="{031D8FF1-E18C-48F8-AD65-8B22F3EC0C63}" srcOrd="0" destOrd="0" presId="urn:microsoft.com/office/officeart/2005/8/layout/default"/>
    <dgm:cxn modelId="{70EC6CE0-144F-4810-B4FE-7C85DD74871D}" type="presParOf" srcId="{7200C41D-6AE4-4C5D-B51A-898328557758}" destId="{38552F55-430B-4B1D-8FAF-F7D7484EF27A}" srcOrd="1" destOrd="0" presId="urn:microsoft.com/office/officeart/2005/8/layout/default"/>
    <dgm:cxn modelId="{DEC38B5A-F417-4CEB-A47D-9B391BB5E760}" type="presParOf" srcId="{7200C41D-6AE4-4C5D-B51A-898328557758}" destId="{7682CA35-09BF-4EDD-ACA1-CFC2F3652AEC}" srcOrd="2" destOrd="0" presId="urn:microsoft.com/office/officeart/2005/8/layout/default"/>
    <dgm:cxn modelId="{F4699136-EDDD-4436-87D5-6AF2B509D95C}" type="presParOf" srcId="{7200C41D-6AE4-4C5D-B51A-898328557758}" destId="{A4A55B6D-C6B2-43CE-8234-ABAF6468BC74}" srcOrd="3" destOrd="0" presId="urn:microsoft.com/office/officeart/2005/8/layout/default"/>
    <dgm:cxn modelId="{8F6110A9-0B3C-4601-845B-E44BFCC53F14}" type="presParOf" srcId="{7200C41D-6AE4-4C5D-B51A-898328557758}" destId="{7AB120C2-77EA-47D6-A5CD-E89F3DA8BB6B}" srcOrd="4" destOrd="0" presId="urn:microsoft.com/office/officeart/2005/8/layout/default"/>
    <dgm:cxn modelId="{A069FF13-845F-41E5-A826-737620A2B990}" type="presParOf" srcId="{7200C41D-6AE4-4C5D-B51A-898328557758}" destId="{D30F413F-B739-4C63-ADB5-E5E5664AD3DF}" srcOrd="5" destOrd="0" presId="urn:microsoft.com/office/officeart/2005/8/layout/default"/>
    <dgm:cxn modelId="{9DA19F75-293B-4C82-86A7-D3A5A5409262}" type="presParOf" srcId="{7200C41D-6AE4-4C5D-B51A-898328557758}" destId="{ED9DDAA0-EC4C-4900-9546-CA87EB61C53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организационные мероприятия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технические средства</a:t>
          </a:r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программные средства</a:t>
          </a:r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криптография.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C7D454F-7B7A-462C-9556-E6E3DF15CF73}" type="presOf" srcId="{9BBC961C-28D7-479F-B1FD-EDEB2A714746}" destId="{ED9DDAA0-EC4C-4900-9546-CA87EB61C53D}" srcOrd="0" destOrd="0" presId="urn:microsoft.com/office/officeart/2005/8/layout/default"/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5F9D82C7-7818-4250-A590-56B4BCE05AB0}" type="presOf" srcId="{4CD65CDD-41C2-4DFF-B5E2-8230680B1FD2}" destId="{7682CA35-09BF-4EDD-ACA1-CFC2F3652AEC}" srcOrd="0" destOrd="0" presId="urn:microsoft.com/office/officeart/2005/8/layout/default"/>
    <dgm:cxn modelId="{BB8DC797-F274-480E-893F-651CF4160A72}" type="presOf" srcId="{E34502B1-8D59-4316-94DE-DAC128545D99}" destId="{031D8FF1-E18C-48F8-AD65-8B22F3EC0C63}" srcOrd="0" destOrd="0" presId="urn:microsoft.com/office/officeart/2005/8/layout/default"/>
    <dgm:cxn modelId="{23B5853F-9F29-4545-9865-C761EB8FFFDB}" type="presOf" srcId="{89663DC2-CA43-475C-9900-20AB28498C5D}" destId="{7200C41D-6AE4-4C5D-B51A-898328557758}" srcOrd="0" destOrd="0" presId="urn:microsoft.com/office/officeart/2005/8/layout/default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D2EDC550-AE40-4420-8182-3ADE5BE255FE}" type="presOf" srcId="{83265AC6-7E43-402D-ADA5-47742AE3DFAB}" destId="{7AB120C2-77EA-47D6-A5CD-E89F3DA8BB6B}" srcOrd="0" destOrd="0" presId="urn:microsoft.com/office/officeart/2005/8/layout/default"/>
    <dgm:cxn modelId="{5CC9D08B-0001-4EB7-B1EE-A0C389887D9A}" type="presParOf" srcId="{7200C41D-6AE4-4C5D-B51A-898328557758}" destId="{031D8FF1-E18C-48F8-AD65-8B22F3EC0C63}" srcOrd="0" destOrd="0" presId="urn:microsoft.com/office/officeart/2005/8/layout/default"/>
    <dgm:cxn modelId="{70EC6CE0-144F-4810-B4FE-7C85DD74871D}" type="presParOf" srcId="{7200C41D-6AE4-4C5D-B51A-898328557758}" destId="{38552F55-430B-4B1D-8FAF-F7D7484EF27A}" srcOrd="1" destOrd="0" presId="urn:microsoft.com/office/officeart/2005/8/layout/default"/>
    <dgm:cxn modelId="{DEC38B5A-F417-4CEB-A47D-9B391BB5E760}" type="presParOf" srcId="{7200C41D-6AE4-4C5D-B51A-898328557758}" destId="{7682CA35-09BF-4EDD-ACA1-CFC2F3652AEC}" srcOrd="2" destOrd="0" presId="urn:microsoft.com/office/officeart/2005/8/layout/default"/>
    <dgm:cxn modelId="{F4699136-EDDD-4436-87D5-6AF2B509D95C}" type="presParOf" srcId="{7200C41D-6AE4-4C5D-B51A-898328557758}" destId="{A4A55B6D-C6B2-43CE-8234-ABAF6468BC74}" srcOrd="3" destOrd="0" presId="urn:microsoft.com/office/officeart/2005/8/layout/default"/>
    <dgm:cxn modelId="{8F6110A9-0B3C-4601-845B-E44BFCC53F14}" type="presParOf" srcId="{7200C41D-6AE4-4C5D-B51A-898328557758}" destId="{7AB120C2-77EA-47D6-A5CD-E89F3DA8BB6B}" srcOrd="4" destOrd="0" presId="urn:microsoft.com/office/officeart/2005/8/layout/default"/>
    <dgm:cxn modelId="{A069FF13-845F-41E5-A826-737620A2B990}" type="presParOf" srcId="{7200C41D-6AE4-4C5D-B51A-898328557758}" destId="{D30F413F-B739-4C63-ADB5-E5E5664AD3DF}" srcOrd="5" destOrd="0" presId="urn:microsoft.com/office/officeart/2005/8/layout/default"/>
    <dgm:cxn modelId="{9DA19F75-293B-4C82-86A7-D3A5A5409262}" type="presParOf" srcId="{7200C41D-6AE4-4C5D-B51A-898328557758}" destId="{ED9DDAA0-EC4C-4900-9546-CA87EB61C53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57F417-88B1-4F38-A573-85E40548C3F8}" type="doc">
      <dgm:prSet loTypeId="urn:microsoft.com/office/officeart/2005/8/layout/h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61FDCD-003D-4E27-B1DD-4CF0F73680C2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МЕХАНИЗМЫ БЕЗОПАСНОСТИ СЕТЕЙ  </a:t>
          </a:r>
        </a:p>
      </dgm:t>
    </dgm:pt>
    <dgm:pt modelId="{0EB4A91D-5CA8-42A6-B47E-8FDA5CC34A8A}" type="parTrans" cxnId="{F8D8E13B-FA20-4607-A702-73B82A92D566}">
      <dgm:prSet/>
      <dgm:spPr/>
      <dgm:t>
        <a:bodyPr/>
        <a:lstStyle/>
        <a:p>
          <a:endParaRPr lang="ru-RU"/>
        </a:p>
      </dgm:t>
    </dgm:pt>
    <dgm:pt modelId="{C348BE1B-474C-4CBD-B118-B397A90309A1}" type="sibTrans" cxnId="{F8D8E13B-FA20-4607-A702-73B82A92D566}">
      <dgm:prSet/>
      <dgm:spPr/>
      <dgm:t>
        <a:bodyPr/>
        <a:lstStyle/>
        <a:p>
          <a:endParaRPr lang="ru-RU"/>
        </a:p>
      </dgm:t>
    </dgm:pt>
    <dgm:pt modelId="{60AF3F70-0760-411C-83A4-12154AC4EB01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шифрование;</a:t>
          </a:r>
          <a:endParaRPr lang="ru-RU" dirty="0">
            <a:solidFill>
              <a:schemeClr val="tx1"/>
            </a:solidFill>
          </a:endParaRPr>
        </a:p>
      </dgm:t>
    </dgm:pt>
    <dgm:pt modelId="{693249E8-562D-483F-9919-0514D8C96F9E}" type="parTrans" cxnId="{EE35A811-2DD1-4C61-A5CA-E054E47E99EA}">
      <dgm:prSet/>
      <dgm:spPr/>
      <dgm:t>
        <a:bodyPr/>
        <a:lstStyle/>
        <a:p>
          <a:endParaRPr lang="ru-RU"/>
        </a:p>
      </dgm:t>
    </dgm:pt>
    <dgm:pt modelId="{1DE18E54-F12D-4142-B906-45F2FCF50C5B}" type="sibTrans" cxnId="{EE35A811-2DD1-4C61-A5CA-E054E47E99EA}">
      <dgm:prSet/>
      <dgm:spPr/>
      <dgm:t>
        <a:bodyPr/>
        <a:lstStyle/>
        <a:p>
          <a:endParaRPr lang="ru-RU"/>
        </a:p>
      </dgm:t>
    </dgm:pt>
    <dgm:pt modelId="{7A4DD351-131E-453A-9ACD-ED0790B01AAD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контроль доступа;</a:t>
          </a:r>
          <a:endParaRPr lang="ru-RU" dirty="0">
            <a:solidFill>
              <a:schemeClr val="tx1"/>
            </a:solidFill>
          </a:endParaRPr>
        </a:p>
      </dgm:t>
    </dgm:pt>
    <dgm:pt modelId="{D2E22B9E-6031-40DB-9CAB-1697785B37BC}" type="parTrans" cxnId="{329ACE1C-13B9-43B0-86A9-3F7D727D9E07}">
      <dgm:prSet/>
      <dgm:spPr/>
      <dgm:t>
        <a:bodyPr/>
        <a:lstStyle/>
        <a:p>
          <a:endParaRPr lang="ru-RU"/>
        </a:p>
      </dgm:t>
    </dgm:pt>
    <dgm:pt modelId="{498198BC-C977-40A8-B18A-53333D1FA649}" type="sibTrans" cxnId="{329ACE1C-13B9-43B0-86A9-3F7D727D9E07}">
      <dgm:prSet/>
      <dgm:spPr/>
      <dgm:t>
        <a:bodyPr/>
        <a:lstStyle/>
        <a:p>
          <a:endParaRPr lang="ru-RU"/>
        </a:p>
      </dgm:t>
    </dgm:pt>
    <dgm:pt modelId="{950674BC-E67A-4EDD-8E92-8DC154E61925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цифровая подпись.</a:t>
          </a:r>
          <a:endParaRPr lang="ru-RU" dirty="0">
            <a:solidFill>
              <a:schemeClr val="tx1"/>
            </a:solidFill>
          </a:endParaRPr>
        </a:p>
      </dgm:t>
    </dgm:pt>
    <dgm:pt modelId="{3F374FE7-0330-4FA0-A314-15C3E179D73F}" type="parTrans" cxnId="{937FBD9D-3BF4-4F06-9A86-AE4F4007C864}">
      <dgm:prSet/>
      <dgm:spPr/>
      <dgm:t>
        <a:bodyPr/>
        <a:lstStyle/>
        <a:p>
          <a:endParaRPr lang="ru-RU"/>
        </a:p>
      </dgm:t>
    </dgm:pt>
    <dgm:pt modelId="{7A4A2762-3A55-4D81-968F-55DD0E8E8BFC}" type="sibTrans" cxnId="{937FBD9D-3BF4-4F06-9A86-AE4F4007C864}">
      <dgm:prSet/>
      <dgm:spPr/>
      <dgm:t>
        <a:bodyPr/>
        <a:lstStyle/>
        <a:p>
          <a:endParaRPr lang="ru-RU"/>
        </a:p>
      </dgm:t>
    </dgm:pt>
    <dgm:pt modelId="{210EAE19-9ADD-4690-B11B-D85D3FFE8273}" type="pres">
      <dgm:prSet presAssocID="{8857F417-88B1-4F38-A573-85E40548C3F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523EE7C-2E99-4D85-A525-E86753617CBF}" type="pres">
      <dgm:prSet presAssocID="{5C61FDCD-003D-4E27-B1DD-4CF0F73680C2}" presName="roof" presStyleLbl="dkBgShp" presStyleIdx="0" presStyleCnt="2"/>
      <dgm:spPr/>
      <dgm:t>
        <a:bodyPr/>
        <a:lstStyle/>
        <a:p>
          <a:endParaRPr lang="ru-RU"/>
        </a:p>
      </dgm:t>
    </dgm:pt>
    <dgm:pt modelId="{CC83AAA4-CFEE-470A-B00F-84F836E9A178}" type="pres">
      <dgm:prSet presAssocID="{5C61FDCD-003D-4E27-B1DD-4CF0F73680C2}" presName="pillars" presStyleCnt="0"/>
      <dgm:spPr/>
    </dgm:pt>
    <dgm:pt modelId="{516A9377-B7A2-473C-A2A1-43EC56140743}" type="pres">
      <dgm:prSet presAssocID="{5C61FDCD-003D-4E27-B1DD-4CF0F73680C2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7DB52D-78F7-4B00-9E11-70597110E048}" type="pres">
      <dgm:prSet presAssocID="{7A4DD351-131E-453A-9ACD-ED0790B01AAD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0C9B3D-BA21-4A8D-8837-2B22AC17B9F9}" type="pres">
      <dgm:prSet presAssocID="{950674BC-E67A-4EDD-8E92-8DC154E6192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51D956-1AD3-4073-961E-FEA7ADBFB2CC}" type="pres">
      <dgm:prSet presAssocID="{5C61FDCD-003D-4E27-B1DD-4CF0F73680C2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329ACE1C-13B9-43B0-86A9-3F7D727D9E07}" srcId="{5C61FDCD-003D-4E27-B1DD-4CF0F73680C2}" destId="{7A4DD351-131E-453A-9ACD-ED0790B01AAD}" srcOrd="1" destOrd="0" parTransId="{D2E22B9E-6031-40DB-9CAB-1697785B37BC}" sibTransId="{498198BC-C977-40A8-B18A-53333D1FA649}"/>
    <dgm:cxn modelId="{EE35A811-2DD1-4C61-A5CA-E054E47E99EA}" srcId="{5C61FDCD-003D-4E27-B1DD-4CF0F73680C2}" destId="{60AF3F70-0760-411C-83A4-12154AC4EB01}" srcOrd="0" destOrd="0" parTransId="{693249E8-562D-483F-9919-0514D8C96F9E}" sibTransId="{1DE18E54-F12D-4142-B906-45F2FCF50C5B}"/>
    <dgm:cxn modelId="{341C563C-02AD-41CC-A605-6C18ECA03E2E}" type="presOf" srcId="{60AF3F70-0760-411C-83A4-12154AC4EB01}" destId="{516A9377-B7A2-473C-A2A1-43EC56140743}" srcOrd="0" destOrd="0" presId="urn:microsoft.com/office/officeart/2005/8/layout/hList3"/>
    <dgm:cxn modelId="{937FBD9D-3BF4-4F06-9A86-AE4F4007C864}" srcId="{5C61FDCD-003D-4E27-B1DD-4CF0F73680C2}" destId="{950674BC-E67A-4EDD-8E92-8DC154E61925}" srcOrd="2" destOrd="0" parTransId="{3F374FE7-0330-4FA0-A314-15C3E179D73F}" sibTransId="{7A4A2762-3A55-4D81-968F-55DD0E8E8BFC}"/>
    <dgm:cxn modelId="{1025CC49-2FAB-4B1A-A8F4-3CDC77895856}" type="presOf" srcId="{8857F417-88B1-4F38-A573-85E40548C3F8}" destId="{210EAE19-9ADD-4690-B11B-D85D3FFE8273}" srcOrd="0" destOrd="0" presId="urn:microsoft.com/office/officeart/2005/8/layout/hList3"/>
    <dgm:cxn modelId="{872E1720-EE17-4426-BC66-BD9CC8DEC86B}" type="presOf" srcId="{950674BC-E67A-4EDD-8E92-8DC154E61925}" destId="{080C9B3D-BA21-4A8D-8837-2B22AC17B9F9}" srcOrd="0" destOrd="0" presId="urn:microsoft.com/office/officeart/2005/8/layout/hList3"/>
    <dgm:cxn modelId="{C59EB081-C7C2-4181-BD42-01007EDC0B4B}" type="presOf" srcId="{7A4DD351-131E-453A-9ACD-ED0790B01AAD}" destId="{AB7DB52D-78F7-4B00-9E11-70597110E048}" srcOrd="0" destOrd="0" presId="urn:microsoft.com/office/officeart/2005/8/layout/hList3"/>
    <dgm:cxn modelId="{F8D8E13B-FA20-4607-A702-73B82A92D566}" srcId="{8857F417-88B1-4F38-A573-85E40548C3F8}" destId="{5C61FDCD-003D-4E27-B1DD-4CF0F73680C2}" srcOrd="0" destOrd="0" parTransId="{0EB4A91D-5CA8-42A6-B47E-8FDA5CC34A8A}" sibTransId="{C348BE1B-474C-4CBD-B118-B397A90309A1}"/>
    <dgm:cxn modelId="{325AF284-D814-4B80-86FB-C73E756CA2C5}" type="presOf" srcId="{5C61FDCD-003D-4E27-B1DD-4CF0F73680C2}" destId="{F523EE7C-2E99-4D85-A525-E86753617CBF}" srcOrd="0" destOrd="0" presId="urn:microsoft.com/office/officeart/2005/8/layout/hList3"/>
    <dgm:cxn modelId="{885A521C-26D5-40EE-93C9-6359A6FD5AAC}" type="presParOf" srcId="{210EAE19-9ADD-4690-B11B-D85D3FFE8273}" destId="{F523EE7C-2E99-4D85-A525-E86753617CBF}" srcOrd="0" destOrd="0" presId="urn:microsoft.com/office/officeart/2005/8/layout/hList3"/>
    <dgm:cxn modelId="{6C295C9C-C188-4C67-B179-7F299027DB49}" type="presParOf" srcId="{210EAE19-9ADD-4690-B11B-D85D3FFE8273}" destId="{CC83AAA4-CFEE-470A-B00F-84F836E9A178}" srcOrd="1" destOrd="0" presId="urn:microsoft.com/office/officeart/2005/8/layout/hList3"/>
    <dgm:cxn modelId="{C0B6772E-E2D2-4EA4-955F-50EA55A85266}" type="presParOf" srcId="{CC83AAA4-CFEE-470A-B00F-84F836E9A178}" destId="{516A9377-B7A2-473C-A2A1-43EC56140743}" srcOrd="0" destOrd="0" presId="urn:microsoft.com/office/officeart/2005/8/layout/hList3"/>
    <dgm:cxn modelId="{D09E6716-76B3-4926-822F-F609DDE6B9B7}" type="presParOf" srcId="{CC83AAA4-CFEE-470A-B00F-84F836E9A178}" destId="{AB7DB52D-78F7-4B00-9E11-70597110E048}" srcOrd="1" destOrd="0" presId="urn:microsoft.com/office/officeart/2005/8/layout/hList3"/>
    <dgm:cxn modelId="{F6BAB06E-8ADD-4A4E-AAA3-69212D8B4F9C}" type="presParOf" srcId="{CC83AAA4-CFEE-470A-B00F-84F836E9A178}" destId="{080C9B3D-BA21-4A8D-8837-2B22AC17B9F9}" srcOrd="2" destOrd="0" presId="urn:microsoft.com/office/officeart/2005/8/layout/hList3"/>
    <dgm:cxn modelId="{5AFE60C5-C9AB-445B-B298-0910A2A46959}" type="presParOf" srcId="{210EAE19-9ADD-4690-B11B-D85D3FFE8273}" destId="{3A51D956-1AD3-4073-961E-FEA7ADBFB2C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i="1" dirty="0"/>
            <a:t>Информация без ограничения права доступа. </a:t>
          </a:r>
          <a:endParaRPr lang="ru-RU" dirty="0"/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 информация общего пользования, предоставляемая пользователям бесплатно;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информация о состоянии окружающей природной среды, ее загрязнении – сведения (данные), полученные в результате мониторинга окружающей природной среды, ее загрязнения (Федеральный закон от 2 мая 1997 г. № 76-ФЗ «Об уничтожении химического оружия»);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информация в области работ по хранению, перевозке, уничтожению химического оружия (Федеральный закон от 2 мая 1997 г. № 76-ФЗ «Об уничтожении химического оружия», статья 1.2).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DC6B240B-E229-4376-806E-8DBFF0293C6F}" type="presOf" srcId="{60EEDED3-7881-40B9-84DE-80B0B732F7B7}" destId="{67B50F61-F9BE-47EA-BD6E-9F79C4F3492C}" srcOrd="0" destOrd="0" presId="urn:microsoft.com/office/officeart/2005/8/layout/hList3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D4B5C86D-8AF7-4583-AE22-E415A1185F03}" type="presOf" srcId="{4A0081F1-1B94-406A-8C92-6F89A11FF2A4}" destId="{C1DA7E51-24AD-4AED-9BDC-9000A9EE40F3}" srcOrd="0" destOrd="0" presId="urn:microsoft.com/office/officeart/2005/8/layout/hList3"/>
    <dgm:cxn modelId="{2227A573-5469-41F4-9A0D-DA24E561BDA2}" type="presOf" srcId="{88ECF3E5-6E42-4638-9ACF-329FAD5CC346}" destId="{EDDC465D-69F4-4049-B30D-287B971989B2}" srcOrd="0" destOrd="0" presId="urn:microsoft.com/office/officeart/2005/8/layout/hList3"/>
    <dgm:cxn modelId="{7DC03FC5-EB6E-4A5E-B61E-03E3D89A6EEB}" type="presOf" srcId="{3631FD83-6913-4FD5-92B1-A1C94DFA88A7}" destId="{E5188638-FF78-461C-8A18-E158761C8AF9}" srcOrd="0" destOrd="0" presId="urn:microsoft.com/office/officeart/2005/8/layout/hList3"/>
    <dgm:cxn modelId="{0E2B3EDF-05FC-4AE1-BDD4-EA8693662D7A}" type="presOf" srcId="{A08DB6A9-8136-40A5-97AB-C27600BCED79}" destId="{1954A244-994A-4CCC-8DC5-4286320064AE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6596571D-FAFE-45AC-A967-0D4AD0DA4559}" type="presParOf" srcId="{C1DA7E51-24AD-4AED-9BDC-9000A9EE40F3}" destId="{E5188638-FF78-461C-8A18-E158761C8AF9}" srcOrd="0" destOrd="0" presId="urn:microsoft.com/office/officeart/2005/8/layout/hList3"/>
    <dgm:cxn modelId="{39AACDAC-6342-4B4A-83AE-7E2ED7E9857A}" type="presParOf" srcId="{C1DA7E51-24AD-4AED-9BDC-9000A9EE40F3}" destId="{14BD2F6C-6E71-4408-804A-3285F4850D65}" srcOrd="1" destOrd="0" presId="urn:microsoft.com/office/officeart/2005/8/layout/hList3"/>
    <dgm:cxn modelId="{A5BC0E6F-610E-4880-8143-14033F41FC52}" type="presParOf" srcId="{14BD2F6C-6E71-4408-804A-3285F4850D65}" destId="{1954A244-994A-4CCC-8DC5-4286320064AE}" srcOrd="0" destOrd="0" presId="urn:microsoft.com/office/officeart/2005/8/layout/hList3"/>
    <dgm:cxn modelId="{7AFC2364-D93D-43A4-9C98-B8ED6FEE41BC}" type="presParOf" srcId="{14BD2F6C-6E71-4408-804A-3285F4850D65}" destId="{67B50F61-F9BE-47EA-BD6E-9F79C4F3492C}" srcOrd="1" destOrd="0" presId="urn:microsoft.com/office/officeart/2005/8/layout/hList3"/>
    <dgm:cxn modelId="{D51D7D6B-E66A-4DA1-B99E-14AB05C12D22}" type="presParOf" srcId="{14BD2F6C-6E71-4408-804A-3285F4850D65}" destId="{EDDC465D-69F4-4049-B30D-287B971989B2}" srcOrd="2" destOrd="0" presId="urn:microsoft.com/office/officeart/2005/8/layout/hList3"/>
    <dgm:cxn modelId="{B95467F6-79B3-4637-B08C-CF029E59B092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266DA-95B3-4A8B-920D-492A4B5D6603}">
      <dsp:nvSpPr>
        <dsp:cNvPr id="0" name=""/>
        <dsp:cNvSpPr/>
      </dsp:nvSpPr>
      <dsp:spPr>
        <a:xfrm>
          <a:off x="0" y="0"/>
          <a:ext cx="11538857" cy="188888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300" b="1" i="1" kern="1200" dirty="0"/>
            <a:t>Понятие «безопасность информации» </a:t>
          </a:r>
          <a:endParaRPr lang="ru-RU" sz="5300" kern="1200" dirty="0"/>
        </a:p>
      </dsp:txBody>
      <dsp:txXfrm>
        <a:off x="0" y="0"/>
        <a:ext cx="11538857" cy="1888889"/>
      </dsp:txXfrm>
    </dsp:sp>
    <dsp:sp modelId="{24572C5A-A84B-474A-A8A3-A9F456F7922E}">
      <dsp:nvSpPr>
        <dsp:cNvPr id="0" name=""/>
        <dsp:cNvSpPr/>
      </dsp:nvSpPr>
      <dsp:spPr>
        <a:xfrm>
          <a:off x="0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i="1" kern="1200" dirty="0"/>
            <a:t>безопасность содержательной части (смысла) информации</a:t>
          </a:r>
          <a:r>
            <a:rPr lang="ru-RU" sz="2500" kern="1200" dirty="0"/>
            <a:t> — отсутствие в ней побуждения человека к негативным действиям, умышленно заложенных механизмов негативного воздействия на человеческую психику или негативного воздействия на иной блок информации (например, информация, содержащаяся в программе для ЭВМ, именуемой компьютерным вирусом);</a:t>
          </a:r>
        </a:p>
      </dsp:txBody>
      <dsp:txXfrm>
        <a:off x="0" y="1888889"/>
        <a:ext cx="5769428" cy="3966667"/>
      </dsp:txXfrm>
    </dsp:sp>
    <dsp:sp modelId="{756E0A05-2222-4066-8257-F05A595D1913}">
      <dsp:nvSpPr>
        <dsp:cNvPr id="0" name=""/>
        <dsp:cNvSpPr/>
      </dsp:nvSpPr>
      <dsp:spPr>
        <a:xfrm>
          <a:off x="5769428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/>
            <a:t>защищенность информации от внешних воздействий (попыток неправомерного копирования, распространения, модификации (изменения смысла) либо уничтожения.</a:t>
          </a:r>
        </a:p>
      </dsp:txBody>
      <dsp:txXfrm>
        <a:off x="5769428" y="1888889"/>
        <a:ext cx="5769428" cy="3966667"/>
      </dsp:txXfrm>
    </dsp:sp>
    <dsp:sp modelId="{525FA00C-713E-49E4-A784-1AB58FB8597E}">
      <dsp:nvSpPr>
        <dsp:cNvPr id="0" name=""/>
        <dsp:cNvSpPr/>
      </dsp:nvSpPr>
      <dsp:spPr>
        <a:xfrm>
          <a:off x="0" y="5855556"/>
          <a:ext cx="11538857" cy="44074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i="1" kern="1200" dirty="0"/>
            <a:t>Информация </a:t>
          </a:r>
          <a:r>
            <a:rPr lang="ru-RU" sz="5700" i="1" kern="1200" dirty="0" err="1"/>
            <a:t>ограниченого</a:t>
          </a:r>
          <a:r>
            <a:rPr lang="ru-RU" sz="5700" i="1" kern="1200" dirty="0"/>
            <a:t> права доступа. </a:t>
          </a:r>
          <a:r>
            <a:rPr lang="ru-RU" sz="5700" kern="1200" dirty="0"/>
            <a:t>.</a:t>
          </a:r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i="1" kern="1200" dirty="0"/>
            <a:t>Информация с ограниченным доступом</a:t>
          </a:r>
          <a:r>
            <a:rPr lang="ru-RU" sz="2200" kern="1200" dirty="0"/>
            <a:t> – государственная тайна, служебная тайна, коммерческая тайна, банковская тайна, профессиональная тайна и персональные данные как институт охраны права неприкосновенности частной жизни.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i="1" kern="1200" dirty="0"/>
            <a:t>Информация, распространение которой наносит вред интересам общества</a:t>
          </a:r>
          <a:r>
            <a:rPr lang="ru-RU" sz="2200" kern="1200" dirty="0"/>
            <a:t>, законным интересам и правам граждан, – порнография; информация, разжигающая национальную, расовую и другую рознь; пропаганда и призывы к войне, ложная реклама, реклама со скрытыми вставками и т. п. – так называемая «вредная» информация.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i="1" kern="1200" dirty="0"/>
            <a:t>Информация, распространение которой наносит вред интересам общества</a:t>
          </a:r>
          <a:r>
            <a:rPr lang="ru-RU" sz="2200" kern="1200" dirty="0"/>
            <a:t>, законным интересам и правам граждан, – порнография; информация, разжигающая национальную, расовую и другую рознь; пропаганда и призывы к войне, ложная реклама, реклама со скрытыми вставками и т. п. – так называемая «вредная» информация.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b="1" kern="1200" dirty="0"/>
            <a:t>Интеллектуальные права </a:t>
          </a:r>
          <a:endParaRPr lang="ru-RU" sz="6500" kern="1200" dirty="0"/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>
              <a:solidFill>
                <a:schemeClr val="tx1"/>
              </a:solidFill>
            </a:rPr>
            <a:t>Имущественные права. Они ассоциируются с автором, их можно продавать на основании договора. К категории имущественных прав относится исключительное право, которое включает права: пользоваться продуктом интеллектуальной деятельности (далее — ПИД) (</a:t>
          </a:r>
          <a:r>
            <a:rPr lang="ru-RU" sz="2100" kern="1200" dirty="0">
              <a:solidFill>
                <a:schemeClr val="tx1"/>
              </a:solidFill>
              <a:hlinkClick xmlns:r="http://schemas.openxmlformats.org/officeDocument/2006/relationships" r:id="rId3"/>
            </a:rPr>
            <a:t>ст. 1229</a:t>
          </a:r>
          <a:r>
            <a:rPr lang="ru-RU" sz="2100" kern="1200" dirty="0">
              <a:solidFill>
                <a:schemeClr val="tx1"/>
              </a:solidFill>
            </a:rPr>
            <a:t> ГК РФ); распоряжаться ПИД (</a:t>
          </a:r>
          <a:r>
            <a:rPr lang="ru-RU" sz="2100" kern="1200" dirty="0">
              <a:solidFill>
                <a:schemeClr val="tx1"/>
              </a:solidFill>
              <a:hlinkClick xmlns:r="http://schemas.openxmlformats.org/officeDocument/2006/relationships" r:id="rId4"/>
            </a:rPr>
            <a:t>ст. 1233</a:t>
          </a:r>
          <a:r>
            <a:rPr lang="ru-RU" sz="2100" kern="1200" dirty="0">
              <a:solidFill>
                <a:schemeClr val="tx1"/>
              </a:solidFill>
            </a:rPr>
            <a:t> ГК РФ); позволять пользоваться ПИД (</a:t>
          </a:r>
          <a:r>
            <a:rPr lang="ru-RU" sz="2100" kern="1200" dirty="0">
              <a:solidFill>
                <a:schemeClr val="tx1"/>
              </a:solidFill>
              <a:hlinkClick xmlns:r="http://schemas.openxmlformats.org/officeDocument/2006/relationships" r:id="rId4"/>
            </a:rPr>
            <a:t>ст. 1233</a:t>
          </a:r>
          <a:r>
            <a:rPr lang="ru-RU" sz="2100" kern="1200" dirty="0">
              <a:solidFill>
                <a:schemeClr val="tx1"/>
              </a:solidFill>
            </a:rPr>
            <a:t> ГК РФ); защищать ПИД (</a:t>
          </a:r>
          <a:r>
            <a:rPr lang="ru-RU" sz="2100" kern="1200" dirty="0">
              <a:solidFill>
                <a:schemeClr val="tx1"/>
              </a:solidFill>
              <a:hlinkClick xmlns:r="http://schemas.openxmlformats.org/officeDocument/2006/relationships" r:id="rId5"/>
            </a:rPr>
            <a:t>ст. 1252</a:t>
          </a:r>
          <a:r>
            <a:rPr lang="ru-RU" sz="2100" kern="1200" dirty="0">
              <a:solidFill>
                <a:schemeClr val="tx1"/>
              </a:solidFill>
            </a:rPr>
            <a:t> ГК РФ).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6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>
              <a:solidFill>
                <a:schemeClr val="tx1"/>
              </a:solidFill>
            </a:rPr>
            <a:t>Личные неимущественные права. Они неотделимы от личности автора, включают права на авторство, имя (</a:t>
          </a:r>
          <a:r>
            <a:rPr lang="ru-RU" sz="2100" kern="1200" dirty="0">
              <a:solidFill>
                <a:schemeClr val="tx1"/>
              </a:solidFill>
              <a:hlinkClick xmlns:r="http://schemas.openxmlformats.org/officeDocument/2006/relationships" r:id="rId7"/>
            </a:rPr>
            <a:t>ст. 1228</a:t>
          </a:r>
          <a:r>
            <a:rPr lang="ru-RU" sz="2100" kern="1200" dirty="0">
              <a:solidFill>
                <a:schemeClr val="tx1"/>
              </a:solidFill>
            </a:rPr>
            <a:t> Кодекса). Передача прав иному лицу не </a:t>
          </a:r>
          <a:r>
            <a:rPr lang="ru-RU" sz="2100" kern="1200" dirty="0" err="1">
              <a:solidFill>
                <a:schemeClr val="tx1"/>
              </a:solidFill>
            </a:rPr>
            <a:t>допускается.ная</a:t>
          </a:r>
          <a:r>
            <a:rPr lang="ru-RU" sz="2100" kern="1200" dirty="0">
              <a:solidFill>
                <a:schemeClr val="tx1"/>
              </a:solidFill>
            </a:rPr>
            <a:t>» информация.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8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>
              <a:solidFill>
                <a:schemeClr val="tx1"/>
              </a:solidFill>
            </a:rPr>
            <a:t>Иные личные неимущественные права возникают в отношении различных видов объектов права. Это права: следования (</a:t>
          </a:r>
          <a:r>
            <a:rPr lang="ru-RU" sz="2100" kern="1200" dirty="0">
              <a:solidFill>
                <a:schemeClr val="tx1"/>
              </a:solidFill>
              <a:hlinkClick xmlns:r="http://schemas.openxmlformats.org/officeDocument/2006/relationships" r:id="rId9"/>
            </a:rPr>
            <a:t>ст. 1293</a:t>
          </a:r>
          <a:r>
            <a:rPr lang="ru-RU" sz="2100" kern="1200" dirty="0">
              <a:solidFill>
                <a:schemeClr val="tx1"/>
              </a:solidFill>
            </a:rPr>
            <a:t> ГК РФ), на патент (</a:t>
          </a:r>
          <a:r>
            <a:rPr lang="ru-RU" sz="2100" kern="1200" dirty="0">
              <a:solidFill>
                <a:schemeClr val="tx1"/>
              </a:solidFill>
              <a:hlinkClick xmlns:r="http://schemas.openxmlformats.org/officeDocument/2006/relationships" r:id="rId10"/>
            </a:rPr>
            <a:t>ст. 1357</a:t>
          </a:r>
          <a:r>
            <a:rPr lang="ru-RU" sz="2100" kern="1200" dirty="0">
              <a:solidFill>
                <a:schemeClr val="tx1"/>
              </a:solidFill>
            </a:rPr>
            <a:t> ГК РФ), доступа (</a:t>
          </a:r>
          <a:r>
            <a:rPr lang="ru-RU" sz="2100" kern="1200" dirty="0">
              <a:solidFill>
                <a:schemeClr val="tx1"/>
              </a:solidFill>
              <a:hlinkClick xmlns:r="http://schemas.openxmlformats.org/officeDocument/2006/relationships" r:id="rId11"/>
            </a:rPr>
            <a:t>ст. 1292</a:t>
          </a:r>
          <a:r>
            <a:rPr lang="ru-RU" sz="2100" kern="1200" dirty="0">
              <a:solidFill>
                <a:schemeClr val="tx1"/>
              </a:solidFill>
            </a:rPr>
            <a:t> ГК РФ), на отзыв (</a:t>
          </a:r>
          <a:r>
            <a:rPr lang="ru-RU" sz="2100" kern="1200" dirty="0">
              <a:solidFill>
                <a:schemeClr val="tx1"/>
              </a:solidFill>
              <a:hlinkClick xmlns:r="http://schemas.openxmlformats.org/officeDocument/2006/relationships" r:id="rId12"/>
            </a:rPr>
            <a:t>ст. 1269</a:t>
          </a:r>
          <a:r>
            <a:rPr lang="ru-RU" sz="2100" kern="1200" dirty="0">
              <a:solidFill>
                <a:schemeClr val="tx1"/>
              </a:solidFill>
            </a:rPr>
            <a:t> ГК РФ).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3EE7C-2E99-4D85-A525-E86753617CBF}">
      <dsp:nvSpPr>
        <dsp:cNvPr id="0" name=""/>
        <dsp:cNvSpPr/>
      </dsp:nvSpPr>
      <dsp:spPr>
        <a:xfrm>
          <a:off x="0" y="0"/>
          <a:ext cx="11732456" cy="1713444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/>
            <a:t>Защита информации представляет собой принятие правовых, организационных и технических мер, направленных на:</a:t>
          </a:r>
        </a:p>
      </dsp:txBody>
      <dsp:txXfrm>
        <a:off x="0" y="0"/>
        <a:ext cx="11732456" cy="1713444"/>
      </dsp:txXfrm>
    </dsp:sp>
    <dsp:sp modelId="{516A9377-B7A2-473C-A2A1-43EC56140743}">
      <dsp:nvSpPr>
        <dsp:cNvPr id="0" name=""/>
        <dsp:cNvSpPr/>
      </dsp:nvSpPr>
      <dsp:spPr>
        <a:xfrm>
          <a:off x="5728" y="1713444"/>
          <a:ext cx="3906999" cy="3598234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/>
            <a:t>обеспечение защиты информации от неправомерного доступа, уничтожения, модифицирования, блокирования, копирования, предоставления, распространения, а также от иных неправомерных действий в отношении такой информации;</a:t>
          </a:r>
        </a:p>
      </dsp:txBody>
      <dsp:txXfrm>
        <a:off x="5728" y="1713444"/>
        <a:ext cx="3906999" cy="3598234"/>
      </dsp:txXfrm>
    </dsp:sp>
    <dsp:sp modelId="{AB7DB52D-78F7-4B00-9E11-70597110E048}">
      <dsp:nvSpPr>
        <dsp:cNvPr id="0" name=""/>
        <dsp:cNvSpPr/>
      </dsp:nvSpPr>
      <dsp:spPr>
        <a:xfrm>
          <a:off x="3912728" y="1713444"/>
          <a:ext cx="3906999" cy="3598234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/>
            <a:t>соблюдение конфиденциальности информации ограниченного доступа;</a:t>
          </a:r>
        </a:p>
      </dsp:txBody>
      <dsp:txXfrm>
        <a:off x="3912728" y="1713444"/>
        <a:ext cx="3906999" cy="3598234"/>
      </dsp:txXfrm>
    </dsp:sp>
    <dsp:sp modelId="{080C9B3D-BA21-4A8D-8837-2B22AC17B9F9}">
      <dsp:nvSpPr>
        <dsp:cNvPr id="0" name=""/>
        <dsp:cNvSpPr/>
      </dsp:nvSpPr>
      <dsp:spPr>
        <a:xfrm>
          <a:off x="7819727" y="1713444"/>
          <a:ext cx="3906999" cy="3598234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/>
            <a:t>реализацию права на доступ к информации.</a:t>
          </a:r>
        </a:p>
      </dsp:txBody>
      <dsp:txXfrm>
        <a:off x="7819727" y="1713444"/>
        <a:ext cx="3906999" cy="3598234"/>
      </dsp:txXfrm>
    </dsp:sp>
    <dsp:sp modelId="{3A51D956-1AD3-4073-961E-FEA7ADBFB2CC}">
      <dsp:nvSpPr>
        <dsp:cNvPr id="0" name=""/>
        <dsp:cNvSpPr/>
      </dsp:nvSpPr>
      <dsp:spPr>
        <a:xfrm>
          <a:off x="0" y="5311679"/>
          <a:ext cx="11732456" cy="399803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3EE7C-2E99-4D85-A525-E86753617CBF}">
      <dsp:nvSpPr>
        <dsp:cNvPr id="0" name=""/>
        <dsp:cNvSpPr/>
      </dsp:nvSpPr>
      <dsp:spPr>
        <a:xfrm>
          <a:off x="0" y="0"/>
          <a:ext cx="11859065" cy="1983544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b="1" kern="1200" dirty="0">
              <a:solidFill>
                <a:schemeClr val="tx1"/>
              </a:solidFill>
            </a:rPr>
            <a:t>Защита информации представляет собой принятие правовых, организационных и технических мер, направленных на</a:t>
          </a:r>
          <a:r>
            <a:rPr lang="ru-RU" sz="4000" kern="1200" dirty="0"/>
            <a:t>:</a:t>
          </a:r>
        </a:p>
      </dsp:txBody>
      <dsp:txXfrm>
        <a:off x="0" y="0"/>
        <a:ext cx="11859065" cy="1983544"/>
      </dsp:txXfrm>
    </dsp:sp>
    <dsp:sp modelId="{516A9377-B7A2-473C-A2A1-43EC56140743}">
      <dsp:nvSpPr>
        <dsp:cNvPr id="0" name=""/>
        <dsp:cNvSpPr/>
      </dsp:nvSpPr>
      <dsp:spPr>
        <a:xfrm>
          <a:off x="5790" y="1983544"/>
          <a:ext cx="3949161" cy="4165443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>
              <a:solidFill>
                <a:schemeClr val="tx1"/>
              </a:solidFill>
            </a:rPr>
            <a:t>выявление, оценка и предотвращение угроз информационным системам и информационным ресурсам;</a:t>
          </a:r>
        </a:p>
      </dsp:txBody>
      <dsp:txXfrm>
        <a:off x="5790" y="1983544"/>
        <a:ext cx="3949161" cy="4165443"/>
      </dsp:txXfrm>
    </dsp:sp>
    <dsp:sp modelId="{AB7DB52D-78F7-4B00-9E11-70597110E048}">
      <dsp:nvSpPr>
        <dsp:cNvPr id="0" name=""/>
        <dsp:cNvSpPr/>
      </dsp:nvSpPr>
      <dsp:spPr>
        <a:xfrm>
          <a:off x="3954951" y="1983544"/>
          <a:ext cx="3949161" cy="4165443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>
              <a:solidFill>
                <a:schemeClr val="tx1"/>
              </a:solidFill>
            </a:rPr>
            <a:t>защита прав юридических и физических лиц на интеллектуальную собственность, а также сбор, накопление и использование информации;</a:t>
          </a:r>
        </a:p>
      </dsp:txBody>
      <dsp:txXfrm>
        <a:off x="3954951" y="1983544"/>
        <a:ext cx="3949161" cy="4165443"/>
      </dsp:txXfrm>
    </dsp:sp>
    <dsp:sp modelId="{080C9B3D-BA21-4A8D-8837-2B22AC17B9F9}">
      <dsp:nvSpPr>
        <dsp:cNvPr id="0" name=""/>
        <dsp:cNvSpPr/>
      </dsp:nvSpPr>
      <dsp:spPr>
        <a:xfrm>
          <a:off x="7904113" y="1983544"/>
          <a:ext cx="3949161" cy="4165443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>
              <a:solidFill>
                <a:schemeClr val="tx1"/>
              </a:solidFill>
            </a:rPr>
            <a:t>защита государственной, служебной, коммерческой, личной и других видов тайны.</a:t>
          </a:r>
        </a:p>
      </dsp:txBody>
      <dsp:txXfrm>
        <a:off x="7904113" y="1983544"/>
        <a:ext cx="3949161" cy="4165443"/>
      </dsp:txXfrm>
    </dsp:sp>
    <dsp:sp modelId="{3A51D956-1AD3-4073-961E-FEA7ADBFB2CC}">
      <dsp:nvSpPr>
        <dsp:cNvPr id="0" name=""/>
        <dsp:cNvSpPr/>
      </dsp:nvSpPr>
      <dsp:spPr>
        <a:xfrm>
          <a:off x="0" y="6148987"/>
          <a:ext cx="11859065" cy="462827"/>
        </a:xfrm>
        <a:prstGeom prst="rect">
          <a:avLst/>
        </a:prstGeom>
        <a:blipFill rotWithShape="0">
          <a:blip xmlns:r="http://schemas.openxmlformats.org/officeDocument/2006/relationships" r:embed="rId5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7DD9-F630-4499-BE3F-29D1C89EF337}">
      <dsp:nvSpPr>
        <dsp:cNvPr id="0" name=""/>
        <dsp:cNvSpPr/>
      </dsp:nvSpPr>
      <dsp:spPr>
        <a:xfrm>
          <a:off x="448170" y="71467"/>
          <a:ext cx="5144657" cy="2558534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i="1" kern="1200" dirty="0"/>
            <a:t>программные </a:t>
          </a:r>
          <a:r>
            <a:rPr lang="ru-RU" sz="1900" kern="1200" dirty="0"/>
            <a:t>— внедрение «вирусов», аппаратных и программных закладок; уничтожение и модификация данных в информационных системах;</a:t>
          </a:r>
        </a:p>
      </dsp:txBody>
      <dsp:txXfrm>
        <a:off x="448170" y="71467"/>
        <a:ext cx="5144657" cy="2558534"/>
      </dsp:txXfrm>
    </dsp:sp>
    <dsp:sp modelId="{DC3C6A8B-E3C1-4D76-94C6-54C7332630B1}">
      <dsp:nvSpPr>
        <dsp:cNvPr id="0" name=""/>
        <dsp:cNvSpPr/>
      </dsp:nvSpPr>
      <dsp:spPr>
        <a:xfrm>
          <a:off x="6019250" y="71467"/>
          <a:ext cx="5114978" cy="2558534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i="1" kern="1200" dirty="0"/>
            <a:t>технические</a:t>
          </a:r>
          <a:r>
            <a:rPr lang="ru-RU" sz="1900" kern="1200" dirty="0"/>
            <a:t>, в </a:t>
          </a:r>
          <a:r>
            <a:rPr lang="ru-RU" sz="1900" kern="1200" dirty="0" err="1"/>
            <a:t>т.ч</a:t>
          </a:r>
          <a:r>
            <a:rPr lang="ru-RU" sz="1900" kern="1200" dirty="0"/>
            <a:t>. радиоэлектронные, — перехват информации в линиях связи; радиоэлектронное подавление сигнала в линиях связи и системах управления;</a:t>
          </a:r>
        </a:p>
      </dsp:txBody>
      <dsp:txXfrm>
        <a:off x="6019250" y="71467"/>
        <a:ext cx="5114978" cy="2558534"/>
      </dsp:txXfrm>
    </dsp:sp>
    <dsp:sp modelId="{EE51A10F-3AE8-4987-9BBE-3275EFD975F0}">
      <dsp:nvSpPr>
        <dsp:cNvPr id="0" name=""/>
        <dsp:cNvSpPr/>
      </dsp:nvSpPr>
      <dsp:spPr>
        <a:xfrm>
          <a:off x="1770" y="3056423"/>
          <a:ext cx="5480209" cy="2558534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i="1" kern="1200" dirty="0"/>
            <a:t>физические </a:t>
          </a:r>
          <a:r>
            <a:rPr lang="ru-RU" sz="1900" kern="1200" dirty="0"/>
            <a:t>— уничтожение средств обработки и носителей информации; хищение носителей, а также аппаратных или программных парольных ключей;</a:t>
          </a:r>
        </a:p>
      </dsp:txBody>
      <dsp:txXfrm>
        <a:off x="1770" y="3056423"/>
        <a:ext cx="5480209" cy="2558534"/>
      </dsp:txXfrm>
    </dsp:sp>
    <dsp:sp modelId="{413188E0-09BC-4322-BB4B-8CB868C59CDA}">
      <dsp:nvSpPr>
        <dsp:cNvPr id="0" name=""/>
        <dsp:cNvSpPr/>
      </dsp:nvSpPr>
      <dsp:spPr>
        <a:xfrm>
          <a:off x="5812329" y="3042709"/>
          <a:ext cx="5672227" cy="2558534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i="1" kern="1200" dirty="0"/>
            <a:t>информационные</a:t>
          </a:r>
          <a:r>
            <a:rPr lang="ru-RU" sz="1900" kern="1200" dirty="0"/>
            <a:t> — нарушение регламентов информационного обмена; незаконные сбор и использование информации; несанкционированный доступ к информационным ресурсам; незаконное копирование данных в информационных системах; дезинформация, сокрытие или искажение информации; хищение информации из баз данных.</a:t>
          </a:r>
        </a:p>
      </dsp:txBody>
      <dsp:txXfrm>
        <a:off x="5812329" y="3042709"/>
        <a:ext cx="5672227" cy="25585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3EE7C-2E99-4D85-A525-E86753617CBF}">
      <dsp:nvSpPr>
        <dsp:cNvPr id="0" name=""/>
        <dsp:cNvSpPr/>
      </dsp:nvSpPr>
      <dsp:spPr>
        <a:xfrm>
          <a:off x="0" y="0"/>
          <a:ext cx="11859065" cy="1983544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/>
            <a:t>Задачи системного подхода </a:t>
          </a:r>
        </a:p>
      </dsp:txBody>
      <dsp:txXfrm>
        <a:off x="0" y="0"/>
        <a:ext cx="11859065" cy="1983544"/>
      </dsp:txXfrm>
    </dsp:sp>
    <dsp:sp modelId="{516A9377-B7A2-473C-A2A1-43EC56140743}">
      <dsp:nvSpPr>
        <dsp:cNvPr id="0" name=""/>
        <dsp:cNvSpPr/>
      </dsp:nvSpPr>
      <dsp:spPr>
        <a:xfrm>
          <a:off x="5790" y="1983544"/>
          <a:ext cx="3949161" cy="4165443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i="1" kern="1200" dirty="0"/>
            <a:t>задача анализа</a:t>
          </a:r>
          <a:r>
            <a:rPr lang="ru-RU" sz="3400" kern="1200" dirty="0"/>
            <a:t> — определение характеристик системы при заданной ее структуре;</a:t>
          </a:r>
          <a:endParaRPr lang="ru-RU" sz="3400" kern="1200" dirty="0">
            <a:solidFill>
              <a:schemeClr val="tx1"/>
            </a:solidFill>
          </a:endParaRPr>
        </a:p>
      </dsp:txBody>
      <dsp:txXfrm>
        <a:off x="5790" y="1983544"/>
        <a:ext cx="3949161" cy="4165443"/>
      </dsp:txXfrm>
    </dsp:sp>
    <dsp:sp modelId="{AB7DB52D-78F7-4B00-9E11-70597110E048}">
      <dsp:nvSpPr>
        <dsp:cNvPr id="0" name=""/>
        <dsp:cNvSpPr/>
      </dsp:nvSpPr>
      <dsp:spPr>
        <a:xfrm>
          <a:off x="3954951" y="1983544"/>
          <a:ext cx="3949161" cy="4165443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i="1" kern="1200" dirty="0"/>
            <a:t>задача синтеза</a:t>
          </a:r>
          <a:r>
            <a:rPr lang="ru-RU" sz="3400" kern="1200" dirty="0"/>
            <a:t> — получение структуры системы, оптимальной по какому-либо критерию (или их совокупности);</a:t>
          </a:r>
          <a:endParaRPr lang="ru-RU" sz="3400" kern="1200" dirty="0">
            <a:solidFill>
              <a:schemeClr val="tx1"/>
            </a:solidFill>
          </a:endParaRPr>
        </a:p>
      </dsp:txBody>
      <dsp:txXfrm>
        <a:off x="3954951" y="1983544"/>
        <a:ext cx="3949161" cy="4165443"/>
      </dsp:txXfrm>
    </dsp:sp>
    <dsp:sp modelId="{080C9B3D-BA21-4A8D-8837-2B22AC17B9F9}">
      <dsp:nvSpPr>
        <dsp:cNvPr id="0" name=""/>
        <dsp:cNvSpPr/>
      </dsp:nvSpPr>
      <dsp:spPr>
        <a:xfrm>
          <a:off x="7904113" y="1983544"/>
          <a:ext cx="3949161" cy="4165443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i="1" kern="1200" dirty="0"/>
            <a:t>задача управления</a:t>
          </a:r>
          <a:r>
            <a:rPr lang="ru-RU" sz="3400" kern="1200" dirty="0"/>
            <a:t> — поиск оптимальных управляющих воздействий на элементы системы в процессе ее функционирования</a:t>
          </a:r>
          <a:endParaRPr lang="ru-RU" sz="3400" kern="1200" dirty="0">
            <a:solidFill>
              <a:schemeClr val="tx1"/>
            </a:solidFill>
          </a:endParaRPr>
        </a:p>
      </dsp:txBody>
      <dsp:txXfrm>
        <a:off x="7904113" y="1983544"/>
        <a:ext cx="3949161" cy="4165443"/>
      </dsp:txXfrm>
    </dsp:sp>
    <dsp:sp modelId="{3A51D956-1AD3-4073-961E-FEA7ADBFB2CC}">
      <dsp:nvSpPr>
        <dsp:cNvPr id="0" name=""/>
        <dsp:cNvSpPr/>
      </dsp:nvSpPr>
      <dsp:spPr>
        <a:xfrm>
          <a:off x="0" y="6148987"/>
          <a:ext cx="11859065" cy="462827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1356214" y="3579"/>
          <a:ext cx="4132325" cy="2479395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неполнота и неопределенность исходной информации о составе информационной системы и характерных угрозах;</a:t>
          </a:r>
        </a:p>
      </dsp:txBody>
      <dsp:txXfrm>
        <a:off x="1356214" y="3579"/>
        <a:ext cx="4132325" cy="2479395"/>
      </dsp:txXfrm>
    </dsp:sp>
    <dsp:sp modelId="{7682CA35-09BF-4EDD-ACA1-CFC2F3652AEC}">
      <dsp:nvSpPr>
        <dsp:cNvPr id="0" name=""/>
        <dsp:cNvSpPr/>
      </dsp:nvSpPr>
      <dsp:spPr>
        <a:xfrm>
          <a:off x="5901772" y="3579"/>
          <a:ext cx="4132325" cy="2479395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многокритериальность задачи, связанная с необходимостью учета большого числа частных показателей (требований) СЗИ;</a:t>
          </a:r>
        </a:p>
      </dsp:txBody>
      <dsp:txXfrm>
        <a:off x="5901772" y="3579"/>
        <a:ext cx="4132325" cy="2479395"/>
      </dsp:txXfrm>
    </dsp:sp>
    <dsp:sp modelId="{7AB120C2-77EA-47D6-A5CD-E89F3DA8BB6B}">
      <dsp:nvSpPr>
        <dsp:cNvPr id="0" name=""/>
        <dsp:cNvSpPr/>
      </dsp:nvSpPr>
      <dsp:spPr>
        <a:xfrm>
          <a:off x="1356214" y="2896207"/>
          <a:ext cx="4132325" cy="2479395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наличие как количественных, так и качественных показателей, которые необходимо учитывать при решении задач разработки и внедрении СЗИ;</a:t>
          </a:r>
        </a:p>
      </dsp:txBody>
      <dsp:txXfrm>
        <a:off x="1356214" y="2896207"/>
        <a:ext cx="4132325" cy="2479395"/>
      </dsp:txXfrm>
    </dsp:sp>
    <dsp:sp modelId="{ED9DDAA0-EC4C-4900-9546-CA87EB61C53D}">
      <dsp:nvSpPr>
        <dsp:cNvPr id="0" name=""/>
        <dsp:cNvSpPr/>
      </dsp:nvSpPr>
      <dsp:spPr>
        <a:xfrm>
          <a:off x="5901772" y="2896207"/>
          <a:ext cx="4132325" cy="2479395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невозможность применения классических методов оптимизации.</a:t>
          </a:r>
        </a:p>
      </dsp:txBody>
      <dsp:txXfrm>
        <a:off x="5901772" y="2896207"/>
        <a:ext cx="4132325" cy="24793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1356214" y="3579"/>
          <a:ext cx="4132325" cy="2479395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/>
            <a:t>организационные мероприятия</a:t>
          </a:r>
        </a:p>
      </dsp:txBody>
      <dsp:txXfrm>
        <a:off x="1356214" y="3579"/>
        <a:ext cx="4132325" cy="2479395"/>
      </dsp:txXfrm>
    </dsp:sp>
    <dsp:sp modelId="{7682CA35-09BF-4EDD-ACA1-CFC2F3652AEC}">
      <dsp:nvSpPr>
        <dsp:cNvPr id="0" name=""/>
        <dsp:cNvSpPr/>
      </dsp:nvSpPr>
      <dsp:spPr>
        <a:xfrm>
          <a:off x="5901772" y="3579"/>
          <a:ext cx="4132325" cy="2479395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/>
            <a:t>технические средства</a:t>
          </a:r>
        </a:p>
      </dsp:txBody>
      <dsp:txXfrm>
        <a:off x="5901772" y="3579"/>
        <a:ext cx="4132325" cy="2479395"/>
      </dsp:txXfrm>
    </dsp:sp>
    <dsp:sp modelId="{7AB120C2-77EA-47D6-A5CD-E89F3DA8BB6B}">
      <dsp:nvSpPr>
        <dsp:cNvPr id="0" name=""/>
        <dsp:cNvSpPr/>
      </dsp:nvSpPr>
      <dsp:spPr>
        <a:xfrm>
          <a:off x="1356214" y="2896207"/>
          <a:ext cx="4132325" cy="2479395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/>
            <a:t>программные средства</a:t>
          </a:r>
        </a:p>
      </dsp:txBody>
      <dsp:txXfrm>
        <a:off x="1356214" y="2896207"/>
        <a:ext cx="4132325" cy="2479395"/>
      </dsp:txXfrm>
    </dsp:sp>
    <dsp:sp modelId="{ED9DDAA0-EC4C-4900-9546-CA87EB61C53D}">
      <dsp:nvSpPr>
        <dsp:cNvPr id="0" name=""/>
        <dsp:cNvSpPr/>
      </dsp:nvSpPr>
      <dsp:spPr>
        <a:xfrm>
          <a:off x="5901772" y="2896207"/>
          <a:ext cx="4132325" cy="2479395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/>
            <a:t>криптография.</a:t>
          </a:r>
        </a:p>
      </dsp:txBody>
      <dsp:txXfrm>
        <a:off x="5901772" y="2896207"/>
        <a:ext cx="4132325" cy="24793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3EE7C-2E99-4D85-A525-E86753617CBF}">
      <dsp:nvSpPr>
        <dsp:cNvPr id="0" name=""/>
        <dsp:cNvSpPr/>
      </dsp:nvSpPr>
      <dsp:spPr>
        <a:xfrm>
          <a:off x="0" y="0"/>
          <a:ext cx="11859065" cy="1983544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kern="1200" dirty="0"/>
            <a:t>МЕХАНИЗМЫ БЕЗОПАСНОСТИ СЕТЕЙ  </a:t>
          </a:r>
        </a:p>
      </dsp:txBody>
      <dsp:txXfrm>
        <a:off x="0" y="0"/>
        <a:ext cx="11859065" cy="1983544"/>
      </dsp:txXfrm>
    </dsp:sp>
    <dsp:sp modelId="{516A9377-B7A2-473C-A2A1-43EC56140743}">
      <dsp:nvSpPr>
        <dsp:cNvPr id="0" name=""/>
        <dsp:cNvSpPr/>
      </dsp:nvSpPr>
      <dsp:spPr>
        <a:xfrm>
          <a:off x="5790" y="1983544"/>
          <a:ext cx="3949161" cy="4165443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900" kern="1200" dirty="0"/>
            <a:t>шифрование;</a:t>
          </a:r>
          <a:endParaRPr lang="ru-RU" sz="4900" kern="1200" dirty="0">
            <a:solidFill>
              <a:schemeClr val="tx1"/>
            </a:solidFill>
          </a:endParaRPr>
        </a:p>
      </dsp:txBody>
      <dsp:txXfrm>
        <a:off x="5790" y="1983544"/>
        <a:ext cx="3949161" cy="4165443"/>
      </dsp:txXfrm>
    </dsp:sp>
    <dsp:sp modelId="{AB7DB52D-78F7-4B00-9E11-70597110E048}">
      <dsp:nvSpPr>
        <dsp:cNvPr id="0" name=""/>
        <dsp:cNvSpPr/>
      </dsp:nvSpPr>
      <dsp:spPr>
        <a:xfrm>
          <a:off x="3954951" y="1983544"/>
          <a:ext cx="3949161" cy="4165443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900" kern="1200" dirty="0"/>
            <a:t>контроль доступа;</a:t>
          </a:r>
          <a:endParaRPr lang="ru-RU" sz="4900" kern="1200" dirty="0">
            <a:solidFill>
              <a:schemeClr val="tx1"/>
            </a:solidFill>
          </a:endParaRPr>
        </a:p>
      </dsp:txBody>
      <dsp:txXfrm>
        <a:off x="3954951" y="1983544"/>
        <a:ext cx="3949161" cy="4165443"/>
      </dsp:txXfrm>
    </dsp:sp>
    <dsp:sp modelId="{080C9B3D-BA21-4A8D-8837-2B22AC17B9F9}">
      <dsp:nvSpPr>
        <dsp:cNvPr id="0" name=""/>
        <dsp:cNvSpPr/>
      </dsp:nvSpPr>
      <dsp:spPr>
        <a:xfrm>
          <a:off x="7904113" y="1983544"/>
          <a:ext cx="3949161" cy="4165443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900" kern="1200" dirty="0"/>
            <a:t>цифровая подпись.</a:t>
          </a:r>
          <a:endParaRPr lang="ru-RU" sz="4900" kern="1200" dirty="0">
            <a:solidFill>
              <a:schemeClr val="tx1"/>
            </a:solidFill>
          </a:endParaRPr>
        </a:p>
      </dsp:txBody>
      <dsp:txXfrm>
        <a:off x="7904113" y="1983544"/>
        <a:ext cx="3949161" cy="4165443"/>
      </dsp:txXfrm>
    </dsp:sp>
    <dsp:sp modelId="{3A51D956-1AD3-4073-961E-FEA7ADBFB2CC}">
      <dsp:nvSpPr>
        <dsp:cNvPr id="0" name=""/>
        <dsp:cNvSpPr/>
      </dsp:nvSpPr>
      <dsp:spPr>
        <a:xfrm>
          <a:off x="0" y="6148987"/>
          <a:ext cx="11859065" cy="462827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i="1" kern="1200" dirty="0"/>
            <a:t>Информация без ограничения права доступа. </a:t>
          </a:r>
          <a:endParaRPr lang="ru-RU" sz="5700" kern="1200" dirty="0"/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/>
            <a:t> информация общего пользования, предоставляемая пользователям бесплатно;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/>
            <a:t>информация о состоянии окружающей природной среды, ее загрязнении – сведения (данные), полученные в результате мониторинга окружающей природной среды, ее загрязнения (Федеральный закон от 2 мая 1997 г. № 76-ФЗ «Об уничтожении химического оружия»);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/>
            <a:t>информация в области работ по хранению, перевозке, уничтожению химического оружия (Федеральный закон от 2 мая 1997 г. № 76-ФЗ «Об уничтожении химического оружия», статья 1.2).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C5BB5-A3CA-4D0A-BB5E-6FE76131C7D4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5D897-F48D-4051-A0D7-CB7414CC4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64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altLang="ru-RU">
              <a:latin typeface="Arial" pitchFamily="34" charset="0"/>
            </a:endParaRPr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995C959-3E6F-4A2D-BBCE-A1FF53A98587}" type="slidenum">
              <a:rPr lang="ru-RU" altLang="ru-RU">
                <a:solidFill>
                  <a:prstClr val="black"/>
                </a:solidFill>
              </a:rPr>
              <a:pPr/>
              <a:t>1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1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6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52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8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3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69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40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29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8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72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CB64-CDFC-416A-BB8C-4487A0599EA5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C3E92-9AEF-46CC-A2AC-9B98AE837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7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ais.rkn.gov.ru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stec.ru/en/53-normotvorcheskaya/akty/prikazy/1592-prikaz-fstek-rossii-ot-25-dekabrya-2017-g-n-23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base.garant.ru/10164072/67d167a9c81a778a371a6eb5a920465b/#block_41225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base.garant.ru/12125267/ce436510e7b4bedcb0c021d3470cd8ad/#block_1410" TargetMode="External"/><Relationship Id="rId3" Type="http://schemas.openxmlformats.org/officeDocument/2006/relationships/hyperlink" Target="http://base.garant.ru/12125267/4b28fea3c1f1a8d322f9fa54b177fa0f/#block_712" TargetMode="External"/><Relationship Id="rId7" Type="http://schemas.openxmlformats.org/officeDocument/2006/relationships/hyperlink" Target="http://base.garant.ru/12125267/841c239a7d721ff98311abe881e21169/#block_147" TargetMode="External"/><Relationship Id="rId2" Type="http://schemas.openxmlformats.org/officeDocument/2006/relationships/hyperlink" Target="http://base.garant.ru/1212526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se.garant.ru/12125267/3780a465c57513165f942ba713db0691/#block_145" TargetMode="External"/><Relationship Id="rId5" Type="http://schemas.openxmlformats.org/officeDocument/2006/relationships/hyperlink" Target="http://base.garant.ru/12125267/0e8e691f0e429771e69d99941780b1c7/#block_144" TargetMode="External"/><Relationship Id="rId4" Type="http://schemas.openxmlformats.org/officeDocument/2006/relationships/hyperlink" Target="http://base.garant.ru/12125267/b9bb1b335e7d3401047eac42529aaaca/#block_728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base.garant.ru/10164072/7d2ddf7c4ede7f079e81e72acfdccc59/#block_30083" TargetMode="External"/><Relationship Id="rId13" Type="http://schemas.openxmlformats.org/officeDocument/2006/relationships/hyperlink" Target="http://base.garant.ru/10164072/decef78183898320c79f9cf293bb5a41/#block_451" TargetMode="External"/><Relationship Id="rId3" Type="http://schemas.openxmlformats.org/officeDocument/2006/relationships/hyperlink" Target="http://base.garant.ru/10164072/8102824d55abc8c944291ea708e917ca/#block_41252" TargetMode="External"/><Relationship Id="rId7" Type="http://schemas.openxmlformats.org/officeDocument/2006/relationships/hyperlink" Target="http://base.garant.ru/10164072/33baf11fff1f64e732fcb2ef0678c18a/#block_41301" TargetMode="External"/><Relationship Id="rId12" Type="http://schemas.openxmlformats.org/officeDocument/2006/relationships/hyperlink" Target="http://base.garant.ru/10164072/13d2a22b6fd7c0cd2b7bee6f17d4a0e4/#block_450" TargetMode="External"/><Relationship Id="rId2" Type="http://schemas.openxmlformats.org/officeDocument/2006/relationships/hyperlink" Target="http://base.garant.ru/10164072/b6e02e45ca70d110df0019b9fe339c70/#block_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se.garant.ru/10164072/21b6ef8bcfcd8dc1d728649e7adbe292/#block_41300" TargetMode="External"/><Relationship Id="rId11" Type="http://schemas.openxmlformats.org/officeDocument/2006/relationships/hyperlink" Target="http://base.garant.ru/10164072/92e16c8dd21d0ecba871a1a8c55cbcf1/#block_41251" TargetMode="External"/><Relationship Id="rId5" Type="http://schemas.openxmlformats.org/officeDocument/2006/relationships/hyperlink" Target="http://base.garant.ru/10164072/133c86efb8a9e29d479d4f73cf080de3/#block_301" TargetMode="External"/><Relationship Id="rId15" Type="http://schemas.openxmlformats.org/officeDocument/2006/relationships/hyperlink" Target="http://base.garant.ru/10164072/ddd3a777efef26e5351458a66a371d17/#block_41231" TargetMode="External"/><Relationship Id="rId10" Type="http://schemas.openxmlformats.org/officeDocument/2006/relationships/hyperlink" Target="http://base.garant.ru/10164072/c1c10c53c3cf84b79a16ee702179307f/#block_151" TargetMode="External"/><Relationship Id="rId4" Type="http://schemas.openxmlformats.org/officeDocument/2006/relationships/hyperlink" Target="http://base.garant.ru/10164072/97b7f7b8566b6b6866bba8624121f035/#block_41265" TargetMode="External"/><Relationship Id="rId9" Type="http://schemas.openxmlformats.org/officeDocument/2006/relationships/hyperlink" Target="http://base.garant.ru/10164072/4477709aee548021b043184dadbd377a/#block_396" TargetMode="External"/><Relationship Id="rId14" Type="http://schemas.openxmlformats.org/officeDocument/2006/relationships/hyperlink" Target="http://base.garant.ru/10164072/8102824d55abc8c944291ea708e917ca/#block_412521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base.garant.ru/10108000/841c239a7d721ff98311abe881e21169/#block_147" TargetMode="External"/><Relationship Id="rId2" Type="http://schemas.openxmlformats.org/officeDocument/2006/relationships/hyperlink" Target="http://base.garant.ru/10108000/0c5956aa76cdf561e1333b201c6d337d/#block_14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se.garant.ru/10108000/297ce019f06ad3a97fbc7fd610f5e9c3/#block_183" TargetMode="External"/><Relationship Id="rId4" Type="http://schemas.openxmlformats.org/officeDocument/2006/relationships/hyperlink" Target="http://base.garant.ru/10108000/06910d3111b6b3200f47beffaf35d9cb/#block_180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prbookshop.ru/2925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4956265" y="510698"/>
            <a:ext cx="56911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srgbClr val="A40000"/>
                </a:solidFill>
                <a:latin typeface="+mn-lt"/>
                <a:cs typeface="Tahoma" pitchFamily="34" charset="0"/>
              </a:rPr>
              <a:t>НИЖЕГОРОДСКИЙ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srgbClr val="A40000"/>
                </a:solidFill>
                <a:latin typeface="+mn-lt"/>
                <a:cs typeface="Tahoma" pitchFamily="34" charset="0"/>
              </a:rPr>
              <a:t>ИНСТИТУТ	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srgbClr val="A40000"/>
                </a:solidFill>
                <a:latin typeface="+mn-lt"/>
                <a:cs typeface="Tahoma" pitchFamily="34" charset="0"/>
              </a:rPr>
              <a:t>УПРАВЛЕНИЯ			</a:t>
            </a:r>
            <a:endParaRPr lang="en-US" altLang="ru-RU" sz="1400" b="1" dirty="0">
              <a:solidFill>
                <a:srgbClr val="A40000"/>
              </a:solidFill>
              <a:latin typeface="+mn-lt"/>
              <a:cs typeface="Tahoma" pitchFamily="34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854076"/>
            <a:ext cx="234473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Прямоугольник 7"/>
          <p:cNvSpPr>
            <a:spLocks noChangeArrowheads="1"/>
          </p:cNvSpPr>
          <p:nvPr/>
        </p:nvSpPr>
        <p:spPr bwMode="auto">
          <a:xfrm flipH="1">
            <a:off x="351631" y="2499337"/>
            <a:ext cx="2843213" cy="1538287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429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0429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0429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0429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0429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</a:rPr>
              <a:t>ТЕМА № 1</a:t>
            </a:r>
          </a:p>
        </p:txBody>
      </p:sp>
      <p:sp>
        <p:nvSpPr>
          <p:cNvPr id="17413" name="Text Box 23"/>
          <p:cNvSpPr txBox="1">
            <a:spLocks noChangeArrowheads="1"/>
          </p:cNvSpPr>
          <p:nvPr/>
        </p:nvSpPr>
        <p:spPr bwMode="auto">
          <a:xfrm>
            <a:off x="3194844" y="2667001"/>
            <a:ext cx="86220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/>
              <a:t>ПОНЯТИЕ ИНФОРМАЦИОННОЙ БЕЗОПАСНОСТИ И ЗАЩИТЫ ИНФОРМАЦИИ. ЗАКОНОДАТЕЛЬСТВО РФ В ОБЛАСТИ ИНФОРМАЦИОННОЙ БЕЗОПАСНОСТИ</a:t>
            </a:r>
            <a:r>
              <a:rPr lang="ru-RU" sz="2400" dirty="0"/>
              <a:t/>
            </a:r>
            <a:br>
              <a:rPr lang="ru-RU" sz="2400" dirty="0"/>
            </a:br>
            <a:endParaRPr lang="ru-RU" altLang="ru-RU" sz="2400" b="1" dirty="0">
              <a:solidFill>
                <a:srgbClr val="C00000"/>
              </a:solidFill>
            </a:endParaRPr>
          </a:p>
        </p:txBody>
      </p:sp>
      <p:sp>
        <p:nvSpPr>
          <p:cNvPr id="5127" name="Text Box 23"/>
          <p:cNvSpPr txBox="1">
            <a:spLocks noChangeArrowheads="1"/>
          </p:cNvSpPr>
          <p:nvPr/>
        </p:nvSpPr>
        <p:spPr bwMode="auto">
          <a:xfrm>
            <a:off x="7535435" y="4632980"/>
            <a:ext cx="443397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dirty="0"/>
              <a:t>Зав. кафедрой информатики и информационных технологий, </a:t>
            </a:r>
            <a:r>
              <a:rPr lang="ru-RU" sz="1600" dirty="0" err="1"/>
              <a:t>к.т.н</a:t>
            </a:r>
            <a:r>
              <a:rPr lang="ru-RU" sz="1600" dirty="0"/>
              <a:t>, доцент, заслуженный работник науки и образования  Гребенюк И.И.</a:t>
            </a:r>
            <a:endParaRPr lang="ru-RU" altLang="ru-RU" sz="1600" b="1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grpSp>
        <p:nvGrpSpPr>
          <p:cNvPr id="17415" name="Группа 12"/>
          <p:cNvGrpSpPr>
            <a:grpSpLocks/>
          </p:cNvGrpSpPr>
          <p:nvPr/>
        </p:nvGrpSpPr>
        <p:grpSpPr bwMode="auto">
          <a:xfrm>
            <a:off x="4616451" y="1598613"/>
            <a:ext cx="5732463" cy="781050"/>
            <a:chOff x="0" y="0"/>
            <a:chExt cx="6210300" cy="781275"/>
          </a:xfrm>
        </p:grpSpPr>
        <p:pic>
          <p:nvPicPr>
            <p:cNvPr id="17416" name="Рисунок 13" descr="D:\ИПК\Фотографии\на стенд\на сайт\главная\Академия 2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00" y="0"/>
              <a:ext cx="1028700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7" name="Рисунок 14" descr="D:\для фотопрезентации ФПК\Презид.программа\фото Открытие Президентской  Прогр\6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5" r="-2" b="1205"/>
            <a:stretch>
              <a:fillRect/>
            </a:stretch>
          </p:blipFill>
          <p:spPr bwMode="auto">
            <a:xfrm>
              <a:off x="0" y="1"/>
              <a:ext cx="1114425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Рисунок 15" descr="D:\Презид.программа 20 мая-05 июня 2013\30.05.13\работа в проектных группах_30.05.13\DSCF8003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300" y="9750"/>
              <a:ext cx="1038225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9" name="Рисунок 16" descr="D:\для фотопрезентации ФПК\Президентская программа (6) 17 сентября 2012 (З)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9525"/>
              <a:ext cx="102870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0" name="Рисунок 17" descr="D:\ИПК\Фотографии\для книги Академии\1.2.Здание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1219"/>
            <a:stretch>
              <a:fillRect/>
            </a:stretch>
          </p:blipFill>
          <p:spPr bwMode="auto">
            <a:xfrm>
              <a:off x="4191000" y="9525"/>
              <a:ext cx="9715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1" name="Рисунок 18" descr="D:\ИПК\Фотографии\для книги Академии\5.2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550" y="9525"/>
              <a:ext cx="10477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4367213" y="6021288"/>
            <a:ext cx="371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Нижний Новгород 20</a:t>
            </a:r>
            <a:r>
              <a:rPr lang="en-US" sz="1600" b="1" dirty="0" smtClean="0"/>
              <a:t>2</a:t>
            </a:r>
            <a:r>
              <a:rPr lang="ru-RU" sz="1600" b="1" dirty="0" smtClean="0"/>
              <a:t>5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329605232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948" y="211014"/>
            <a:ext cx="11577710" cy="6119447"/>
          </a:xfrm>
        </p:spPr>
        <p:txBody>
          <a:bodyPr>
            <a:normAutofit fontScale="92500" lnSpcReduction="20000"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В России классификация систем защиты определяется руководящим документом </a:t>
            </a:r>
            <a:r>
              <a:rPr lang="ru-RU" dirty="0" err="1"/>
              <a:t>Гостехкомиссии</a:t>
            </a:r>
            <a:r>
              <a:rPr lang="ru-RU" dirty="0"/>
              <a:t> «Средства вычислительной техники. Защита от несанкционированного доступа к информации. Показатели защищенности от несанкционированного доступа к информации». В соответствии с этим документом устанавливается семь классов защищенности средств вычислительной техники от несанкционированного доступа к информации. Самый низкий класс — седьмой, самый высокий — первый.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i="1" dirty="0"/>
              <a:t>Классы подразделяются на четыре группы, отличающиеся качественным уровнем защиты:</a:t>
            </a:r>
            <a:endParaRPr lang="ru-RU" dirty="0"/>
          </a:p>
          <a:p>
            <a:pPr indent="457200" algn="just">
              <a:lnSpc>
                <a:spcPct val="110000"/>
              </a:lnSpc>
              <a:spcBef>
                <a:spcPts val="0"/>
              </a:spcBef>
            </a:pPr>
            <a:r>
              <a:rPr lang="ru-RU" dirty="0"/>
              <a:t> первая группа содержит только один седьмой класс;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</a:pPr>
            <a:r>
              <a:rPr lang="ru-RU" dirty="0"/>
              <a:t>вторая группа характеризуется дискреционной защитой и содержит шестой и пятый классы;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</a:pPr>
            <a:r>
              <a:rPr lang="ru-RU" dirty="0"/>
              <a:t> третья группа характеризуется мандатной защитой и содержит четвертый, третий и второй классы;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</a:pPr>
            <a:r>
              <a:rPr lang="ru-RU" dirty="0"/>
              <a:t> четвертая группа характеризуется верифицированной защитой и содержит только первый класс.</a:t>
            </a:r>
          </a:p>
          <a:p>
            <a:pPr indent="457200" algn="just">
              <a:lnSpc>
                <a:spcPct val="110000"/>
              </a:lnSpc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43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eurasia.expert/upload/iblock/b3e/b3eb51ca63c5cf5f700d1486407dd92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6096000" y="168812"/>
            <a:ext cx="5922499" cy="668918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Информационная война это особый вид отношений между государствами, при котором для разрешения существующих межгосударственных противоречий используются методы, средства и технологии силового воздействия на информационную сферу этих государств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6751" y="0"/>
            <a:ext cx="5922499" cy="668918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Информационное оружие «специальные средства, технологии и информацию, позволяющие осуществлять «силовое» воздействие на информационное пространство общества и привести к значительному ущербу политическим, оборонным, экономическим и другим жизненно важным интересам государства».</a:t>
            </a:r>
          </a:p>
        </p:txBody>
      </p:sp>
    </p:spTree>
    <p:extLst>
      <p:ext uri="{BB962C8B-B14F-4D97-AF65-F5344CB8AC3E}">
        <p14:creationId xmlns:p14="http://schemas.microsoft.com/office/powerpoint/2010/main" val="18785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cryptoworld.su/wp-content/uploads/2016/04/computer-virus-remova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422031" y="126609"/>
            <a:ext cx="11619914" cy="5655213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i="1" dirty="0">
                <a:solidFill>
                  <a:schemeClr val="tx1"/>
                </a:solidFill>
              </a:rPr>
              <a:t>Компьютерный вирус</a:t>
            </a:r>
            <a:r>
              <a:rPr lang="ru-RU" sz="2800" dirty="0">
                <a:solidFill>
                  <a:schemeClr val="tx1"/>
                </a:solidFill>
              </a:rPr>
              <a:t> — это специально созданная, как правило, небольшая по объему программа для ЭВМ, целью которой является разрушение хранимой в ЭВМ информации и программного обеспечения. Компьютерный вирус воздействует непосредственно на информацию, на ее содержательную часть, увеличивает степень энтропии (хаоса) в определенном объеме сведений.</a:t>
            </a:r>
          </a:p>
          <a:p>
            <a:r>
              <a:rPr lang="ru-RU" sz="2800" b="1" i="1" dirty="0">
                <a:solidFill>
                  <a:schemeClr val="tx1"/>
                </a:solidFill>
              </a:rPr>
              <a:t>Диспозиция ст. 273 УК РФ</a:t>
            </a:r>
            <a:r>
              <a:rPr lang="ru-RU" sz="2800" dirty="0">
                <a:solidFill>
                  <a:schemeClr val="tx1"/>
                </a:solidFill>
              </a:rPr>
              <a:t> выделяет следующие вредоносные последствия воздействия компьютерных вирусов на информацию: уничтожение, блокирование, модификация, копирование.</a:t>
            </a:r>
          </a:p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ds02.infourok.ru/uploads/ex/0857/00059a1e-0d17939a/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2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i2.wp.com/fc.vseosvita.ua/001rl5-f8ea/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04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uslide.ru/images/25/32010/960/img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9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image2.slideserve.com/4125454/slide14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642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6" name="Picture 8" descr="https://mypresentation.ru/documents_6/60eb136f0b993e9c561ed4c460d3d229/img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5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https://ds04.infourok.ru/uploads/ex/0bd1/00011d40-a5dcc57f/im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10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76" y="182245"/>
            <a:ext cx="1160584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 специфическим способам ведения информационной войны также относятся:</a:t>
            </a:r>
            <a:br>
              <a:rPr lang="ru-RU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309" y="1783421"/>
            <a:ext cx="11439379" cy="457517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радиоэлектронная борьба (электронное подавление), которая заключается в создании помех средствам связи противника и его радиолокационным средствам;</a:t>
            </a:r>
          </a:p>
          <a:p>
            <a:pPr algn="just"/>
            <a:r>
              <a:rPr lang="ru-RU" dirty="0"/>
              <a:t>хакерская война, суть которой сводится к организации атак на вычислительные системы и сети, осуществляемых специально обученными лицами — хакерами (компьютерными взломщиками), которые в состоянии проникнуть через системы защиты компьютерной информации с целью добычи нужных сведений либо выведения из строя программного обеспечения;</a:t>
            </a:r>
          </a:p>
          <a:p>
            <a:pPr algn="just"/>
            <a:r>
              <a:rPr lang="ru-RU" dirty="0"/>
              <a:t> кибернетическая война, суть которой заключается не в ведении реальных боевых действий, наносящих ущерб противнику, а в создании моделей, имитирующих такие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380610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540" y="2207573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ru-RU" b="1" i="1" dirty="0">
                <a:solidFill>
                  <a:srgbClr val="FF0000"/>
                </a:solidFill>
              </a:rPr>
              <a:t>ВОПРОС 1. </a:t>
            </a:r>
            <a:r>
              <a:rPr lang="ru-RU" b="1" dirty="0"/>
              <a:t>Понятие информационной безопасности и защиты 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234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59" y="0"/>
            <a:ext cx="11213123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i="1" dirty="0"/>
              <a:t>Основные типовые пути несанкционированного получения информации: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813" y="1325563"/>
            <a:ext cx="11859064" cy="517371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хищение носителей информации и производственных отходов;</a:t>
            </a:r>
          </a:p>
          <a:p>
            <a:pPr lvl="0"/>
            <a:r>
              <a:rPr lang="ru-RU" dirty="0"/>
              <a:t>копирование носителей информации с преодолением мер защиты;</a:t>
            </a:r>
          </a:p>
          <a:p>
            <a:pPr lvl="0"/>
            <a:r>
              <a:rPr lang="ru-RU" dirty="0"/>
              <a:t>маскировка под зарегистрированного пользователя;</a:t>
            </a:r>
          </a:p>
          <a:p>
            <a:pPr lvl="0"/>
            <a:r>
              <a:rPr lang="ru-RU" dirty="0"/>
              <a:t>мистификация (маскировка под запросы системы);</a:t>
            </a:r>
          </a:p>
          <a:p>
            <a:pPr lvl="0"/>
            <a:r>
              <a:rPr lang="ru-RU" dirty="0"/>
              <a:t>использование недостатков операционных систем и языков программирования;</a:t>
            </a:r>
          </a:p>
          <a:p>
            <a:pPr lvl="0"/>
            <a:r>
              <a:rPr lang="ru-RU" dirty="0"/>
              <a:t>использование программных закладок и программных блоков типа «троянский конь»;</a:t>
            </a:r>
          </a:p>
          <a:p>
            <a:pPr lvl="0"/>
            <a:r>
              <a:rPr lang="ru-RU" dirty="0"/>
              <a:t>перехват электронных излучений;</a:t>
            </a:r>
          </a:p>
          <a:p>
            <a:pPr lvl="0"/>
            <a:r>
              <a:rPr lang="ru-RU" dirty="0"/>
              <a:t>перехват акустических излучений;</a:t>
            </a:r>
          </a:p>
          <a:p>
            <a:pPr lvl="0"/>
            <a:r>
              <a:rPr lang="ru-RU" dirty="0"/>
              <a:t>дистанционное фотографирование;</a:t>
            </a:r>
          </a:p>
          <a:p>
            <a:pPr lvl="0"/>
            <a:r>
              <a:rPr lang="ru-RU" dirty="0"/>
              <a:t>применение подслушивающих устройств;</a:t>
            </a:r>
          </a:p>
          <a:p>
            <a:pPr lvl="0"/>
            <a:r>
              <a:rPr lang="ru-RU" dirty="0"/>
              <a:t>злоумышленный вывод из строя механизмов защиты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15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575" y="164829"/>
            <a:ext cx="10944225" cy="7777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Для защиты информации от несанкционированного доступа применяются: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779871"/>
              </p:ext>
            </p:extLst>
          </p:nvPr>
        </p:nvGraphicFramePr>
        <p:xfrm>
          <a:off x="409575" y="1266091"/>
          <a:ext cx="11390313" cy="5379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Скругленный прямоугольник 2"/>
          <p:cNvSpPr/>
          <p:nvPr/>
        </p:nvSpPr>
        <p:spPr>
          <a:xfrm>
            <a:off x="534571" y="1125415"/>
            <a:ext cx="10410093" cy="531758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b="1" i="1" dirty="0"/>
              <a:t>Организационные мероприятия включают в себя:</a:t>
            </a:r>
            <a:endParaRPr lang="ru-RU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пропускной режим;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хранение носителей и устройств в сейфе (дискеты, монитор, клавиатура и т.д.);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ограничение доступа лиц в компьютерные помещения и т.д.</a:t>
            </a:r>
          </a:p>
          <a:p>
            <a:pPr algn="ctr"/>
            <a:endParaRPr lang="ru-RU" sz="3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6971" y="1277815"/>
            <a:ext cx="10410093" cy="531758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b="1" i="1" dirty="0"/>
              <a:t>Технические средства включают в себя различные аппаратные способы защиты информации:</a:t>
            </a:r>
            <a:endParaRPr lang="ru-RU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фильтры, экраны на аппаратуру;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ключ для блокировки клавиатуры;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устройства аутентификации — для чтения отпечатков пальцев, формы руки, радужной оболочки глаза, скорости и приемов печати и т.д.;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электронные ключи на микросхемах и т.д.</a:t>
            </a:r>
          </a:p>
          <a:p>
            <a:pPr algn="ctr"/>
            <a:endParaRPr lang="ru-RU" sz="3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6971" y="1277815"/>
            <a:ext cx="10562493" cy="546998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b="1" i="1" dirty="0"/>
              <a:t>Программные средства включают в себя:</a:t>
            </a:r>
            <a:endParaRPr lang="ru-RU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парольный доступ-задание полномочий пользователя;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блокировка экрана и клавиатуры, например с помощью комбинации клавиш в утилите </a:t>
            </a:r>
            <a:r>
              <a:rPr lang="ru-RU" sz="3200" dirty="0" err="1"/>
              <a:t>Diskreet</a:t>
            </a:r>
            <a:r>
              <a:rPr lang="ru-RU" sz="3200" dirty="0"/>
              <a:t> из пакета </a:t>
            </a:r>
            <a:r>
              <a:rPr lang="ru-RU" sz="3200" dirty="0" err="1"/>
              <a:t>Norton</a:t>
            </a:r>
            <a:r>
              <a:rPr lang="ru-RU" sz="3200" dirty="0"/>
              <a:t> </a:t>
            </a:r>
            <a:r>
              <a:rPr lang="ru-RU" sz="3200" dirty="0" err="1"/>
              <a:t>Utilites</a:t>
            </a:r>
            <a:r>
              <a:rPr lang="ru-RU" sz="3200" dirty="0"/>
              <a:t>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использование средств парольной защиты BIOS на сам BIOS и на ПК в целом и т.д.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Под криптографическим способом защиты информации подразумевается ее шифрование при вводе в компьютерную систему.</a:t>
            </a:r>
          </a:p>
          <a:p>
            <a:pPr algn="ctr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2299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343306"/>
              </p:ext>
            </p:extLst>
          </p:nvPr>
        </p:nvGraphicFramePr>
        <p:xfrm>
          <a:off x="182880" y="112542"/>
          <a:ext cx="11859065" cy="6611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160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/>
              <a:t>Дополнительные </a:t>
            </a:r>
            <a:r>
              <a:rPr lang="ru-RU" b="1" i="1" dirty="0" err="1"/>
              <a:t>механизмамы</a:t>
            </a:r>
            <a:r>
              <a:rPr lang="ru-RU" b="1" i="1" dirty="0"/>
              <a:t> безопасности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708" y="1825625"/>
            <a:ext cx="10791092" cy="4814326"/>
          </a:xfrm>
        </p:spPr>
        <p:txBody>
          <a:bodyPr/>
          <a:lstStyle/>
          <a:p>
            <a:pPr lvl="0"/>
            <a:r>
              <a:rPr lang="ru-RU" dirty="0"/>
              <a:t>обеспечение целостности данных. ;</a:t>
            </a:r>
          </a:p>
          <a:p>
            <a:pPr lvl="0"/>
            <a:r>
              <a:rPr lang="ru-RU" dirty="0"/>
              <a:t>аутентификация;</a:t>
            </a:r>
          </a:p>
          <a:p>
            <a:pPr lvl="0"/>
            <a:r>
              <a:rPr lang="ru-RU" dirty="0"/>
              <a:t>подстановка графика;</a:t>
            </a:r>
          </a:p>
          <a:p>
            <a:pPr lvl="0"/>
            <a:r>
              <a:rPr lang="ru-RU" dirty="0"/>
              <a:t>управление маршрутизацией;</a:t>
            </a:r>
          </a:p>
          <a:p>
            <a:pPr lvl="0"/>
            <a:r>
              <a:rPr lang="ru-RU" dirty="0"/>
              <a:t>арбитраж.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299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540" y="22075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i="1" dirty="0">
                <a:solidFill>
                  <a:srgbClr val="FF0000"/>
                </a:solidFill>
              </a:rPr>
              <a:t>ВОПРОС 2. </a:t>
            </a:r>
            <a:r>
              <a:rPr lang="ru-RU" b="1" dirty="0"/>
              <a:t>Законодательство РФ в области информационной безопасности</a:t>
            </a:r>
            <a:endParaRPr lang="ru-R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9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i="1" dirty="0"/>
              <a:t>149-ФЗ «Об информации, информационных технологиях и о защите информации»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9489" y="1477108"/>
            <a:ext cx="11310425" cy="527538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Нельзя собирать и распространять информацию о жизни человека без его согласия.</a:t>
            </a:r>
          </a:p>
          <a:p>
            <a:pPr lvl="0"/>
            <a:r>
              <a:rPr lang="ru-RU" dirty="0"/>
              <a:t>Все информационные технологии равнозначны — нельзя обязать компанию использовать какие-то конкретные технологии для создания информационной системы.</a:t>
            </a:r>
          </a:p>
          <a:p>
            <a:pPr lvl="0"/>
            <a:r>
              <a:rPr lang="ru-RU" dirty="0"/>
              <a:t>Есть информация, к которой нельзя ограничивать доступ, например сведения о состоянии окружающей среды.</a:t>
            </a:r>
          </a:p>
          <a:p>
            <a:pPr lvl="0"/>
            <a:r>
              <a:rPr lang="ru-RU" dirty="0"/>
              <a:t>Некоторую информацию распространять запрещено, например ту, которая пропагандирует насилие или нетерпимость.</a:t>
            </a:r>
          </a:p>
          <a:p>
            <a:pPr lvl="0"/>
            <a:r>
              <a:rPr lang="ru-RU" dirty="0"/>
              <a:t>Тот, кто хранит информацию, обязан ее защищать, например, предотвращать доступ к ней третьих лиц.</a:t>
            </a:r>
          </a:p>
          <a:p>
            <a:pPr lvl="0"/>
            <a:r>
              <a:rPr lang="ru-RU" dirty="0"/>
              <a:t>У государства есть </a:t>
            </a:r>
            <a:r>
              <a:rPr lang="ru-RU" u="sng" dirty="0">
                <a:hlinkClick r:id="rId2"/>
              </a:rPr>
              <a:t>реестр запрещенных сайтов</a:t>
            </a:r>
            <a:r>
              <a:rPr lang="ru-RU" dirty="0"/>
              <a:t>. </a:t>
            </a:r>
            <a:r>
              <a:rPr lang="ru-RU" dirty="0" err="1"/>
              <a:t>Роскомнадзор</a:t>
            </a:r>
            <a:r>
              <a:rPr lang="ru-RU" dirty="0"/>
              <a:t> может вносить туда сайты, на которых хранится информация, запрещенная к распространению на территории РФ.</a:t>
            </a:r>
          </a:p>
          <a:p>
            <a:pPr lvl="0"/>
            <a:r>
              <a:rPr lang="ru-RU" dirty="0"/>
              <a:t>Владелец заблокированного сайта может удалить незаконную информацию и сообщить об этом в </a:t>
            </a:r>
            <a:r>
              <a:rPr lang="ru-RU" dirty="0" err="1"/>
              <a:t>Роскомнадзор</a:t>
            </a:r>
            <a:r>
              <a:rPr lang="ru-RU" dirty="0"/>
              <a:t> — тогда его сайт разблокируют.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111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4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/>
              <a:t>152-ФЗ «О персональных данных»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79" y="1167618"/>
            <a:ext cx="11366695" cy="53738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Ключевые моменты закона:</a:t>
            </a:r>
            <a:endParaRPr lang="ru-RU" dirty="0"/>
          </a:p>
          <a:p>
            <a:pPr lvl="0"/>
            <a:r>
              <a:rPr lang="ru-RU" dirty="0"/>
              <a:t>Перед сбором и обработкой персональных данных нужно спрашивать согласие их владельца.</a:t>
            </a:r>
          </a:p>
          <a:p>
            <a:pPr lvl="0"/>
            <a:r>
              <a:rPr lang="ru-RU" dirty="0"/>
              <a:t>Для защиты информации закон обязывает собирать персональные данные только с конкретной целью.</a:t>
            </a:r>
          </a:p>
          <a:p>
            <a:pPr lvl="0"/>
            <a:r>
              <a:rPr lang="ru-RU" dirty="0"/>
              <a:t>Если вы собираете персональные данные, то обязаны держать их в секрете и защищать от посторонних.</a:t>
            </a:r>
          </a:p>
          <a:p>
            <a:pPr lvl="0"/>
            <a:r>
              <a:rPr lang="ru-RU" dirty="0"/>
              <a:t>Если владелец персональных данных потребует их удалить, вы обязаны сразу же это сделать.</a:t>
            </a:r>
          </a:p>
          <a:p>
            <a:pPr lvl="0"/>
            <a:r>
              <a:rPr lang="ru-RU" dirty="0"/>
              <a:t>Если вы работаете с персональными данными, то обязаны хранить и обрабатывать их в базах на территории Российской Федерации. При этом данные можно передавать за границу при соблюдении определенных условий, прописанных в законе — жесткого запрета на трансграничную передачу данных нет.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609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i="1" dirty="0"/>
              <a:t>98-ФЗ «О коммерческой тайне»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57" y="1097280"/>
            <a:ext cx="11240086" cy="55989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Ключевые моменты закона о защите информации компании:</a:t>
            </a:r>
            <a:endParaRPr lang="ru-RU" dirty="0"/>
          </a:p>
          <a:p>
            <a:pPr lvl="0"/>
            <a:r>
              <a:rPr lang="ru-RU" dirty="0"/>
              <a:t>Обладатель информации сам решает, является она коммерческой тайной или нет. Для этого он составляет документ — перечень информации, составляющей коммерческую тайну.</a:t>
            </a:r>
          </a:p>
          <a:p>
            <a:pPr lvl="0"/>
            <a:r>
              <a:rPr lang="ru-RU" dirty="0"/>
              <a:t>Некоторые сведения нельзя причислять к коммерческой тайне, например, информацию об учредителе фирмы или численности работников.</a:t>
            </a:r>
          </a:p>
          <a:p>
            <a:pPr lvl="0"/>
            <a:r>
              <a:rPr lang="ru-RU" dirty="0"/>
              <a:t>Государство может затребовать у компании коммерческую тайну по веской причине, например, если есть подозрение, что компания нарушает закон. Компания обязана предоставить эту информацию.</a:t>
            </a:r>
          </a:p>
          <a:p>
            <a:pPr lvl="0"/>
            <a:r>
              <a:rPr lang="ru-RU" dirty="0"/>
              <a:t>Компания обязана защищать свою коммерческую тайну и вести учет лиц, которым доступна эта информация.</a:t>
            </a:r>
          </a:p>
          <a:p>
            <a:pPr lvl="0"/>
            <a:r>
              <a:rPr lang="ru-RU" dirty="0"/>
              <a:t>Если кто-то разглашает коммерческую тайну, его можно уволить, назначить штраф или привлечь к уголовной ответственности.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97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2584"/>
            <a:ext cx="10515600" cy="1325563"/>
          </a:xfrm>
        </p:spPr>
        <p:txBody>
          <a:bodyPr/>
          <a:lstStyle/>
          <a:p>
            <a:pPr algn="ctr"/>
            <a:r>
              <a:rPr lang="ru-RU" b="1" i="1" dirty="0"/>
              <a:t>63-ФЗ «Об электронной подписи»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083" y="1167618"/>
            <a:ext cx="11633982" cy="5570807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Ключевые моменты закона:</a:t>
            </a:r>
            <a:endParaRPr lang="ru-RU" dirty="0"/>
          </a:p>
          <a:p>
            <a:pPr lvl="0"/>
            <a:r>
              <a:rPr lang="ru-RU" dirty="0"/>
              <a:t>Для создания электронной подписи можно использовать любые программы и технические средства, которые обеспечивают надежность подписи. Вы не обязаны использовать для этого какое-то конкретное государственное ПО.</a:t>
            </a:r>
          </a:p>
          <a:p>
            <a:pPr lvl="0"/>
            <a:r>
              <a:rPr lang="ru-RU" dirty="0"/>
              <a:t>Подписи бывают простые, усиленные неквалифицированные и усиленные квалифицированные. У них разные технические особенности, разные сферы применения и разный юридический вес. Самые надежные — усиленные квалифицированные подписи, они полностью аналогичны физической подписи на документе.</a:t>
            </a:r>
          </a:p>
          <a:p>
            <a:pPr lvl="0"/>
            <a:r>
              <a:rPr lang="ru-RU" dirty="0"/>
              <a:t>Те, кто работает с квалифицированной подписью, обязаны держать в тайне ключ подписи.</a:t>
            </a:r>
          </a:p>
          <a:p>
            <a:pPr lvl="0"/>
            <a:r>
              <a:rPr lang="ru-RU" dirty="0"/>
              <a:t>Выдавать электронные подписи и сертификаты, подтверждающие их действительность, может только специальный удостоверяющий центр.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596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899" y="1119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/>
              <a:t>187-ФЗ «О безопасности критической информационной инфраструктуры Российской Федерации»</a:t>
            </a:r>
            <a:r>
              <a:rPr lang="ru-RU" sz="2400" b="1" dirty="0"/>
              <a:t/>
            </a:r>
            <a:br>
              <a:rPr lang="ru-RU" sz="2400" b="1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151" y="1012874"/>
            <a:ext cx="11788726" cy="584512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Ключевые моменты закона об информационной безопасности критически важных структур:</a:t>
            </a:r>
            <a:endParaRPr lang="ru-RU" dirty="0"/>
          </a:p>
          <a:p>
            <a:pPr lvl="0"/>
            <a:r>
              <a:rPr lang="ru-RU" dirty="0"/>
              <a:t>Для защиты критической инфраструктуры существует Государственная система обнаружения, предупреждения и ликвидации последствий компьютерных атак (</a:t>
            </a:r>
            <a:r>
              <a:rPr lang="ru-RU" dirty="0" err="1"/>
              <a:t>ГосСОПКА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Объекты критически важной инфраструктуры обязаны подключиться к </a:t>
            </a:r>
            <a:r>
              <a:rPr lang="ru-RU" dirty="0" err="1"/>
              <a:t>ГосСОПКА</a:t>
            </a:r>
            <a:r>
              <a:rPr lang="ru-RU" dirty="0"/>
              <a:t>. Для этого нужно купить и установить специальное ПО, которое будет следить за безопасностью инфраструктуры компании.</a:t>
            </a:r>
          </a:p>
          <a:p>
            <a:pPr lvl="0"/>
            <a:r>
              <a:rPr lang="ru-RU" dirty="0"/>
              <a:t>Одна из мер предупреждения — проверка и сертификация оборудования, ПО и всей инфраструктуры, которая используется на критически важных предприятиях.</a:t>
            </a:r>
          </a:p>
          <a:p>
            <a:pPr lvl="0"/>
            <a:r>
              <a:rPr lang="ru-RU" dirty="0"/>
              <a:t>Субъекты критической информационной инфраструктуры обязаны сообщать об инцидентах в своих информационных системах и выполнять требования государственных служащих. Например, использовать только сертифицированное ПО.</a:t>
            </a:r>
          </a:p>
          <a:p>
            <a:pPr lvl="0"/>
            <a:r>
              <a:rPr lang="ru-RU" dirty="0"/>
              <a:t>Все IT-системы критически важных предприятий должны быть защищены от неправомерного доступа и непрерывно взаимодействовать с </a:t>
            </a:r>
            <a:r>
              <a:rPr lang="ru-RU" dirty="0" err="1"/>
              <a:t>ГосСОПКА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При разработке IT-инфраструктуры критически важные предприятия должны руководствоваться </a:t>
            </a:r>
            <a:r>
              <a:rPr lang="ru-RU" u="sng" dirty="0">
                <a:hlinkClick r:id="rId2"/>
              </a:rPr>
              <a:t>239 приказом ФСТЭК</a:t>
            </a:r>
            <a:r>
              <a:rPr lang="ru-RU" dirty="0"/>
              <a:t>. В нем прописаны основные требования к защите информации на таких предприятиях.</a:t>
            </a:r>
          </a:p>
          <a:p>
            <a:pPr lvl="0"/>
            <a:r>
              <a:rPr lang="ru-RU" dirty="0"/>
              <a:t>Государство имеет право проверять объекты критически важной инфраструктуры, в том числе внепланово, например, после компьютерных инцидентов вроде взлома или потери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6929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</p:nvPr>
        </p:nvGraphicFramePr>
        <p:xfrm>
          <a:off x="209005" y="330926"/>
          <a:ext cx="11538857" cy="629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765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540" y="22075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i="1" dirty="0">
                <a:solidFill>
                  <a:srgbClr val="FF0000"/>
                </a:solidFill>
              </a:rPr>
              <a:t>ВОПРОС 4. </a:t>
            </a:r>
            <a:r>
              <a:rPr lang="ru-RU" b="1" dirty="0"/>
              <a:t>Защита информации ограниченного доступа</a:t>
            </a:r>
            <a:endParaRPr lang="ru-R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65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406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166" y="1069145"/>
            <a:ext cx="11338560" cy="5542670"/>
          </a:xfrm>
        </p:spPr>
        <p:txBody>
          <a:bodyPr>
            <a:normAutofit fontScale="85000" lnSpcReduction="10000"/>
          </a:bodyPr>
          <a:lstStyle/>
          <a:p>
            <a:r>
              <a:rPr lang="ru-RU" b="1" i="1" dirty="0"/>
              <a:t>Защита информации</a:t>
            </a:r>
            <a:r>
              <a:rPr lang="ru-RU" dirty="0"/>
              <a:t> – комплекс мероприятий, направленных на обеспечение важнейших аспектов информационной безопасности (целостность, доступность и, если нужно, конфиденциальность информации и ресурсов, используемых для ввода, хранения, обработки и передачи данных).</a:t>
            </a:r>
          </a:p>
          <a:p>
            <a:r>
              <a:rPr lang="ru-RU" b="1" i="1" dirty="0"/>
              <a:t>Система называется безопасной</a:t>
            </a:r>
            <a:r>
              <a:rPr lang="ru-RU" dirty="0"/>
              <a:t>, если она, используя соответствующие аппаратные и программные средства, управляет доступом к информации так, что только должным образом авторизованные лица или же действующие от их имени процессы получают право читать, писать, создавать и удалять информацию.</a:t>
            </a:r>
          </a:p>
          <a:p>
            <a:r>
              <a:rPr lang="ru-RU" b="1" i="1" dirty="0"/>
              <a:t>Система называется безопасной</a:t>
            </a:r>
            <a:r>
              <a:rPr lang="ru-RU" dirty="0"/>
              <a:t>, если она, используя соответствующие аппаратные и программные средства, управляет доступом к информации так, что только должным образом авторизованные лица или же действующие от их имени процессы получают право читать, писать, создавать и удалять информацию.</a:t>
            </a:r>
          </a:p>
          <a:p>
            <a:r>
              <a:rPr lang="ru-RU" b="1" i="1" dirty="0"/>
              <a:t>Система называется безопасной</a:t>
            </a:r>
            <a:r>
              <a:rPr lang="ru-RU" dirty="0"/>
              <a:t>, если она, используя соответствующие аппаратные и программные средства, управляет доступом к информации так, что только должным образом авторизованные лица или же действующие от их имени процессы получают право читать, писать, создавать и удалять информацию.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791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406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166" y="1069145"/>
            <a:ext cx="11338560" cy="5542670"/>
          </a:xfrm>
        </p:spPr>
        <p:txBody>
          <a:bodyPr>
            <a:normAutofit/>
          </a:bodyPr>
          <a:lstStyle/>
          <a:p>
            <a:pPr algn="just"/>
            <a:r>
              <a:rPr lang="ru-RU" b="1" i="1" dirty="0"/>
              <a:t>Основные направления защиты информации</a:t>
            </a:r>
            <a:r>
              <a:rPr lang="ru-RU" dirty="0"/>
              <a:t> – охрана государственной, коммерческой, служебной, банковской тайн, персональных данных и интеллектуальной собственности.</a:t>
            </a:r>
          </a:p>
          <a:p>
            <a:pPr algn="just"/>
            <a:r>
              <a:rPr lang="ru-RU" b="1" i="1" dirty="0"/>
              <a:t>Государственная тайна</a:t>
            </a:r>
            <a:r>
              <a:rPr lang="ru-RU" dirty="0"/>
              <a:t> – защищаемые государством сведения в области его военной, внешнеполитической, экономической, разведывательной, контрразведывательной и оперативно-розыскной деятельности, распространение которых может нанести ущерб безопасности Российской Федерации.</a:t>
            </a:r>
          </a:p>
          <a:p>
            <a:pPr algn="just"/>
            <a:r>
              <a:rPr lang="ru-RU" b="1" i="1" dirty="0"/>
              <a:t>Обладатели коммерческой тайны</a:t>
            </a:r>
            <a:r>
              <a:rPr lang="ru-RU" dirty="0"/>
              <a:t> – физические (независимо от гражданства) и юридические (коммерческие и некоммерческие организации) лица, занимающиеся предпринимательской деятельностью и имеющие монопольное право на информацию, составляющую для них коммерческую тайну.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937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941" y="0"/>
            <a:ext cx="11662117" cy="1325563"/>
          </a:xfrm>
        </p:spPr>
        <p:txBody>
          <a:bodyPr>
            <a:normAutofit/>
          </a:bodyPr>
          <a:lstStyle/>
          <a:p>
            <a:pPr algn="ctr"/>
            <a:r>
              <a:rPr lang="ru-RU" sz="2700" b="1" i="1" dirty="0"/>
              <a:t>Сведения могут считаться государственной тайной (могут быть засекречены), если они отвечают следующим требованиям:</a:t>
            </a:r>
            <a:r>
              <a:rPr lang="ru-RU" dirty="0"/>
              <a:t/>
            </a:r>
            <a:br>
              <a:rPr lang="ru-RU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055076"/>
            <a:ext cx="11561298" cy="55989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соответствуют перечню сведений, составляющих государственную тайну, не входят в перечень сведений, не подлежащих засекречиванию, и отвечают законодательству РФ о государственной тайне (принцип законности);</a:t>
            </a:r>
          </a:p>
          <a:p>
            <a:pPr algn="just"/>
            <a:r>
              <a:rPr lang="ru-RU" dirty="0"/>
              <a:t>целесообразность засекречивания конкретных сведений установлена путем экспертной оценки вероятных экономических и иных последствий, возможности нанесения ущерба безопасности РФ, исходя из баланса жизненно важных интересов государства, общества и личности (принцип обоснованности);</a:t>
            </a:r>
          </a:p>
          <a:p>
            <a:pPr algn="just"/>
            <a:r>
              <a:rPr lang="ru-RU" dirty="0"/>
              <a:t>ограничения на распространение этих сведений и на доступ к ним установлены с момента их получения (разработки) или заблаговременно (принцип своевременности);</a:t>
            </a:r>
          </a:p>
          <a:p>
            <a:pPr algn="just"/>
            <a:r>
              <a:rPr lang="ru-RU" dirty="0"/>
              <a:t>компетентные органы и их должностные лица приняли в отношении конкретных сведений решение об отнесении их к государственной тайне и засекречивании и установили в отношении их соответствующий режим правовой охраны и защиты (принцип обязательной защиты).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440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13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/>
              <a:t>Информация может составлять коммерческую тайну, если она отвечает следующим требованиям (критерии правовой охраны):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9828" y="1688122"/>
            <a:ext cx="11662117" cy="5500467"/>
          </a:xfrm>
        </p:spPr>
        <p:txBody>
          <a:bodyPr/>
          <a:lstStyle/>
          <a:p>
            <a:pPr algn="just"/>
            <a:r>
              <a:rPr lang="ru-RU" dirty="0"/>
              <a:t> имеет действительную или потенциальную коммерческую ценность в силу ее неизвестности третьим лицам;</a:t>
            </a:r>
          </a:p>
          <a:p>
            <a:pPr algn="just"/>
            <a:r>
              <a:rPr lang="ru-RU" dirty="0"/>
              <a:t>не подпадает под перечень сведений, доступ к которым не может быть ограничен, и перечень сведений, отнесенных к государственной тайне;</a:t>
            </a:r>
          </a:p>
          <a:p>
            <a:pPr algn="just"/>
            <a:r>
              <a:rPr lang="ru-RU" dirty="0"/>
              <a:t>к ней нет свободного доступа на законном основании;</a:t>
            </a:r>
          </a:p>
          <a:p>
            <a:pPr algn="just"/>
            <a:r>
              <a:rPr lang="ru-RU" dirty="0"/>
              <a:t>обладатель информации принимает меры к охране ее конфиденциальности.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19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45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/>
              <a:t>К коммерческой тайне не может быть отнесена информация: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082" y="928467"/>
            <a:ext cx="11662117" cy="53175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содержащаяся в учредительных документах;</a:t>
            </a:r>
          </a:p>
          <a:p>
            <a:pPr algn="just"/>
            <a:r>
              <a:rPr lang="ru-RU" dirty="0"/>
              <a:t>содержащаяся в документах, дающих право заниматься предпринимательской деятельностью (регистрационные удостоверения, лицензии и т. д.);</a:t>
            </a:r>
          </a:p>
          <a:p>
            <a:pPr algn="just"/>
            <a:r>
              <a:rPr lang="ru-RU" dirty="0"/>
              <a:t>содержащаяся в годовых отчетах, бухгалтерских балансах, формах государственных статистических наблюдений и других формах годовой бухгалтерской отчетности, включая аудиторские заключения, а также в иных, связанных с исчислением и уплатой налогов и других обязательных платежей;</a:t>
            </a:r>
          </a:p>
          <a:p>
            <a:pPr algn="just"/>
            <a:r>
              <a:rPr lang="ru-RU" dirty="0"/>
              <a:t> содержащая сведения об оплачиваемой деятельности государственных служащих, о задолженностях работодателей по выплате заработной платы и другим выплатам социального характера, о численности и кадровом составе работающих;</a:t>
            </a:r>
          </a:p>
          <a:p>
            <a:pPr algn="just"/>
            <a:r>
              <a:rPr lang="ru-RU" dirty="0"/>
              <a:t> содержащаяся в годовых отчетах фондов об использовании имущества;</a:t>
            </a:r>
          </a:p>
          <a:p>
            <a:pPr algn="just"/>
            <a:r>
              <a:rPr lang="ru-RU" dirty="0"/>
              <a:t> подлежащая раскрытию эмитентом ценных бумаг, профессиональным участником рынка ценных бумаг и владельцем ценных бумаг в соответствии с законодательством Российской Федерации о ценных бумагах;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63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45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/>
              <a:t>К коммерческой тайне не может быть отнесена информация: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082" y="928467"/>
            <a:ext cx="11662117" cy="592953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связанная с соблюдением экологического и антимонопольного законодательства, обеспечением безопасных условий труда, реализацией продукции, причиняющей вред здоровью населения, другими нарушениями законодательства Российской Федерации, законодательства субъектов Российской Федерации, а также содержащая данные о размерах причиненных при этом убытков;</a:t>
            </a:r>
          </a:p>
          <a:p>
            <a:pPr algn="just"/>
            <a:r>
              <a:rPr lang="ru-RU" dirty="0"/>
              <a:t> о деятельности благотворительных организаций и иных некоммерческих организаций, не связанной с предпринимательской деятельностью;</a:t>
            </a:r>
          </a:p>
          <a:p>
            <a:pPr algn="just"/>
            <a:r>
              <a:rPr lang="ru-RU" dirty="0"/>
              <a:t>о наличии свободных рабочих мест;</a:t>
            </a:r>
          </a:p>
          <a:p>
            <a:pPr algn="just"/>
            <a:r>
              <a:rPr lang="ru-RU" dirty="0"/>
              <a:t> о хранении, использовании или перемещении материалов и использовании технологий, представляющих опасность для жизни и здоровья граждан или окружающей среды;</a:t>
            </a:r>
          </a:p>
          <a:p>
            <a:pPr algn="just"/>
            <a:r>
              <a:rPr lang="ru-RU" dirty="0"/>
              <a:t> о реализации государственной программы приватизации и об условиях приватизации конкретных объектов;</a:t>
            </a:r>
          </a:p>
          <a:p>
            <a:pPr algn="just"/>
            <a:r>
              <a:rPr lang="ru-RU" dirty="0"/>
              <a:t> о размерах имущества и вложенных средствах при приватизации;</a:t>
            </a:r>
          </a:p>
          <a:p>
            <a:pPr algn="just"/>
            <a:r>
              <a:rPr lang="ru-RU" dirty="0"/>
              <a:t> о ликвидации юридического лица и о порядке и сроке подачи заявлений или требований его кредиторами;</a:t>
            </a:r>
          </a:p>
          <a:p>
            <a:pPr algn="just"/>
            <a:r>
              <a:rPr lang="ru-RU" dirty="0"/>
              <a:t> для которой определены ограничения по установлению режима коммерческой тайны в соответствии с федеральными законами и принятыми в целях их реализации подзаконными актами.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518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38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891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540" y="22075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i="1" dirty="0">
                <a:solidFill>
                  <a:srgbClr val="FF0000"/>
                </a:solidFill>
              </a:rPr>
              <a:t>ВОПРОС 5. </a:t>
            </a:r>
            <a:r>
              <a:rPr lang="ru-RU" b="1" dirty="0"/>
              <a:t>Конфиденциальное делопроизводство</a:t>
            </a:r>
            <a:endParaRPr lang="ru-R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b="1" i="1" dirty="0"/>
              <a:t>Статьей 16 (ч. 1) Закона об информации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242000"/>
              </p:ext>
            </p:extLst>
          </p:nvPr>
        </p:nvGraphicFramePr>
        <p:xfrm>
          <a:off x="309489" y="1026942"/>
          <a:ext cx="11732456" cy="571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309489" y="1026942"/>
            <a:ext cx="11549576" cy="5176910"/>
          </a:xfrm>
          <a:prstGeom prst="roundRect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ru-RU" sz="3200" i="1" dirty="0"/>
              <a:t>Проблема информационной безопасности включает, наряду с задачами обеспечения защищенности информации и информационных систем, еще два аспекта:</a:t>
            </a:r>
            <a:endParaRPr lang="ru-RU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защиту от воздействия вредоносной информации,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обеспечение принятия обоснованных решений с максимальным использованием доступной информации.</a:t>
            </a:r>
          </a:p>
          <a:p>
            <a:pPr algn="ctr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410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09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895" y="1083212"/>
            <a:ext cx="11010314" cy="557080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i="1" dirty="0"/>
              <a:t>Конфиденциальное делопроизводство</a:t>
            </a:r>
            <a:r>
              <a:rPr lang="ru-RU" dirty="0"/>
              <a:t> следует определять как деятельность, обеспечивающую документирование конфиденциальной формации, организацию работы с конфиденциальными документами и защиту содержащейся в них информации. </a:t>
            </a:r>
          </a:p>
          <a:p>
            <a:pPr algn="just"/>
            <a:r>
              <a:rPr lang="ru-RU" b="1" i="1" dirty="0"/>
              <a:t>Конфиденциальное делопроизводство</a:t>
            </a:r>
            <a:r>
              <a:rPr lang="ru-RU" dirty="0"/>
              <a:t> - система обработки и хранения конфиденциальных документов, основанная на использовании различных методов работы с документами.</a:t>
            </a:r>
          </a:p>
          <a:p>
            <a:pPr algn="just"/>
            <a:r>
              <a:rPr lang="ru-RU" dirty="0"/>
              <a:t>Конфиденциальное делопроизводство распространяется также на документы, содержащие коммерческую и служебную тайну. При этом к документам, составляющим служебную тайну, отнесенные только документы с грифом «Для служебного пользования», т.к. документы, содержащие коммерческую тайну других субъектов, должны обрабатываться и защищаться в режиме коммерческой тайны. Объединение конфиденциальных документов, содержащих коммерческую и служебную тайну, одним делопроизводством обусловлено тем, что эти документы почти полностью идентичны по технологическим процедурам составления, обработки, обращения, хранения и защиты.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358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03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/>
              <a:t>Назначение конфиденциального делопроизводства определяют его организационные и технологические особенности, к числу основных из которых относятся: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9489" y="1535942"/>
            <a:ext cx="11676185" cy="532205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письменное нормативное закрепление общей технологии документирования, организации работы с документами и их защиты;</a:t>
            </a:r>
          </a:p>
          <a:p>
            <a:pPr lvl="0"/>
            <a:r>
              <a:rPr lang="ru-RU" dirty="0"/>
              <a:t>строгое регламентирование состава издаваемых документов и содержащейся в них информации, в том числе на стадии подготовки черновиков и проектов документов;</a:t>
            </a:r>
          </a:p>
          <a:p>
            <a:pPr lvl="0"/>
            <a:r>
              <a:rPr lang="ru-RU" dirty="0"/>
              <a:t>обязательный </a:t>
            </a:r>
            <a:r>
              <a:rPr lang="ru-RU" dirty="0" err="1"/>
              <a:t>поэкземплярный</a:t>
            </a:r>
            <a:r>
              <a:rPr lang="ru-RU" dirty="0"/>
              <a:t> и полистный учет всех, без исключения, документов, проектов и черновиков;</a:t>
            </a:r>
          </a:p>
          <a:p>
            <a:pPr lvl="0"/>
            <a:r>
              <a:rPr lang="ru-RU" dirty="0"/>
              <a:t>максимально необходимая полнота регистрационных данных о каждом документе;</a:t>
            </a:r>
          </a:p>
          <a:p>
            <a:pPr lvl="0"/>
            <a:r>
              <a:rPr lang="ru-RU" dirty="0"/>
              <a:t>фиксация прохождения и местонахождения каждого документа;</a:t>
            </a:r>
          </a:p>
          <a:p>
            <a:pPr lvl="0"/>
            <a:r>
              <a:rPr lang="ru-RU" dirty="0"/>
              <a:t>проведение систематических проверок наличия документов;</a:t>
            </a:r>
          </a:p>
          <a:p>
            <a:pPr lvl="0"/>
            <a:r>
              <a:rPr lang="ru-RU" dirty="0"/>
              <a:t>разрешительная система доступа к документам и делам, обеспечивающая правомерное и санкционированное ознакомление с ними;</a:t>
            </a:r>
          </a:p>
          <a:p>
            <a:pPr lvl="0"/>
            <a:r>
              <a:rPr lang="ru-RU" dirty="0"/>
              <a:t>строгие требования к условиям хранения документов и обращения с ними, которые должны обеспечивать сохранность и конфиденциальность документированной информации;</a:t>
            </a:r>
          </a:p>
          <a:p>
            <a:pPr lvl="0"/>
            <a:r>
              <a:rPr lang="ru-RU" dirty="0"/>
              <a:t>регламентация обязанностей лиц, допущенных к работе с конфиденциальной документированной информацией, к ее защите;</a:t>
            </a:r>
          </a:p>
          <a:p>
            <a:pPr lvl="0"/>
            <a:r>
              <a:rPr lang="ru-RU" dirty="0"/>
              <a:t>персональная ответственность за учет, сохранность документов и порядок обращения с ними.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16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https://thepresentation.ru/img/thumbs/81808a6bccb9de1bee7f6dedff7dfe6c-800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677"/>
            <a:ext cx="12192000" cy="67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11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540" y="2207573"/>
            <a:ext cx="10515600" cy="1325563"/>
          </a:xfrm>
        </p:spPr>
        <p:txBody>
          <a:bodyPr>
            <a:noAutofit/>
          </a:bodyPr>
          <a:lstStyle/>
          <a:p>
            <a:pPr lvl="1" algn="ctr"/>
            <a:r>
              <a:rPr lang="ru-RU" sz="4400" b="1" i="1" dirty="0">
                <a:solidFill>
                  <a:srgbClr val="FF0000"/>
                </a:solidFill>
              </a:rPr>
              <a:t>ВОПРОС 6. </a:t>
            </a:r>
            <a:r>
              <a:rPr lang="ru-RU" sz="4400" b="1" dirty="0"/>
              <a:t>Защита интеллектуальной собственности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40091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dirty="0"/>
              <a:t>Законодательство РФ в сфере защиты интеллектуальной собственности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151" y="1364566"/>
            <a:ext cx="11114649" cy="481239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42" name="Picture 2" descr="http://900igr.net/up/datas/132858/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01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083" y="365125"/>
            <a:ext cx="11830929" cy="1325563"/>
          </a:xfrm>
        </p:spPr>
        <p:txBody>
          <a:bodyPr>
            <a:noAutofit/>
          </a:bodyPr>
          <a:lstStyle/>
          <a:p>
            <a:r>
              <a:rPr lang="ru-RU" sz="2800" dirty="0"/>
              <a:t>Согласно </a:t>
            </a:r>
            <a:r>
              <a:rPr lang="ru-RU" sz="2800" u="sng" dirty="0">
                <a:hlinkClick r:id="rId2"/>
              </a:rPr>
              <a:t>ст. 1225</a:t>
            </a:r>
            <a:r>
              <a:rPr lang="ru-RU" sz="2800" dirty="0"/>
              <a:t> ГК РФ </a:t>
            </a:r>
            <a:r>
              <a:rPr lang="ru-RU" sz="2800" b="1" dirty="0"/>
              <a:t>интеллектуальная собственность</a:t>
            </a:r>
            <a:r>
              <a:rPr lang="ru-RU" sz="2800" dirty="0"/>
              <a:t> — это охраняемые законом результаты интеллектуальной деятельности и средства индивидуализации. Виды интеллектуальных прав принято классифицировать на: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083" y="1825625"/>
            <a:ext cx="11128717" cy="4814326"/>
          </a:xfrm>
        </p:spPr>
        <p:txBody>
          <a:bodyPr/>
          <a:lstStyle/>
          <a:p>
            <a:pPr lvl="0"/>
            <a:r>
              <a:rPr lang="ru-RU" dirty="0"/>
              <a:t>авторское право;</a:t>
            </a:r>
          </a:p>
          <a:p>
            <a:pPr lvl="0"/>
            <a:r>
              <a:rPr lang="ru-RU" dirty="0"/>
              <a:t>права, смежные с авторскими;</a:t>
            </a:r>
          </a:p>
          <a:p>
            <a:pPr lvl="0"/>
            <a:r>
              <a:rPr lang="ru-RU" dirty="0"/>
              <a:t>патентное право;                    </a:t>
            </a:r>
          </a:p>
          <a:p>
            <a:pPr lvl="0"/>
            <a:r>
              <a:rPr lang="ru-RU" dirty="0"/>
              <a:t>нетрадиционные объекты ИС (производственные секреты, топология микросхем и прочее);</a:t>
            </a:r>
          </a:p>
          <a:p>
            <a:pPr lvl="0"/>
            <a:r>
              <a:rPr lang="ru-RU" dirty="0"/>
              <a:t>средства индивидуализации юридических лиц (фирменное наименование, коммерческое обозначение, товарный знак);</a:t>
            </a:r>
          </a:p>
          <a:p>
            <a:pPr lvl="0"/>
            <a:r>
              <a:rPr lang="ru-RU" dirty="0"/>
              <a:t>единая технология (технические данные).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2115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https://marketing.by/upload/medialibrary/90d/Cor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02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49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https://cf2.ppt-online.org/files2/slide/f/FoTUOGSEcA8Q7NyhWRZixs6r2ntVMKq3LDpIHB/slid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06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 descr="https://cf2.ppt-online.org/files2/slide/f/FoTUOGSEcA8Q7NyhWRZixs6r2ntVMKq3LDpIHB/slide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76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825495"/>
              </p:ext>
            </p:extLst>
          </p:nvPr>
        </p:nvGraphicFramePr>
        <p:xfrm>
          <a:off x="182880" y="112542"/>
          <a:ext cx="11859065" cy="6611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198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 descr="https://mypresentation.ru/documents/fab7d95ecd6b4ea050f836d9dbd6f2c6/img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58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 descr="https://thepresentation.ru/img/tmb/1/43429/dd17cfbed139c679876a15dad53eb047-800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27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/>
              <a:t>Административно-правовая защита интеллектуальной собственности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948" y="1069144"/>
            <a:ext cx="11704320" cy="5683347"/>
          </a:xfrm>
        </p:spPr>
        <p:txBody>
          <a:bodyPr>
            <a:normAutofit lnSpcReduction="10000"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/>
              <a:t>Реализация этой формы защиты осуществляется в короткие сроки. Административная защита является необходимой на основании </a:t>
            </a:r>
            <a:r>
              <a:rPr lang="ru-RU" u="sng" dirty="0">
                <a:hlinkClick r:id="rId2"/>
              </a:rPr>
              <a:t>Кодекса об административных правонарушениях</a:t>
            </a:r>
            <a:r>
              <a:rPr lang="ru-RU" dirty="0"/>
              <a:t> РФ (КоАП РФ) от 30.12.2001 №195-ФЗ (ред. от 02.08.2019 с изм. и доп., вступ. в силу с 01.09.2019).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/>
              <a:t>Административной ответственности за совершение нарушений авторских и смежных прав подлежат следующие правонарушения:</a:t>
            </a:r>
          </a:p>
          <a:p>
            <a:pPr lvl="0" indent="457200" algn="just">
              <a:spcBef>
                <a:spcPts val="0"/>
              </a:spcBef>
            </a:pPr>
            <a:r>
              <a:rPr lang="ru-RU" dirty="0"/>
              <a:t>нарушение авторских и смежных прав, изобретательских прав (</a:t>
            </a:r>
            <a:r>
              <a:rPr lang="ru-RU" u="sng" dirty="0">
                <a:hlinkClick r:id="rId3"/>
              </a:rPr>
              <a:t>ст. 7.12</a:t>
            </a:r>
            <a:r>
              <a:rPr lang="ru-RU" dirty="0"/>
              <a:t> КоАП РФ);</a:t>
            </a:r>
          </a:p>
          <a:p>
            <a:pPr lvl="0" indent="457200" algn="just">
              <a:spcBef>
                <a:spcPts val="0"/>
              </a:spcBef>
            </a:pPr>
            <a:r>
              <a:rPr lang="ru-RU" dirty="0"/>
              <a:t>нарушение установленного порядка патентования (</a:t>
            </a:r>
            <a:r>
              <a:rPr lang="ru-RU" u="sng" dirty="0">
                <a:hlinkClick r:id="rId4"/>
              </a:rPr>
              <a:t>ст. 7.28</a:t>
            </a:r>
            <a:r>
              <a:rPr lang="ru-RU" dirty="0"/>
              <a:t> КоАП РФ);</a:t>
            </a:r>
          </a:p>
          <a:p>
            <a:pPr lvl="0" indent="457200" algn="just">
              <a:spcBef>
                <a:spcPts val="0"/>
              </a:spcBef>
            </a:pPr>
            <a:r>
              <a:rPr lang="ru-RU" dirty="0"/>
              <a:t>продажа товаров, выполнение работ ненадлежащего качества (</a:t>
            </a:r>
            <a:r>
              <a:rPr lang="ru-RU" u="sng" dirty="0">
                <a:hlinkClick r:id="rId5"/>
              </a:rPr>
              <a:t>ст. 14.4</a:t>
            </a:r>
            <a:r>
              <a:rPr lang="ru-RU" dirty="0"/>
              <a:t> КоАП РФ);</a:t>
            </a:r>
          </a:p>
          <a:p>
            <a:pPr lvl="0" indent="457200" algn="just">
              <a:spcBef>
                <a:spcPts val="0"/>
              </a:spcBef>
            </a:pPr>
            <a:r>
              <a:rPr lang="ru-RU" dirty="0"/>
              <a:t>продажа товаров, выполнение работ при отсутствие ККТ (</a:t>
            </a:r>
            <a:r>
              <a:rPr lang="ru-RU" u="sng" dirty="0">
                <a:hlinkClick r:id="rId6"/>
              </a:rPr>
              <a:t>ст. 14.5</a:t>
            </a:r>
            <a:r>
              <a:rPr lang="ru-RU" dirty="0"/>
              <a:t> КоАП РФ);</a:t>
            </a:r>
          </a:p>
          <a:p>
            <a:pPr lvl="0" indent="457200" algn="just">
              <a:spcBef>
                <a:spcPts val="0"/>
              </a:spcBef>
            </a:pPr>
            <a:r>
              <a:rPr lang="ru-RU" dirty="0"/>
              <a:t>обман потребителей (</a:t>
            </a:r>
            <a:r>
              <a:rPr lang="ru-RU" u="sng" dirty="0">
                <a:hlinkClick r:id="rId7"/>
              </a:rPr>
              <a:t>ст. 14.7</a:t>
            </a:r>
            <a:r>
              <a:rPr lang="ru-RU" dirty="0"/>
              <a:t> КоАП РФ);</a:t>
            </a:r>
          </a:p>
          <a:p>
            <a:pPr lvl="0" indent="457200" algn="just">
              <a:spcBef>
                <a:spcPts val="0"/>
              </a:spcBef>
            </a:pPr>
            <a:r>
              <a:rPr lang="ru-RU" dirty="0"/>
              <a:t>незаконное использование средств индивидуализации товаров (</a:t>
            </a:r>
            <a:r>
              <a:rPr lang="ru-RU" u="sng" dirty="0">
                <a:hlinkClick r:id="rId8"/>
              </a:rPr>
              <a:t>ст. 14.10</a:t>
            </a:r>
            <a:r>
              <a:rPr lang="ru-RU" dirty="0"/>
              <a:t> КоАП РФ);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7060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741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Гражданско-правовая защита интеллектуальной собственности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" y="872197"/>
            <a:ext cx="11591778" cy="5852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u="sng" dirty="0">
                <a:hlinkClick r:id="rId2"/>
              </a:rPr>
              <a:t>Статья 12</a:t>
            </a:r>
            <a:r>
              <a:rPr lang="ru-RU" dirty="0"/>
              <a:t> ГК РФ предусматривает следующие способы защиты прав на ИС в суде:</a:t>
            </a:r>
          </a:p>
          <a:p>
            <a:pPr lvl="0"/>
            <a:r>
              <a:rPr lang="ru-RU" dirty="0"/>
              <a:t>признание права авторства (</a:t>
            </a:r>
            <a:r>
              <a:rPr lang="ru-RU" u="sng" dirty="0">
                <a:hlinkClick r:id="rId3"/>
              </a:rPr>
              <a:t>ст. 1252</a:t>
            </a:r>
            <a:r>
              <a:rPr lang="ru-RU" dirty="0"/>
              <a:t>, </a:t>
            </a:r>
            <a:r>
              <a:rPr lang="ru-RU" u="sng" dirty="0">
                <a:hlinkClick r:id="rId4"/>
              </a:rPr>
              <a:t>1265</a:t>
            </a:r>
            <a:r>
              <a:rPr lang="ru-RU" dirty="0"/>
              <a:t> ГК РФ);</a:t>
            </a:r>
          </a:p>
          <a:p>
            <a:pPr lvl="0"/>
            <a:r>
              <a:rPr lang="ru-RU" dirty="0"/>
              <a:t>восстановление положения существовавшего до нарушения права (</a:t>
            </a:r>
            <a:r>
              <a:rPr lang="ru-RU" u="sng" dirty="0">
                <a:hlinkClick r:id="rId5"/>
              </a:rPr>
              <a:t>ст. 301</a:t>
            </a:r>
            <a:r>
              <a:rPr lang="ru-RU" dirty="0"/>
              <a:t> ГК РФ);</a:t>
            </a:r>
          </a:p>
          <a:p>
            <a:pPr lvl="0"/>
            <a:r>
              <a:rPr lang="ru-RU" dirty="0"/>
              <a:t>возмещение убытков (</a:t>
            </a:r>
            <a:r>
              <a:rPr lang="ru-RU" u="sng" dirty="0">
                <a:hlinkClick r:id="rId6"/>
              </a:rPr>
              <a:t>ст. 1300</a:t>
            </a:r>
            <a:r>
              <a:rPr lang="ru-RU" dirty="0"/>
              <a:t>, </a:t>
            </a:r>
            <a:r>
              <a:rPr lang="ru-RU" u="sng" dirty="0">
                <a:hlinkClick r:id="rId7"/>
              </a:rPr>
              <a:t>1301</a:t>
            </a:r>
            <a:r>
              <a:rPr lang="ru-RU" dirty="0"/>
              <a:t> ГК РФ);</a:t>
            </a:r>
          </a:p>
          <a:p>
            <a:pPr lvl="0"/>
            <a:r>
              <a:rPr lang="ru-RU" dirty="0"/>
              <a:t>принуждение к исполнению обязанности в натуре (</a:t>
            </a:r>
            <a:r>
              <a:rPr lang="ru-RU" u="sng" dirty="0">
                <a:hlinkClick r:id="rId8"/>
              </a:rPr>
              <a:t>ст. 308.3</a:t>
            </a:r>
            <a:r>
              <a:rPr lang="ru-RU" dirty="0"/>
              <a:t>, </a:t>
            </a:r>
            <a:r>
              <a:rPr lang="ru-RU" u="sng" dirty="0">
                <a:hlinkClick r:id="rId9"/>
              </a:rPr>
              <a:t>396</a:t>
            </a:r>
            <a:r>
              <a:rPr lang="ru-RU" dirty="0"/>
              <a:t> ГК РФ);</a:t>
            </a:r>
          </a:p>
          <a:p>
            <a:pPr lvl="0"/>
            <a:r>
              <a:rPr lang="ru-RU" dirty="0"/>
              <a:t>компенсация морального вреда (</a:t>
            </a:r>
            <a:r>
              <a:rPr lang="ru-RU" u="sng" dirty="0">
                <a:hlinkClick r:id="rId10"/>
              </a:rPr>
              <a:t>ст. 151</a:t>
            </a:r>
            <a:r>
              <a:rPr lang="ru-RU" dirty="0"/>
              <a:t>, </a:t>
            </a:r>
            <a:r>
              <a:rPr lang="ru-RU" u="sng" dirty="0">
                <a:hlinkClick r:id="rId11"/>
              </a:rPr>
              <a:t>1251</a:t>
            </a:r>
            <a:r>
              <a:rPr lang="ru-RU" dirty="0"/>
              <a:t> ГК РФ);</a:t>
            </a:r>
          </a:p>
          <a:p>
            <a:pPr lvl="0"/>
            <a:r>
              <a:rPr lang="ru-RU" dirty="0"/>
              <a:t>изъятие материалов, используемых для нарушения прав (ст. 1252 ГКРФ);</a:t>
            </a:r>
          </a:p>
          <a:p>
            <a:pPr lvl="0"/>
            <a:r>
              <a:rPr lang="ru-RU" dirty="0"/>
              <a:t>прекращение или изменение правоотношений (</a:t>
            </a:r>
            <a:r>
              <a:rPr lang="ru-RU" u="sng" dirty="0">
                <a:hlinkClick r:id="rId12"/>
              </a:rPr>
              <a:t>ст. 450</a:t>
            </a:r>
            <a:r>
              <a:rPr lang="ru-RU" dirty="0"/>
              <a:t>, </a:t>
            </a:r>
            <a:r>
              <a:rPr lang="ru-RU" u="sng" dirty="0">
                <a:hlinkClick r:id="rId13"/>
              </a:rPr>
              <a:t>451</a:t>
            </a:r>
            <a:r>
              <a:rPr lang="ru-RU" dirty="0"/>
              <a:t> ГК РФ);</a:t>
            </a:r>
          </a:p>
          <a:p>
            <a:pPr lvl="0"/>
            <a:r>
              <a:rPr lang="ru-RU" dirty="0"/>
              <a:t>публикация решения суда о допущенном нарушении (</a:t>
            </a:r>
            <a:r>
              <a:rPr lang="ru-RU" u="sng" dirty="0">
                <a:hlinkClick r:id="rId14"/>
              </a:rPr>
              <a:t>ч. 1 ст. 1252</a:t>
            </a:r>
            <a:r>
              <a:rPr lang="ru-RU" dirty="0"/>
              <a:t> ГК РФ);</a:t>
            </a:r>
          </a:p>
          <a:p>
            <a:pPr lvl="0"/>
            <a:r>
              <a:rPr lang="ru-RU" dirty="0"/>
              <a:t>принятие иных мер, предусмотренных законодательством РФ (</a:t>
            </a:r>
            <a:r>
              <a:rPr lang="ru-RU" u="sng" dirty="0">
                <a:hlinkClick r:id="rId15"/>
              </a:rPr>
              <a:t>ст. 1231</a:t>
            </a:r>
            <a:r>
              <a:rPr lang="ru-RU" dirty="0"/>
              <a:t> ГК РФ).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799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4448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sz="3100" b="1" dirty="0"/>
              <a:t>Уголовно-правовая защита прав интеллектуальной собственности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571" y="1125415"/>
            <a:ext cx="11324493" cy="5500468"/>
          </a:xfrm>
        </p:spPr>
        <p:txBody>
          <a:bodyPr/>
          <a:lstStyle/>
          <a:p>
            <a:pPr algn="just"/>
            <a:r>
              <a:rPr lang="ru-RU" dirty="0"/>
              <a:t>Уголовно - правовая  защита ИС осуществляется в отношении нарушения авторских и смежных прав (</a:t>
            </a:r>
            <a:r>
              <a:rPr lang="ru-RU" u="sng" dirty="0">
                <a:hlinkClick r:id="rId2"/>
              </a:rPr>
              <a:t>ст. 146</a:t>
            </a:r>
            <a:r>
              <a:rPr lang="ru-RU" dirty="0"/>
              <a:t> УК РФ), нарушения изобретательских и патентных прав (</a:t>
            </a:r>
            <a:r>
              <a:rPr lang="ru-RU" u="sng" dirty="0">
                <a:hlinkClick r:id="rId3"/>
              </a:rPr>
              <a:t>ст. 147</a:t>
            </a:r>
            <a:r>
              <a:rPr lang="ru-RU" dirty="0"/>
              <a:t> УК РФ), незаконного использования средств индивидуализации товаров (работ, услуг) (</a:t>
            </a:r>
            <a:r>
              <a:rPr lang="ru-RU" u="sng" dirty="0">
                <a:hlinkClick r:id="rId4"/>
              </a:rPr>
              <a:t>ст. 180</a:t>
            </a:r>
            <a:r>
              <a:rPr lang="ru-RU" dirty="0"/>
              <a:t> УК РФ), незаконного получения и разглашение сведений, составляющих коммерческую, налоговую тайну (</a:t>
            </a:r>
            <a:r>
              <a:rPr lang="ru-RU" u="sng" dirty="0">
                <a:hlinkClick r:id="rId5"/>
              </a:rPr>
              <a:t>ст. 183</a:t>
            </a:r>
            <a:r>
              <a:rPr lang="ru-RU" dirty="0"/>
              <a:t> УК РФ).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522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99108"/>
            <a:ext cx="10515600" cy="114011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Литература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496714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1. Инновационные технологии в коммерции и бизнесе: учеб. для бакалавров / Л. П. Гаврилов. - Москва: </a:t>
            </a:r>
            <a:r>
              <a:rPr lang="ru-RU" dirty="0" err="1"/>
              <a:t>Юрайт</a:t>
            </a:r>
            <a:r>
              <a:rPr lang="ru-RU" dirty="0"/>
              <a:t>, 2016. - 372 с. - (Бакалавр. Базовый курс). - ISBN 978-5-9916- 2897-6 : 720-34.  ст. 233 - 275</a:t>
            </a:r>
          </a:p>
          <a:p>
            <a:r>
              <a:rPr lang="ru-RU" dirty="0"/>
              <a:t>2. Галатенко В.А. Основы информационной безопасности М.: </a:t>
            </a:r>
            <a:r>
              <a:rPr lang="ru-RU" dirty="0" err="1"/>
              <a:t>ИнтернетУниверситет</a:t>
            </a:r>
            <a:r>
              <a:rPr lang="ru-RU" dirty="0"/>
              <a:t> Информационных Технологий (ИНТУИТ) 2016 http://www.iprbookshop.ru/6991 </a:t>
            </a:r>
            <a:r>
              <a:rPr lang="ru-RU" dirty="0" err="1"/>
              <a:t>ст</a:t>
            </a:r>
            <a:r>
              <a:rPr lang="ru-RU" dirty="0"/>
              <a:t> 11 - 77</a:t>
            </a:r>
          </a:p>
          <a:p>
            <a:r>
              <a:rPr lang="ru-RU" dirty="0"/>
              <a:t>3. Артемов, А. В. Информационная безопасность [Электронный ресурс] : курс лекций / А. В. Артемов.— Электрон. дан.— Орел: Межрегиональная Академия безопасности и выживания (МАБИВ), 2014.— 256 c.— Режим доступа: http://www.iprbookshop.ru/33430. </a:t>
            </a:r>
          </a:p>
          <a:p>
            <a:r>
              <a:rPr lang="ru-RU" dirty="0"/>
              <a:t>4. Петров, С. В. Информационная безопасность [Электронный ресурс] : учебное пособие / С. В. Петров, П. А. Кисляков.— Электрон. дан.— Саратов: Ай Пи Ар Букс, 2015.— 326 c.— Режим доступа: http://www.iprbookshop.ru/33857.  ст. 8 -37</a:t>
            </a:r>
          </a:p>
          <a:p>
            <a:r>
              <a:rPr lang="ru-RU" dirty="0"/>
              <a:t>5. Шаньгин, В. Ф. Информационная безопасность и защита информации [Электронный ресурс] / В. Ф. Шаньгин.— Электрон. дан.— М.: ДМК Пресс, 2014.— 702 c.— Режим доступа: </a:t>
            </a:r>
            <a:r>
              <a:rPr lang="ru-RU" dirty="0">
                <a:hlinkClick r:id="rId2"/>
              </a:rPr>
              <a:t>http://www.iprbookshop.ru/29257</a:t>
            </a:r>
            <a:r>
              <a:rPr lang="ru-RU" dirty="0"/>
              <a:t>. Ст. 8 - 96</a:t>
            </a:r>
          </a:p>
        </p:txBody>
      </p:sp>
    </p:spTree>
    <p:extLst>
      <p:ext uri="{BB962C8B-B14F-4D97-AF65-F5344CB8AC3E}">
        <p14:creationId xmlns:p14="http://schemas.microsoft.com/office/powerpoint/2010/main" val="221405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285" y="121286"/>
            <a:ext cx="10515600" cy="627652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/>
              <a:t>Угрозы информационным системам и информационным ресурса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550276"/>
              </p:ext>
            </p:extLst>
          </p:nvPr>
        </p:nvGraphicFramePr>
        <p:xfrm>
          <a:off x="347663" y="914400"/>
          <a:ext cx="11582400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70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422" y="365125"/>
            <a:ext cx="11774658" cy="1325563"/>
          </a:xfrm>
        </p:spPr>
        <p:txBody>
          <a:bodyPr>
            <a:noAutofit/>
          </a:bodyPr>
          <a:lstStyle/>
          <a:p>
            <a:pPr algn="just"/>
            <a:r>
              <a:rPr lang="ru-RU" sz="3200" b="1" dirty="0"/>
              <a:t>Для эффективной защиты информационных ресурсов требуется реализация целого ряда разнородных мер, которые можно разделить на три группы: юридические, организационно-экономические и технологические. Все они базируются на следующих принципах:</a:t>
            </a:r>
          </a:p>
        </p:txBody>
      </p:sp>
      <p:sp>
        <p:nvSpPr>
          <p:cNvPr id="4" name="Прямоугольник с одним скругленным углом 3"/>
          <p:cNvSpPr/>
          <p:nvPr/>
        </p:nvSpPr>
        <p:spPr>
          <a:xfrm>
            <a:off x="295422" y="2194560"/>
            <a:ext cx="11619913" cy="4515729"/>
          </a:xfrm>
          <a:prstGeom prst="round1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нормативно-правовая база информационных отношений в обществе четко регламентирует механизмы обеспечения прав граждан свободно искать, получать, производить и распространять информацию любым законным способом;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с одним скругленным углом 4"/>
          <p:cNvSpPr/>
          <p:nvPr/>
        </p:nvSpPr>
        <p:spPr>
          <a:xfrm>
            <a:off x="450167" y="2232074"/>
            <a:ext cx="11619913" cy="4515729"/>
          </a:xfrm>
          <a:prstGeom prst="round1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3200" dirty="0"/>
              <a:t>интересы обладателей информации охраняются законом</a:t>
            </a:r>
            <a:r>
              <a:rPr lang="ru-RU" dirty="0"/>
              <a:t>;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572087" y="2269588"/>
            <a:ext cx="11619913" cy="4515729"/>
          </a:xfrm>
          <a:prstGeom prst="round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3200" dirty="0"/>
              <a:t>засекречивание (закрытие) информации является исключением из общего правила на доступ к информации;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ик с одним скругленным углом 7"/>
          <p:cNvSpPr/>
          <p:nvPr/>
        </p:nvSpPr>
        <p:spPr>
          <a:xfrm>
            <a:off x="694007" y="2307102"/>
            <a:ext cx="11619913" cy="4515729"/>
          </a:xfrm>
          <a:prstGeom prst="round1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3200" dirty="0"/>
              <a:t>ответственность за сохранность информации, ее засекречивание и рассекречивание персонифицируются;</a:t>
            </a:r>
          </a:p>
          <a:p>
            <a:pPr algn="ctr"/>
            <a:endParaRPr lang="ru-RU" sz="3200" dirty="0"/>
          </a:p>
        </p:txBody>
      </p:sp>
      <p:sp>
        <p:nvSpPr>
          <p:cNvPr id="9" name="Прямоугольник с одним скругленным углом 8"/>
          <p:cNvSpPr/>
          <p:nvPr/>
        </p:nvSpPr>
        <p:spPr>
          <a:xfrm>
            <a:off x="815927" y="2344616"/>
            <a:ext cx="11619913" cy="4515729"/>
          </a:xfrm>
          <a:prstGeom prst="round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ru-RU" sz="3200" dirty="0"/>
              <a:t>специальной заботой государства является развитие сферы информационных услуг, оказываемых населению и специалистам на основе современных компьютерных сетей, системы общедоступных баз и банков данных, содержащих справочную информацию социально-экономического, культурного и бытового назначения, право доступа к которым гарантируется и регламентируется законодательством.</a:t>
            </a:r>
          </a:p>
          <a:p>
            <a:pPr algn="ctr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6052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906285"/>
              </p:ext>
            </p:extLst>
          </p:nvPr>
        </p:nvGraphicFramePr>
        <p:xfrm>
          <a:off x="182880" y="112542"/>
          <a:ext cx="11859065" cy="6611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64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575" y="164829"/>
            <a:ext cx="10944225" cy="77770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/>
              <a:t>Особенности, которые усложняют постановку и решение задачи синтеза: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450077"/>
              </p:ext>
            </p:extLst>
          </p:nvPr>
        </p:nvGraphicFramePr>
        <p:xfrm>
          <a:off x="409575" y="1266091"/>
          <a:ext cx="11390313" cy="5379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97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4141</Words>
  <Application>Microsoft Office PowerPoint</Application>
  <PresentationFormat>Широкоэкранный</PresentationFormat>
  <Paragraphs>238</Paragraphs>
  <Slides>55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ВОПРОС 1. Понятие информационной безопасности и защиты информации</vt:lpstr>
      <vt:lpstr>Презентация PowerPoint</vt:lpstr>
      <vt:lpstr>Статьей 16 (ч. 1) Закона об информации</vt:lpstr>
      <vt:lpstr>Презентация PowerPoint</vt:lpstr>
      <vt:lpstr>Угрозы информационным системам и информационным ресурса</vt:lpstr>
      <vt:lpstr>Для эффективной защиты информационных ресурсов требуется реализация целого ряда разнородных мер, которые можно разделить на три группы: юридические, организационно-экономические и технологические. Все они базируются на следующих принципах:</vt:lpstr>
      <vt:lpstr>Презентация PowerPoint</vt:lpstr>
      <vt:lpstr>Особенности, которые усложняют постановку и решение задачи синтеза: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 специфическим способам ведения информационной войны также относятся: </vt:lpstr>
      <vt:lpstr>Основные типовые пути несанкционированного получения информации:</vt:lpstr>
      <vt:lpstr>Для защиты информации от несанкционированного доступа применяются: </vt:lpstr>
      <vt:lpstr>Презентация PowerPoint</vt:lpstr>
      <vt:lpstr>Дополнительные механизмамы безопасности </vt:lpstr>
      <vt:lpstr>ВОПРОС 2. Законодательство РФ в области информационной безопасности</vt:lpstr>
      <vt:lpstr>149-ФЗ «Об информации, информационных технологиях и о защите информации» </vt:lpstr>
      <vt:lpstr>152-ФЗ «О персональных данных» </vt:lpstr>
      <vt:lpstr>98-ФЗ «О коммерческой тайне»</vt:lpstr>
      <vt:lpstr>63-ФЗ «Об электронной подписи» </vt:lpstr>
      <vt:lpstr>187-ФЗ «О безопасности критической информационной инфраструктуры Российской Федерации» </vt:lpstr>
      <vt:lpstr>ВОПРОС 4. Защита информации ограниченного доступа</vt:lpstr>
      <vt:lpstr>ОПРЕДЕЛЕНИЯ</vt:lpstr>
      <vt:lpstr>ОПРЕДЕЛЕНИЯ</vt:lpstr>
      <vt:lpstr>Сведения могут считаться государственной тайной (могут быть засекречены), если они отвечают следующим требованиям: </vt:lpstr>
      <vt:lpstr>Информация может составлять коммерческую тайну, если она отвечает следующим требованиям (критерии правовой охраны): </vt:lpstr>
      <vt:lpstr>К коммерческой тайне не может быть отнесена информация: </vt:lpstr>
      <vt:lpstr>К коммерческой тайне не может быть отнесена информация: </vt:lpstr>
      <vt:lpstr>Презентация PowerPoint</vt:lpstr>
      <vt:lpstr>Презентация PowerPoint</vt:lpstr>
      <vt:lpstr>ВОПРОС 5. Конфиденциальное делопроизводство</vt:lpstr>
      <vt:lpstr>ОПРЕДЕЛЕНИЕ</vt:lpstr>
      <vt:lpstr>Назначение конфиденциального делопроизводства определяют его организационные и технологические особенности, к числу основных из которых относятся:</vt:lpstr>
      <vt:lpstr>Презентация PowerPoint</vt:lpstr>
      <vt:lpstr>ВОПРОС 6. Защита интеллектуальной собственности</vt:lpstr>
      <vt:lpstr>Законодательство РФ в сфере защиты интеллектуальной собственности </vt:lpstr>
      <vt:lpstr>Согласно ст. 1225 ГК РФ интеллектуальная собственность — это охраняемые законом результаты интеллектуальной деятельности и средства индивидуализации. Виды интеллектуальных прав принято классифицировать на: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Административно-правовая защита интеллектуальной собственности</vt:lpstr>
      <vt:lpstr>Гражданско-правовая защита интеллектуальной собственности</vt:lpstr>
      <vt:lpstr> Уголовно-правовая защита прав интеллектуальной собственности </vt:lpstr>
      <vt:lpstr>Литература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МЕТОДА УПРАВЛЕНИЯ ПРОЕКТАМИ И ЕГО КОНЦЕПЦИЯ</dc:title>
  <dc:creator>Иван Гребенюк</dc:creator>
  <cp:lastModifiedBy>Гребенюк Иван И.</cp:lastModifiedBy>
  <cp:revision>78</cp:revision>
  <dcterms:created xsi:type="dcterms:W3CDTF">2016-02-13T21:23:49Z</dcterms:created>
  <dcterms:modified xsi:type="dcterms:W3CDTF">2025-09-08T09:42:21Z</dcterms:modified>
</cp:coreProperties>
</file>