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485" r:id="rId2"/>
    <p:sldId id="486" r:id="rId3"/>
    <p:sldId id="423" r:id="rId4"/>
    <p:sldId id="424" r:id="rId5"/>
    <p:sldId id="425" r:id="rId6"/>
    <p:sldId id="426" r:id="rId7"/>
    <p:sldId id="427" r:id="rId8"/>
    <p:sldId id="428" r:id="rId9"/>
    <p:sldId id="430" r:id="rId10"/>
    <p:sldId id="437" r:id="rId11"/>
    <p:sldId id="436" r:id="rId12"/>
    <p:sldId id="438" r:id="rId13"/>
    <p:sldId id="439" r:id="rId14"/>
    <p:sldId id="440" r:id="rId15"/>
    <p:sldId id="441" r:id="rId16"/>
    <p:sldId id="487" r:id="rId17"/>
    <p:sldId id="431" r:id="rId18"/>
    <p:sldId id="392" r:id="rId19"/>
    <p:sldId id="442" r:id="rId20"/>
    <p:sldId id="443" r:id="rId21"/>
    <p:sldId id="393" r:id="rId22"/>
    <p:sldId id="432" r:id="rId23"/>
    <p:sldId id="433" r:id="rId24"/>
    <p:sldId id="434" r:id="rId25"/>
    <p:sldId id="444" r:id="rId26"/>
    <p:sldId id="445" r:id="rId27"/>
    <p:sldId id="435" r:id="rId28"/>
    <p:sldId id="394" r:id="rId29"/>
    <p:sldId id="446" r:id="rId30"/>
    <p:sldId id="448" r:id="rId31"/>
    <p:sldId id="395" r:id="rId32"/>
    <p:sldId id="447" r:id="rId33"/>
    <p:sldId id="449" r:id="rId34"/>
    <p:sldId id="450" r:id="rId35"/>
    <p:sldId id="451" r:id="rId36"/>
    <p:sldId id="453" r:id="rId37"/>
    <p:sldId id="454" r:id="rId38"/>
    <p:sldId id="452" r:id="rId39"/>
    <p:sldId id="455" r:id="rId40"/>
    <p:sldId id="456" r:id="rId41"/>
    <p:sldId id="457" r:id="rId42"/>
    <p:sldId id="458" r:id="rId43"/>
    <p:sldId id="459" r:id="rId44"/>
    <p:sldId id="460" r:id="rId45"/>
    <p:sldId id="461" r:id="rId46"/>
    <p:sldId id="462" r:id="rId47"/>
    <p:sldId id="463" r:id="rId48"/>
    <p:sldId id="488" r:id="rId49"/>
    <p:sldId id="466" r:id="rId50"/>
    <p:sldId id="467" r:id="rId51"/>
    <p:sldId id="468" r:id="rId52"/>
    <p:sldId id="469" r:id="rId53"/>
    <p:sldId id="470" r:id="rId54"/>
    <p:sldId id="471" r:id="rId55"/>
    <p:sldId id="489" r:id="rId56"/>
    <p:sldId id="473" r:id="rId57"/>
    <p:sldId id="474" r:id="rId58"/>
    <p:sldId id="475" r:id="rId59"/>
    <p:sldId id="476" r:id="rId60"/>
    <p:sldId id="477" r:id="rId61"/>
    <p:sldId id="478" r:id="rId62"/>
    <p:sldId id="479" r:id="rId63"/>
    <p:sldId id="480" r:id="rId64"/>
    <p:sldId id="481" r:id="rId65"/>
    <p:sldId id="482" r:id="rId66"/>
    <p:sldId id="483" r:id="rId67"/>
    <p:sldId id="484" r:id="rId68"/>
    <p:sldId id="490" r:id="rId6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48" autoAdjust="0"/>
  </p:normalViewPr>
  <p:slideViewPr>
    <p:cSldViewPr snapToGrid="0">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5A9A9C-55DE-46DA-B79B-CC44F2FA081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E57685FC-899B-4CF5-A108-112A75CCAF69}">
      <dgm:prSet phldrT="[Текст]"/>
      <dgm:spPr>
        <a:solidFill>
          <a:schemeClr val="accent2"/>
        </a:solidFill>
      </dgm:spPr>
      <dgm:t>
        <a:bodyPr/>
        <a:lstStyle/>
        <a:p>
          <a:r>
            <a:rPr lang="ru-RU" dirty="0"/>
            <a:t>Причинами отказа в получении лицензии могут быть:</a:t>
          </a:r>
        </a:p>
      </dgm:t>
    </dgm:pt>
    <dgm:pt modelId="{3702F040-4D15-43D7-BCF6-9BE1A8CBFA8E}" type="parTrans" cxnId="{DDBDD4E8-A146-4C3D-B795-C7C9FDD7E92F}">
      <dgm:prSet/>
      <dgm:spPr/>
      <dgm:t>
        <a:bodyPr/>
        <a:lstStyle/>
        <a:p>
          <a:endParaRPr lang="ru-RU"/>
        </a:p>
      </dgm:t>
    </dgm:pt>
    <dgm:pt modelId="{C63568D1-4684-40E6-A7EB-F6578CFA74CD}" type="sibTrans" cxnId="{DDBDD4E8-A146-4C3D-B795-C7C9FDD7E92F}">
      <dgm:prSet/>
      <dgm:spPr/>
      <dgm:t>
        <a:bodyPr/>
        <a:lstStyle/>
        <a:p>
          <a:endParaRPr lang="ru-RU"/>
        </a:p>
      </dgm:t>
    </dgm:pt>
    <dgm:pt modelId="{844446E7-3BB0-4C97-9611-D5C5C0220C3B}">
      <dgm:prSet phldrT="[Текст]"/>
      <dgm:spPr>
        <a:solidFill>
          <a:schemeClr val="accent6">
            <a:lumMod val="50000"/>
          </a:schemeClr>
        </a:solidFill>
      </dgm:spPr>
      <dgm:t>
        <a:bodyPr/>
        <a:lstStyle/>
        <a:p>
          <a:r>
            <a:rPr lang="ru-RU" dirty="0"/>
            <a:t>наличие в документах, представленных соискателем лицензии, недостоверной или искаженной информации;</a:t>
          </a:r>
        </a:p>
      </dgm:t>
    </dgm:pt>
    <dgm:pt modelId="{F043E52C-C00F-4153-BEEF-849FC210FBB0}" type="parTrans" cxnId="{E603C812-7E0B-4069-8047-FA344A1019A9}">
      <dgm:prSet/>
      <dgm:spPr/>
      <dgm:t>
        <a:bodyPr/>
        <a:lstStyle/>
        <a:p>
          <a:endParaRPr lang="ru-RU"/>
        </a:p>
      </dgm:t>
    </dgm:pt>
    <dgm:pt modelId="{B49E3CD8-DFC4-4A91-BB28-343EC5CF3886}" type="sibTrans" cxnId="{E603C812-7E0B-4069-8047-FA344A1019A9}">
      <dgm:prSet/>
      <dgm:spPr/>
      <dgm:t>
        <a:bodyPr/>
        <a:lstStyle/>
        <a:p>
          <a:endParaRPr lang="ru-RU"/>
        </a:p>
      </dgm:t>
    </dgm:pt>
    <dgm:pt modelId="{701462A9-7E25-4397-BD89-5836C10617D2}">
      <dgm:prSet phldrT="[Текст]"/>
      <dgm:spPr>
        <a:solidFill>
          <a:schemeClr val="accent1">
            <a:lumMod val="50000"/>
          </a:schemeClr>
        </a:solidFill>
      </dgm:spPr>
      <dgm:t>
        <a:bodyPr/>
        <a:lstStyle/>
        <a:p>
          <a:r>
            <a:rPr lang="ru-RU" dirty="0"/>
            <a:t>несоответствие соискателя лицензии, принадлежащих ему или используемых им объектов лицензионным требованиям и условиям;</a:t>
          </a:r>
        </a:p>
      </dgm:t>
    </dgm:pt>
    <dgm:pt modelId="{58D9D91C-B331-4958-985A-6B8398F5B956}" type="parTrans" cxnId="{28B89B41-088B-4FD6-B14D-AE821CBB2673}">
      <dgm:prSet/>
      <dgm:spPr/>
      <dgm:t>
        <a:bodyPr/>
        <a:lstStyle/>
        <a:p>
          <a:endParaRPr lang="ru-RU"/>
        </a:p>
      </dgm:t>
    </dgm:pt>
    <dgm:pt modelId="{061B2BB1-5209-427A-8FE9-4E2994D32CA9}" type="sibTrans" cxnId="{28B89B41-088B-4FD6-B14D-AE821CBB2673}">
      <dgm:prSet/>
      <dgm:spPr/>
      <dgm:t>
        <a:bodyPr/>
        <a:lstStyle/>
        <a:p>
          <a:endParaRPr lang="ru-RU"/>
        </a:p>
      </dgm:t>
    </dgm:pt>
    <dgm:pt modelId="{E3C885BD-7990-49F9-B7CF-47F873333F83}">
      <dgm:prSet phldrT="[Текст]"/>
      <dgm:spPr>
        <a:solidFill>
          <a:schemeClr val="accent4">
            <a:lumMod val="50000"/>
          </a:schemeClr>
        </a:solidFill>
      </dgm:spPr>
      <dgm:t>
        <a:bodyPr/>
        <a:lstStyle/>
        <a:p>
          <a:r>
            <a:rPr lang="ru-RU" dirty="0"/>
            <a:t>если у соискателя ранее была лицензия на этот же вид деятельности и она была аннулирована.</a:t>
          </a:r>
        </a:p>
      </dgm:t>
    </dgm:pt>
    <dgm:pt modelId="{745FA0C4-185F-4C01-A01B-205709486B65}" type="parTrans" cxnId="{7FC4387C-A030-413E-BB18-3F04FACEB79C}">
      <dgm:prSet/>
      <dgm:spPr/>
      <dgm:t>
        <a:bodyPr/>
        <a:lstStyle/>
        <a:p>
          <a:endParaRPr lang="ru-RU"/>
        </a:p>
      </dgm:t>
    </dgm:pt>
    <dgm:pt modelId="{E4871176-7E51-45FF-A4C8-1AD4A339A120}" type="sibTrans" cxnId="{7FC4387C-A030-413E-BB18-3F04FACEB79C}">
      <dgm:prSet/>
      <dgm:spPr/>
      <dgm:t>
        <a:bodyPr/>
        <a:lstStyle/>
        <a:p>
          <a:endParaRPr lang="ru-RU"/>
        </a:p>
      </dgm:t>
    </dgm:pt>
    <dgm:pt modelId="{AA2513D7-CAB2-4E97-9562-104D7A47F759}" type="pres">
      <dgm:prSet presAssocID="{775A9A9C-55DE-46DA-B79B-CC44F2FA0819}" presName="composite" presStyleCnt="0">
        <dgm:presLayoutVars>
          <dgm:chMax val="1"/>
          <dgm:dir/>
          <dgm:resizeHandles val="exact"/>
        </dgm:presLayoutVars>
      </dgm:prSet>
      <dgm:spPr/>
      <dgm:t>
        <a:bodyPr/>
        <a:lstStyle/>
        <a:p>
          <a:endParaRPr lang="ru-RU"/>
        </a:p>
      </dgm:t>
    </dgm:pt>
    <dgm:pt modelId="{6A0A1F71-3634-428D-AD55-F1F5BD5EA871}" type="pres">
      <dgm:prSet presAssocID="{E57685FC-899B-4CF5-A108-112A75CCAF69}" presName="roof" presStyleLbl="dkBgShp" presStyleIdx="0" presStyleCnt="2"/>
      <dgm:spPr/>
      <dgm:t>
        <a:bodyPr/>
        <a:lstStyle/>
        <a:p>
          <a:endParaRPr lang="ru-RU"/>
        </a:p>
      </dgm:t>
    </dgm:pt>
    <dgm:pt modelId="{05B49680-673B-44F1-B5A8-602ED67A053E}" type="pres">
      <dgm:prSet presAssocID="{E57685FC-899B-4CF5-A108-112A75CCAF69}" presName="pillars" presStyleCnt="0"/>
      <dgm:spPr/>
    </dgm:pt>
    <dgm:pt modelId="{7CB636EF-07A3-49BD-8646-2508861EDB24}" type="pres">
      <dgm:prSet presAssocID="{E57685FC-899B-4CF5-A108-112A75CCAF69}" presName="pillar1" presStyleLbl="node1" presStyleIdx="0" presStyleCnt="3">
        <dgm:presLayoutVars>
          <dgm:bulletEnabled val="1"/>
        </dgm:presLayoutVars>
      </dgm:prSet>
      <dgm:spPr/>
      <dgm:t>
        <a:bodyPr/>
        <a:lstStyle/>
        <a:p>
          <a:endParaRPr lang="ru-RU"/>
        </a:p>
      </dgm:t>
    </dgm:pt>
    <dgm:pt modelId="{52F31D78-9056-46F5-A680-630C3594C922}" type="pres">
      <dgm:prSet presAssocID="{701462A9-7E25-4397-BD89-5836C10617D2}" presName="pillarX" presStyleLbl="node1" presStyleIdx="1" presStyleCnt="3">
        <dgm:presLayoutVars>
          <dgm:bulletEnabled val="1"/>
        </dgm:presLayoutVars>
      </dgm:prSet>
      <dgm:spPr/>
      <dgm:t>
        <a:bodyPr/>
        <a:lstStyle/>
        <a:p>
          <a:endParaRPr lang="ru-RU"/>
        </a:p>
      </dgm:t>
    </dgm:pt>
    <dgm:pt modelId="{8DA30C9F-1F25-41E1-BE06-BAE11491148B}" type="pres">
      <dgm:prSet presAssocID="{E3C885BD-7990-49F9-B7CF-47F873333F83}" presName="pillarX" presStyleLbl="node1" presStyleIdx="2" presStyleCnt="3">
        <dgm:presLayoutVars>
          <dgm:bulletEnabled val="1"/>
        </dgm:presLayoutVars>
      </dgm:prSet>
      <dgm:spPr/>
      <dgm:t>
        <a:bodyPr/>
        <a:lstStyle/>
        <a:p>
          <a:endParaRPr lang="ru-RU"/>
        </a:p>
      </dgm:t>
    </dgm:pt>
    <dgm:pt modelId="{7D7A7804-DF2E-4D29-916B-75CBA07832A6}" type="pres">
      <dgm:prSet presAssocID="{E57685FC-899B-4CF5-A108-112A75CCAF69}" presName="base" presStyleLbl="dkBgShp" presStyleIdx="1" presStyleCnt="2"/>
      <dgm:spPr>
        <a:solidFill>
          <a:schemeClr val="accent2"/>
        </a:solidFill>
      </dgm:spPr>
    </dgm:pt>
  </dgm:ptLst>
  <dgm:cxnLst>
    <dgm:cxn modelId="{7FC4387C-A030-413E-BB18-3F04FACEB79C}" srcId="{E57685FC-899B-4CF5-A108-112A75CCAF69}" destId="{E3C885BD-7990-49F9-B7CF-47F873333F83}" srcOrd="2" destOrd="0" parTransId="{745FA0C4-185F-4C01-A01B-205709486B65}" sibTransId="{E4871176-7E51-45FF-A4C8-1AD4A339A120}"/>
    <dgm:cxn modelId="{FEAD22A9-969C-42DA-8679-A5D3CAEC24D0}" type="presOf" srcId="{844446E7-3BB0-4C97-9611-D5C5C0220C3B}" destId="{7CB636EF-07A3-49BD-8646-2508861EDB24}" srcOrd="0" destOrd="0" presId="urn:microsoft.com/office/officeart/2005/8/layout/hList3"/>
    <dgm:cxn modelId="{E603C812-7E0B-4069-8047-FA344A1019A9}" srcId="{E57685FC-899B-4CF5-A108-112A75CCAF69}" destId="{844446E7-3BB0-4C97-9611-D5C5C0220C3B}" srcOrd="0" destOrd="0" parTransId="{F043E52C-C00F-4153-BEEF-849FC210FBB0}" sibTransId="{B49E3CD8-DFC4-4A91-BB28-343EC5CF3886}"/>
    <dgm:cxn modelId="{CEA4E255-8535-49D1-81FE-7669E6E4C685}" type="presOf" srcId="{E3C885BD-7990-49F9-B7CF-47F873333F83}" destId="{8DA30C9F-1F25-41E1-BE06-BAE11491148B}" srcOrd="0" destOrd="0" presId="urn:microsoft.com/office/officeart/2005/8/layout/hList3"/>
    <dgm:cxn modelId="{F9C18DFE-16CD-40DA-8BD5-160B74AD6A00}" type="presOf" srcId="{E57685FC-899B-4CF5-A108-112A75CCAF69}" destId="{6A0A1F71-3634-428D-AD55-F1F5BD5EA871}" srcOrd="0" destOrd="0" presId="urn:microsoft.com/office/officeart/2005/8/layout/hList3"/>
    <dgm:cxn modelId="{28B89B41-088B-4FD6-B14D-AE821CBB2673}" srcId="{E57685FC-899B-4CF5-A108-112A75CCAF69}" destId="{701462A9-7E25-4397-BD89-5836C10617D2}" srcOrd="1" destOrd="0" parTransId="{58D9D91C-B331-4958-985A-6B8398F5B956}" sibTransId="{061B2BB1-5209-427A-8FE9-4E2994D32CA9}"/>
    <dgm:cxn modelId="{DDBDD4E8-A146-4C3D-B795-C7C9FDD7E92F}" srcId="{775A9A9C-55DE-46DA-B79B-CC44F2FA0819}" destId="{E57685FC-899B-4CF5-A108-112A75CCAF69}" srcOrd="0" destOrd="0" parTransId="{3702F040-4D15-43D7-BCF6-9BE1A8CBFA8E}" sibTransId="{C63568D1-4684-40E6-A7EB-F6578CFA74CD}"/>
    <dgm:cxn modelId="{D714B772-D8FE-4CD3-8151-C94D2FF18BA9}" type="presOf" srcId="{775A9A9C-55DE-46DA-B79B-CC44F2FA0819}" destId="{AA2513D7-CAB2-4E97-9562-104D7A47F759}" srcOrd="0" destOrd="0" presId="urn:microsoft.com/office/officeart/2005/8/layout/hList3"/>
    <dgm:cxn modelId="{00CBB456-A58E-4FAC-B118-EA9881480221}" type="presOf" srcId="{701462A9-7E25-4397-BD89-5836C10617D2}" destId="{52F31D78-9056-46F5-A680-630C3594C922}" srcOrd="0" destOrd="0" presId="urn:microsoft.com/office/officeart/2005/8/layout/hList3"/>
    <dgm:cxn modelId="{31CBD996-1F66-43DF-892C-80B1E80A298E}" type="presParOf" srcId="{AA2513D7-CAB2-4E97-9562-104D7A47F759}" destId="{6A0A1F71-3634-428D-AD55-F1F5BD5EA871}" srcOrd="0" destOrd="0" presId="urn:microsoft.com/office/officeart/2005/8/layout/hList3"/>
    <dgm:cxn modelId="{5BF95EFC-CC99-4F8D-B85F-7DD205448F63}" type="presParOf" srcId="{AA2513D7-CAB2-4E97-9562-104D7A47F759}" destId="{05B49680-673B-44F1-B5A8-602ED67A053E}" srcOrd="1" destOrd="0" presId="urn:microsoft.com/office/officeart/2005/8/layout/hList3"/>
    <dgm:cxn modelId="{1CAE4513-75FC-4CB8-9EEB-05AAAFB5CEE9}" type="presParOf" srcId="{05B49680-673B-44F1-B5A8-602ED67A053E}" destId="{7CB636EF-07A3-49BD-8646-2508861EDB24}" srcOrd="0" destOrd="0" presId="urn:microsoft.com/office/officeart/2005/8/layout/hList3"/>
    <dgm:cxn modelId="{B83F0D7B-9723-41D9-98DF-315A5426E127}" type="presParOf" srcId="{05B49680-673B-44F1-B5A8-602ED67A053E}" destId="{52F31D78-9056-46F5-A680-630C3594C922}" srcOrd="1" destOrd="0" presId="urn:microsoft.com/office/officeart/2005/8/layout/hList3"/>
    <dgm:cxn modelId="{004224D9-193C-47DD-81E3-084AB49285AA}" type="presParOf" srcId="{05B49680-673B-44F1-B5A8-602ED67A053E}" destId="{8DA30C9F-1F25-41E1-BE06-BAE11491148B}" srcOrd="2" destOrd="0" presId="urn:microsoft.com/office/officeart/2005/8/layout/hList3"/>
    <dgm:cxn modelId="{10561FAA-2956-4510-858A-CD8D43DB80C0}" type="presParOf" srcId="{AA2513D7-CAB2-4E97-9562-104D7A47F759}" destId="{7D7A7804-DF2E-4D29-916B-75CBA07832A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747F4-631B-4DD8-83FF-409C036E843A}"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ru-RU"/>
        </a:p>
      </dgm:t>
    </dgm:pt>
    <dgm:pt modelId="{2C53CA48-E90A-4497-A777-F313F0DD628F}">
      <dgm:prSet phldrT="[Текст]"/>
      <dgm:spPr>
        <a:solidFill>
          <a:schemeClr val="accent4">
            <a:lumMod val="50000"/>
          </a:schemeClr>
        </a:solidFill>
      </dgm:spPr>
      <dgm:t>
        <a:bodyPr/>
        <a:lstStyle/>
        <a:p>
          <a:r>
            <a:rPr lang="ru-RU" dirty="0"/>
            <a:t>Подтверждение соответствия на территории Российской Федерации может носить добровольный или обязательный характер.</a:t>
          </a:r>
        </a:p>
      </dgm:t>
    </dgm:pt>
    <dgm:pt modelId="{46495737-377A-460C-B657-F8DF4C7E97A5}" type="parTrans" cxnId="{C8239845-AB9F-4316-BDC4-93FE18BBFA55}">
      <dgm:prSet/>
      <dgm:spPr/>
      <dgm:t>
        <a:bodyPr/>
        <a:lstStyle/>
        <a:p>
          <a:endParaRPr lang="ru-RU"/>
        </a:p>
      </dgm:t>
    </dgm:pt>
    <dgm:pt modelId="{D05A1BAC-0D75-4410-B9B9-D5941E82617D}" type="sibTrans" cxnId="{C8239845-AB9F-4316-BDC4-93FE18BBFA55}">
      <dgm:prSet/>
      <dgm:spPr/>
      <dgm:t>
        <a:bodyPr/>
        <a:lstStyle/>
        <a:p>
          <a:endParaRPr lang="ru-RU"/>
        </a:p>
      </dgm:t>
    </dgm:pt>
    <dgm:pt modelId="{3B568269-56EA-4CB1-AB1C-C4C9F179B9E1}">
      <dgm:prSet phldrT="[Текст]"/>
      <dgm:spPr>
        <a:solidFill>
          <a:schemeClr val="accent1">
            <a:lumMod val="50000"/>
          </a:schemeClr>
        </a:solidFill>
      </dgm:spPr>
      <dgm:t>
        <a:bodyPr/>
        <a:lstStyle/>
        <a:p>
          <a:r>
            <a:rPr lang="ru-RU" dirty="0"/>
            <a:t>Добровольное подтверждение соответствия осуществляется в форме добровольной сертификации.</a:t>
          </a:r>
        </a:p>
      </dgm:t>
    </dgm:pt>
    <dgm:pt modelId="{D6B290E9-1302-429B-8E03-FDA815B4DD76}" type="parTrans" cxnId="{CE3B4EBD-3824-42F2-BDAF-13746FE58F79}">
      <dgm:prSet/>
      <dgm:spPr/>
      <dgm:t>
        <a:bodyPr/>
        <a:lstStyle/>
        <a:p>
          <a:endParaRPr lang="ru-RU"/>
        </a:p>
      </dgm:t>
    </dgm:pt>
    <dgm:pt modelId="{009097E0-BCF7-49BF-9761-398198702430}" type="sibTrans" cxnId="{CE3B4EBD-3824-42F2-BDAF-13746FE58F79}">
      <dgm:prSet/>
      <dgm:spPr/>
      <dgm:t>
        <a:bodyPr/>
        <a:lstStyle/>
        <a:p>
          <a:endParaRPr lang="ru-RU"/>
        </a:p>
      </dgm:t>
    </dgm:pt>
    <dgm:pt modelId="{B80F93D1-AA92-402E-8A7D-7F07DE914379}">
      <dgm:prSet phldrT="[Текст]"/>
      <dgm:spPr>
        <a:solidFill>
          <a:schemeClr val="tx2">
            <a:lumMod val="50000"/>
          </a:schemeClr>
        </a:solidFill>
      </dgm:spPr>
      <dgm:t>
        <a:bodyPr/>
        <a:lstStyle/>
        <a:p>
          <a:r>
            <a:rPr lang="ru-RU" dirty="0"/>
            <a:t>Обязательное подтверждение соответствия осуществляется в формах: принятия декларации о соответствии или обязательной сертификации.</a:t>
          </a:r>
        </a:p>
      </dgm:t>
    </dgm:pt>
    <dgm:pt modelId="{001A62D4-EAAE-435F-99F6-C5D8E434F379}" type="parTrans" cxnId="{F2AF9F95-97BF-4F0E-9FCE-5EC18FCE5BDA}">
      <dgm:prSet/>
      <dgm:spPr/>
      <dgm:t>
        <a:bodyPr/>
        <a:lstStyle/>
        <a:p>
          <a:endParaRPr lang="ru-RU"/>
        </a:p>
      </dgm:t>
    </dgm:pt>
    <dgm:pt modelId="{FD008B0E-252C-42B9-A8F2-AF2DFF712405}" type="sibTrans" cxnId="{F2AF9F95-97BF-4F0E-9FCE-5EC18FCE5BDA}">
      <dgm:prSet/>
      <dgm:spPr/>
      <dgm:t>
        <a:bodyPr/>
        <a:lstStyle/>
        <a:p>
          <a:endParaRPr lang="ru-RU"/>
        </a:p>
      </dgm:t>
    </dgm:pt>
    <dgm:pt modelId="{037AB5F1-A5F4-450D-A378-16C9BF4FCA63}">
      <dgm:prSet phldrT="[Текст]"/>
      <dgm:spPr>
        <a:solidFill>
          <a:schemeClr val="accent6">
            <a:lumMod val="50000"/>
          </a:schemeClr>
        </a:solidFill>
      </dgm:spPr>
      <dgm:t>
        <a:bodyPr/>
        <a:lstStyle/>
        <a:p>
          <a:r>
            <a:rPr lang="ru-RU" dirty="0"/>
            <a:t>Порядок применения форм обязательного подтверждения соответствия устанавливается настоящим Федеральным законом.</a:t>
          </a:r>
        </a:p>
      </dgm:t>
    </dgm:pt>
    <dgm:pt modelId="{EC8ED362-D049-4A6E-B66A-0B55845054A8}" type="parTrans" cxnId="{059BE701-5F03-4A03-BA0C-65B7C502CAF2}">
      <dgm:prSet/>
      <dgm:spPr/>
      <dgm:t>
        <a:bodyPr/>
        <a:lstStyle/>
        <a:p>
          <a:endParaRPr lang="ru-RU"/>
        </a:p>
      </dgm:t>
    </dgm:pt>
    <dgm:pt modelId="{3A8D85C5-1FDA-4373-B1BF-8092FE8D38B1}" type="sibTrans" cxnId="{059BE701-5F03-4A03-BA0C-65B7C502CAF2}">
      <dgm:prSet/>
      <dgm:spPr/>
      <dgm:t>
        <a:bodyPr/>
        <a:lstStyle/>
        <a:p>
          <a:endParaRPr lang="ru-RU"/>
        </a:p>
      </dgm:t>
    </dgm:pt>
    <dgm:pt modelId="{22CC0C19-4EBC-427C-AEC8-AEE0DD0A0F5F}" type="pres">
      <dgm:prSet presAssocID="{50F747F4-631B-4DD8-83FF-409C036E843A}" presName="diagram" presStyleCnt="0">
        <dgm:presLayoutVars>
          <dgm:dir/>
          <dgm:resizeHandles val="exact"/>
        </dgm:presLayoutVars>
      </dgm:prSet>
      <dgm:spPr/>
      <dgm:t>
        <a:bodyPr/>
        <a:lstStyle/>
        <a:p>
          <a:endParaRPr lang="ru-RU"/>
        </a:p>
      </dgm:t>
    </dgm:pt>
    <dgm:pt modelId="{D3BA6280-4F1A-4F77-A766-F5E6E18E7DB1}" type="pres">
      <dgm:prSet presAssocID="{2C53CA48-E90A-4497-A777-F313F0DD628F}" presName="node" presStyleLbl="node1" presStyleIdx="0" presStyleCnt="4">
        <dgm:presLayoutVars>
          <dgm:bulletEnabled val="1"/>
        </dgm:presLayoutVars>
      </dgm:prSet>
      <dgm:spPr/>
      <dgm:t>
        <a:bodyPr/>
        <a:lstStyle/>
        <a:p>
          <a:endParaRPr lang="ru-RU"/>
        </a:p>
      </dgm:t>
    </dgm:pt>
    <dgm:pt modelId="{00B71A93-4E7C-408D-9E13-110B78F9E4D1}" type="pres">
      <dgm:prSet presAssocID="{D05A1BAC-0D75-4410-B9B9-D5941E82617D}" presName="sibTrans" presStyleCnt="0"/>
      <dgm:spPr/>
    </dgm:pt>
    <dgm:pt modelId="{030B2B7D-8380-43ED-9913-248B5DAEDADF}" type="pres">
      <dgm:prSet presAssocID="{3B568269-56EA-4CB1-AB1C-C4C9F179B9E1}" presName="node" presStyleLbl="node1" presStyleIdx="1" presStyleCnt="4">
        <dgm:presLayoutVars>
          <dgm:bulletEnabled val="1"/>
        </dgm:presLayoutVars>
      </dgm:prSet>
      <dgm:spPr/>
      <dgm:t>
        <a:bodyPr/>
        <a:lstStyle/>
        <a:p>
          <a:endParaRPr lang="ru-RU"/>
        </a:p>
      </dgm:t>
    </dgm:pt>
    <dgm:pt modelId="{F5E571F8-5A1E-44BE-A206-6CB77C6C1395}" type="pres">
      <dgm:prSet presAssocID="{009097E0-BCF7-49BF-9761-398198702430}" presName="sibTrans" presStyleCnt="0"/>
      <dgm:spPr/>
    </dgm:pt>
    <dgm:pt modelId="{E30BFF4B-B054-4670-9F8B-1FFFED1E0F73}" type="pres">
      <dgm:prSet presAssocID="{B80F93D1-AA92-402E-8A7D-7F07DE914379}" presName="node" presStyleLbl="node1" presStyleIdx="2" presStyleCnt="4">
        <dgm:presLayoutVars>
          <dgm:bulletEnabled val="1"/>
        </dgm:presLayoutVars>
      </dgm:prSet>
      <dgm:spPr/>
      <dgm:t>
        <a:bodyPr/>
        <a:lstStyle/>
        <a:p>
          <a:endParaRPr lang="ru-RU"/>
        </a:p>
      </dgm:t>
    </dgm:pt>
    <dgm:pt modelId="{3EA78B6B-95CF-4F2C-ABF6-586C3906F935}" type="pres">
      <dgm:prSet presAssocID="{FD008B0E-252C-42B9-A8F2-AF2DFF712405}" presName="sibTrans" presStyleCnt="0"/>
      <dgm:spPr/>
    </dgm:pt>
    <dgm:pt modelId="{D8614879-74EC-47B7-B711-201F84244B00}" type="pres">
      <dgm:prSet presAssocID="{037AB5F1-A5F4-450D-A378-16C9BF4FCA63}" presName="node" presStyleLbl="node1" presStyleIdx="3" presStyleCnt="4">
        <dgm:presLayoutVars>
          <dgm:bulletEnabled val="1"/>
        </dgm:presLayoutVars>
      </dgm:prSet>
      <dgm:spPr/>
      <dgm:t>
        <a:bodyPr/>
        <a:lstStyle/>
        <a:p>
          <a:endParaRPr lang="ru-RU"/>
        </a:p>
      </dgm:t>
    </dgm:pt>
  </dgm:ptLst>
  <dgm:cxnLst>
    <dgm:cxn modelId="{616C60F8-B202-4D02-B611-353CB0302F16}" type="presOf" srcId="{037AB5F1-A5F4-450D-A378-16C9BF4FCA63}" destId="{D8614879-74EC-47B7-B711-201F84244B00}" srcOrd="0" destOrd="0" presId="urn:microsoft.com/office/officeart/2005/8/layout/default"/>
    <dgm:cxn modelId="{CE3B4EBD-3824-42F2-BDAF-13746FE58F79}" srcId="{50F747F4-631B-4DD8-83FF-409C036E843A}" destId="{3B568269-56EA-4CB1-AB1C-C4C9F179B9E1}" srcOrd="1" destOrd="0" parTransId="{D6B290E9-1302-429B-8E03-FDA815B4DD76}" sibTransId="{009097E0-BCF7-49BF-9761-398198702430}"/>
    <dgm:cxn modelId="{2EFC52EE-8C86-41B0-A424-C2CF3E8EAA0E}" type="presOf" srcId="{B80F93D1-AA92-402E-8A7D-7F07DE914379}" destId="{E30BFF4B-B054-4670-9F8B-1FFFED1E0F73}" srcOrd="0" destOrd="0" presId="urn:microsoft.com/office/officeart/2005/8/layout/default"/>
    <dgm:cxn modelId="{7D8885E0-D4B1-49B1-B123-FAEDF5977BA3}" type="presOf" srcId="{50F747F4-631B-4DD8-83FF-409C036E843A}" destId="{22CC0C19-4EBC-427C-AEC8-AEE0DD0A0F5F}" srcOrd="0" destOrd="0" presId="urn:microsoft.com/office/officeart/2005/8/layout/default"/>
    <dgm:cxn modelId="{059BE701-5F03-4A03-BA0C-65B7C502CAF2}" srcId="{50F747F4-631B-4DD8-83FF-409C036E843A}" destId="{037AB5F1-A5F4-450D-A378-16C9BF4FCA63}" srcOrd="3" destOrd="0" parTransId="{EC8ED362-D049-4A6E-B66A-0B55845054A8}" sibTransId="{3A8D85C5-1FDA-4373-B1BF-8092FE8D38B1}"/>
    <dgm:cxn modelId="{C8239845-AB9F-4316-BDC4-93FE18BBFA55}" srcId="{50F747F4-631B-4DD8-83FF-409C036E843A}" destId="{2C53CA48-E90A-4497-A777-F313F0DD628F}" srcOrd="0" destOrd="0" parTransId="{46495737-377A-460C-B657-F8DF4C7E97A5}" sibTransId="{D05A1BAC-0D75-4410-B9B9-D5941E82617D}"/>
    <dgm:cxn modelId="{C548244B-9A42-4F2B-88D5-C7047E3D2A10}" type="presOf" srcId="{2C53CA48-E90A-4497-A777-F313F0DD628F}" destId="{D3BA6280-4F1A-4F77-A766-F5E6E18E7DB1}" srcOrd="0" destOrd="0" presId="urn:microsoft.com/office/officeart/2005/8/layout/default"/>
    <dgm:cxn modelId="{593BD778-D740-4709-98AF-C932160AC70B}" type="presOf" srcId="{3B568269-56EA-4CB1-AB1C-C4C9F179B9E1}" destId="{030B2B7D-8380-43ED-9913-248B5DAEDADF}" srcOrd="0" destOrd="0" presId="urn:microsoft.com/office/officeart/2005/8/layout/default"/>
    <dgm:cxn modelId="{F2AF9F95-97BF-4F0E-9FCE-5EC18FCE5BDA}" srcId="{50F747F4-631B-4DD8-83FF-409C036E843A}" destId="{B80F93D1-AA92-402E-8A7D-7F07DE914379}" srcOrd="2" destOrd="0" parTransId="{001A62D4-EAAE-435F-99F6-C5D8E434F379}" sibTransId="{FD008B0E-252C-42B9-A8F2-AF2DFF712405}"/>
    <dgm:cxn modelId="{D3FC6053-2424-47A4-A76A-5F4998F58AE5}" type="presParOf" srcId="{22CC0C19-4EBC-427C-AEC8-AEE0DD0A0F5F}" destId="{D3BA6280-4F1A-4F77-A766-F5E6E18E7DB1}" srcOrd="0" destOrd="0" presId="urn:microsoft.com/office/officeart/2005/8/layout/default"/>
    <dgm:cxn modelId="{5BB3F759-5E51-4665-8E48-EF28DDE06CB0}" type="presParOf" srcId="{22CC0C19-4EBC-427C-AEC8-AEE0DD0A0F5F}" destId="{00B71A93-4E7C-408D-9E13-110B78F9E4D1}" srcOrd="1" destOrd="0" presId="urn:microsoft.com/office/officeart/2005/8/layout/default"/>
    <dgm:cxn modelId="{A14038A8-E2A0-4EF0-AD15-6B07C6B2631C}" type="presParOf" srcId="{22CC0C19-4EBC-427C-AEC8-AEE0DD0A0F5F}" destId="{030B2B7D-8380-43ED-9913-248B5DAEDADF}" srcOrd="2" destOrd="0" presId="urn:microsoft.com/office/officeart/2005/8/layout/default"/>
    <dgm:cxn modelId="{45F9AB89-CE39-4CFA-9022-85C9691375ED}" type="presParOf" srcId="{22CC0C19-4EBC-427C-AEC8-AEE0DD0A0F5F}" destId="{F5E571F8-5A1E-44BE-A206-6CB77C6C1395}" srcOrd="3" destOrd="0" presId="urn:microsoft.com/office/officeart/2005/8/layout/default"/>
    <dgm:cxn modelId="{112CDC42-62AA-417D-9910-E8C4E5766087}" type="presParOf" srcId="{22CC0C19-4EBC-427C-AEC8-AEE0DD0A0F5F}" destId="{E30BFF4B-B054-4670-9F8B-1FFFED1E0F73}" srcOrd="4" destOrd="0" presId="urn:microsoft.com/office/officeart/2005/8/layout/default"/>
    <dgm:cxn modelId="{E67A9702-8FEA-45D2-9BF4-08AF87819F5C}" type="presParOf" srcId="{22CC0C19-4EBC-427C-AEC8-AEE0DD0A0F5F}" destId="{3EA78B6B-95CF-4F2C-ABF6-586C3906F935}" srcOrd="5" destOrd="0" presId="urn:microsoft.com/office/officeart/2005/8/layout/default"/>
    <dgm:cxn modelId="{A726D696-5635-4FE1-B22D-0E3620156B98}" type="presParOf" srcId="{22CC0C19-4EBC-427C-AEC8-AEE0DD0A0F5F}" destId="{D8614879-74EC-47B7-B711-201F84244B0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5A9A9C-55DE-46DA-B79B-CC44F2FA081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E57685FC-899B-4CF5-A108-112A75CCAF69}">
      <dgm:prSet phldrT="[Текст]"/>
      <dgm:spPr>
        <a:solidFill>
          <a:schemeClr val="accent2"/>
        </a:solidFill>
      </dgm:spPr>
      <dgm:t>
        <a:bodyPr/>
        <a:lstStyle/>
        <a:p>
          <a:r>
            <a:rPr lang="ru-RU" dirty="0"/>
            <a:t>Продление срока действия сертификата возможно двумя путями:</a:t>
          </a:r>
        </a:p>
      </dgm:t>
    </dgm:pt>
    <dgm:pt modelId="{3702F040-4D15-43D7-BCF6-9BE1A8CBFA8E}" type="parTrans" cxnId="{DDBDD4E8-A146-4C3D-B795-C7C9FDD7E92F}">
      <dgm:prSet/>
      <dgm:spPr/>
      <dgm:t>
        <a:bodyPr/>
        <a:lstStyle/>
        <a:p>
          <a:endParaRPr lang="ru-RU"/>
        </a:p>
      </dgm:t>
    </dgm:pt>
    <dgm:pt modelId="{C63568D1-4684-40E6-A7EB-F6578CFA74CD}" type="sibTrans" cxnId="{DDBDD4E8-A146-4C3D-B795-C7C9FDD7E92F}">
      <dgm:prSet/>
      <dgm:spPr/>
      <dgm:t>
        <a:bodyPr/>
        <a:lstStyle/>
        <a:p>
          <a:endParaRPr lang="ru-RU"/>
        </a:p>
      </dgm:t>
    </dgm:pt>
    <dgm:pt modelId="{844446E7-3BB0-4C97-9611-D5C5C0220C3B}">
      <dgm:prSet phldrT="[Текст]"/>
      <dgm:spPr>
        <a:solidFill>
          <a:schemeClr val="accent6">
            <a:lumMod val="50000"/>
          </a:schemeClr>
        </a:solidFill>
      </dgm:spPr>
      <dgm:t>
        <a:bodyPr/>
        <a:lstStyle/>
        <a:p>
          <a:r>
            <a:rPr lang="ru-RU" dirty="0"/>
            <a:t>продление срока действия сертификата заявителем первичной сертификации;</a:t>
          </a:r>
        </a:p>
      </dgm:t>
    </dgm:pt>
    <dgm:pt modelId="{F043E52C-C00F-4153-BEEF-849FC210FBB0}" type="parTrans" cxnId="{E603C812-7E0B-4069-8047-FA344A1019A9}">
      <dgm:prSet/>
      <dgm:spPr/>
      <dgm:t>
        <a:bodyPr/>
        <a:lstStyle/>
        <a:p>
          <a:endParaRPr lang="ru-RU"/>
        </a:p>
      </dgm:t>
    </dgm:pt>
    <dgm:pt modelId="{B49E3CD8-DFC4-4A91-BB28-343EC5CF3886}" type="sibTrans" cxnId="{E603C812-7E0B-4069-8047-FA344A1019A9}">
      <dgm:prSet/>
      <dgm:spPr/>
      <dgm:t>
        <a:bodyPr/>
        <a:lstStyle/>
        <a:p>
          <a:endParaRPr lang="ru-RU"/>
        </a:p>
      </dgm:t>
    </dgm:pt>
    <dgm:pt modelId="{701462A9-7E25-4397-BD89-5836C10617D2}">
      <dgm:prSet phldrT="[Текст]"/>
      <dgm:spPr>
        <a:solidFill>
          <a:schemeClr val="accent1">
            <a:lumMod val="50000"/>
          </a:schemeClr>
        </a:solidFill>
      </dgm:spPr>
      <dgm:t>
        <a:bodyPr/>
        <a:lstStyle/>
        <a:p>
          <a:r>
            <a:rPr lang="ru-RU" dirty="0"/>
            <a:t>продление срока действия сертификата организацией, эксплуатирующей средство защиты информации.</a:t>
          </a:r>
        </a:p>
      </dgm:t>
    </dgm:pt>
    <dgm:pt modelId="{58D9D91C-B331-4958-985A-6B8398F5B956}" type="parTrans" cxnId="{28B89B41-088B-4FD6-B14D-AE821CBB2673}">
      <dgm:prSet/>
      <dgm:spPr/>
      <dgm:t>
        <a:bodyPr/>
        <a:lstStyle/>
        <a:p>
          <a:endParaRPr lang="ru-RU"/>
        </a:p>
      </dgm:t>
    </dgm:pt>
    <dgm:pt modelId="{061B2BB1-5209-427A-8FE9-4E2994D32CA9}" type="sibTrans" cxnId="{28B89B41-088B-4FD6-B14D-AE821CBB2673}">
      <dgm:prSet/>
      <dgm:spPr/>
      <dgm:t>
        <a:bodyPr/>
        <a:lstStyle/>
        <a:p>
          <a:endParaRPr lang="ru-RU"/>
        </a:p>
      </dgm:t>
    </dgm:pt>
    <dgm:pt modelId="{AA2513D7-CAB2-4E97-9562-104D7A47F759}" type="pres">
      <dgm:prSet presAssocID="{775A9A9C-55DE-46DA-B79B-CC44F2FA0819}" presName="composite" presStyleCnt="0">
        <dgm:presLayoutVars>
          <dgm:chMax val="1"/>
          <dgm:dir/>
          <dgm:resizeHandles val="exact"/>
        </dgm:presLayoutVars>
      </dgm:prSet>
      <dgm:spPr/>
      <dgm:t>
        <a:bodyPr/>
        <a:lstStyle/>
        <a:p>
          <a:endParaRPr lang="ru-RU"/>
        </a:p>
      </dgm:t>
    </dgm:pt>
    <dgm:pt modelId="{6A0A1F71-3634-428D-AD55-F1F5BD5EA871}" type="pres">
      <dgm:prSet presAssocID="{E57685FC-899B-4CF5-A108-112A75CCAF69}" presName="roof" presStyleLbl="dkBgShp" presStyleIdx="0" presStyleCnt="2"/>
      <dgm:spPr/>
      <dgm:t>
        <a:bodyPr/>
        <a:lstStyle/>
        <a:p>
          <a:endParaRPr lang="ru-RU"/>
        </a:p>
      </dgm:t>
    </dgm:pt>
    <dgm:pt modelId="{05B49680-673B-44F1-B5A8-602ED67A053E}" type="pres">
      <dgm:prSet presAssocID="{E57685FC-899B-4CF5-A108-112A75CCAF69}" presName="pillars" presStyleCnt="0"/>
      <dgm:spPr/>
    </dgm:pt>
    <dgm:pt modelId="{7CB636EF-07A3-49BD-8646-2508861EDB24}" type="pres">
      <dgm:prSet presAssocID="{E57685FC-899B-4CF5-A108-112A75CCAF69}" presName="pillar1" presStyleLbl="node1" presStyleIdx="0" presStyleCnt="2">
        <dgm:presLayoutVars>
          <dgm:bulletEnabled val="1"/>
        </dgm:presLayoutVars>
      </dgm:prSet>
      <dgm:spPr/>
      <dgm:t>
        <a:bodyPr/>
        <a:lstStyle/>
        <a:p>
          <a:endParaRPr lang="ru-RU"/>
        </a:p>
      </dgm:t>
    </dgm:pt>
    <dgm:pt modelId="{52F31D78-9056-46F5-A680-630C3594C922}" type="pres">
      <dgm:prSet presAssocID="{701462A9-7E25-4397-BD89-5836C10617D2}" presName="pillarX" presStyleLbl="node1" presStyleIdx="1" presStyleCnt="2">
        <dgm:presLayoutVars>
          <dgm:bulletEnabled val="1"/>
        </dgm:presLayoutVars>
      </dgm:prSet>
      <dgm:spPr/>
      <dgm:t>
        <a:bodyPr/>
        <a:lstStyle/>
        <a:p>
          <a:endParaRPr lang="ru-RU"/>
        </a:p>
      </dgm:t>
    </dgm:pt>
    <dgm:pt modelId="{7D7A7804-DF2E-4D29-916B-75CBA07832A6}" type="pres">
      <dgm:prSet presAssocID="{E57685FC-899B-4CF5-A108-112A75CCAF69}" presName="base" presStyleLbl="dkBgShp" presStyleIdx="1" presStyleCnt="2"/>
      <dgm:spPr>
        <a:solidFill>
          <a:schemeClr val="accent2"/>
        </a:solidFill>
      </dgm:spPr>
    </dgm:pt>
  </dgm:ptLst>
  <dgm:cxnLst>
    <dgm:cxn modelId="{FEAD22A9-969C-42DA-8679-A5D3CAEC24D0}" type="presOf" srcId="{844446E7-3BB0-4C97-9611-D5C5C0220C3B}" destId="{7CB636EF-07A3-49BD-8646-2508861EDB24}" srcOrd="0" destOrd="0" presId="urn:microsoft.com/office/officeart/2005/8/layout/hList3"/>
    <dgm:cxn modelId="{E603C812-7E0B-4069-8047-FA344A1019A9}" srcId="{E57685FC-899B-4CF5-A108-112A75CCAF69}" destId="{844446E7-3BB0-4C97-9611-D5C5C0220C3B}" srcOrd="0" destOrd="0" parTransId="{F043E52C-C00F-4153-BEEF-849FC210FBB0}" sibTransId="{B49E3CD8-DFC4-4A91-BB28-343EC5CF3886}"/>
    <dgm:cxn modelId="{F9C18DFE-16CD-40DA-8BD5-160B74AD6A00}" type="presOf" srcId="{E57685FC-899B-4CF5-A108-112A75CCAF69}" destId="{6A0A1F71-3634-428D-AD55-F1F5BD5EA871}" srcOrd="0" destOrd="0" presId="urn:microsoft.com/office/officeart/2005/8/layout/hList3"/>
    <dgm:cxn modelId="{28B89B41-088B-4FD6-B14D-AE821CBB2673}" srcId="{E57685FC-899B-4CF5-A108-112A75CCAF69}" destId="{701462A9-7E25-4397-BD89-5836C10617D2}" srcOrd="1" destOrd="0" parTransId="{58D9D91C-B331-4958-985A-6B8398F5B956}" sibTransId="{061B2BB1-5209-427A-8FE9-4E2994D32CA9}"/>
    <dgm:cxn modelId="{DDBDD4E8-A146-4C3D-B795-C7C9FDD7E92F}" srcId="{775A9A9C-55DE-46DA-B79B-CC44F2FA0819}" destId="{E57685FC-899B-4CF5-A108-112A75CCAF69}" srcOrd="0" destOrd="0" parTransId="{3702F040-4D15-43D7-BCF6-9BE1A8CBFA8E}" sibTransId="{C63568D1-4684-40E6-A7EB-F6578CFA74CD}"/>
    <dgm:cxn modelId="{D714B772-D8FE-4CD3-8151-C94D2FF18BA9}" type="presOf" srcId="{775A9A9C-55DE-46DA-B79B-CC44F2FA0819}" destId="{AA2513D7-CAB2-4E97-9562-104D7A47F759}" srcOrd="0" destOrd="0" presId="urn:microsoft.com/office/officeart/2005/8/layout/hList3"/>
    <dgm:cxn modelId="{00CBB456-A58E-4FAC-B118-EA9881480221}" type="presOf" srcId="{701462A9-7E25-4397-BD89-5836C10617D2}" destId="{52F31D78-9056-46F5-A680-630C3594C922}" srcOrd="0" destOrd="0" presId="urn:microsoft.com/office/officeart/2005/8/layout/hList3"/>
    <dgm:cxn modelId="{31CBD996-1F66-43DF-892C-80B1E80A298E}" type="presParOf" srcId="{AA2513D7-CAB2-4E97-9562-104D7A47F759}" destId="{6A0A1F71-3634-428D-AD55-F1F5BD5EA871}" srcOrd="0" destOrd="0" presId="urn:microsoft.com/office/officeart/2005/8/layout/hList3"/>
    <dgm:cxn modelId="{5BF95EFC-CC99-4F8D-B85F-7DD205448F63}" type="presParOf" srcId="{AA2513D7-CAB2-4E97-9562-104D7A47F759}" destId="{05B49680-673B-44F1-B5A8-602ED67A053E}" srcOrd="1" destOrd="0" presId="urn:microsoft.com/office/officeart/2005/8/layout/hList3"/>
    <dgm:cxn modelId="{1CAE4513-75FC-4CB8-9EEB-05AAAFB5CEE9}" type="presParOf" srcId="{05B49680-673B-44F1-B5A8-602ED67A053E}" destId="{7CB636EF-07A3-49BD-8646-2508861EDB24}" srcOrd="0" destOrd="0" presId="urn:microsoft.com/office/officeart/2005/8/layout/hList3"/>
    <dgm:cxn modelId="{B83F0D7B-9723-41D9-98DF-315A5426E127}" type="presParOf" srcId="{05B49680-673B-44F1-B5A8-602ED67A053E}" destId="{52F31D78-9056-46F5-A680-630C3594C922}" srcOrd="1" destOrd="0" presId="urn:microsoft.com/office/officeart/2005/8/layout/hList3"/>
    <dgm:cxn modelId="{10561FAA-2956-4510-858A-CD8D43DB80C0}" type="presParOf" srcId="{AA2513D7-CAB2-4E97-9562-104D7A47F759}" destId="{7D7A7804-DF2E-4D29-916B-75CBA07832A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5A9A9C-55DE-46DA-B79B-CC44F2FA081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E57685FC-899B-4CF5-A108-112A75CCAF69}">
      <dgm:prSet phldrT="[Текст]"/>
      <dgm:spPr>
        <a:solidFill>
          <a:schemeClr val="accent2">
            <a:lumMod val="50000"/>
          </a:schemeClr>
        </a:solidFill>
      </dgm:spPr>
      <dgm:t>
        <a:bodyPr/>
        <a:lstStyle/>
        <a:p>
          <a:r>
            <a:rPr lang="ru-RU" dirty="0"/>
            <a:t>Продление срока действия сертификата заявителем возможно при соблюдении следующих условий:</a:t>
          </a:r>
        </a:p>
      </dgm:t>
    </dgm:pt>
    <dgm:pt modelId="{3702F040-4D15-43D7-BCF6-9BE1A8CBFA8E}" type="parTrans" cxnId="{DDBDD4E8-A146-4C3D-B795-C7C9FDD7E92F}">
      <dgm:prSet/>
      <dgm:spPr/>
      <dgm:t>
        <a:bodyPr/>
        <a:lstStyle/>
        <a:p>
          <a:endParaRPr lang="ru-RU"/>
        </a:p>
      </dgm:t>
    </dgm:pt>
    <dgm:pt modelId="{C63568D1-4684-40E6-A7EB-F6578CFA74CD}" type="sibTrans" cxnId="{DDBDD4E8-A146-4C3D-B795-C7C9FDD7E92F}">
      <dgm:prSet/>
      <dgm:spPr/>
      <dgm:t>
        <a:bodyPr/>
        <a:lstStyle/>
        <a:p>
          <a:endParaRPr lang="ru-RU"/>
        </a:p>
      </dgm:t>
    </dgm:pt>
    <dgm:pt modelId="{844446E7-3BB0-4C97-9611-D5C5C0220C3B}">
      <dgm:prSet phldrT="[Текст]"/>
      <dgm:spPr>
        <a:solidFill>
          <a:schemeClr val="accent6">
            <a:lumMod val="50000"/>
          </a:schemeClr>
        </a:solidFill>
      </dgm:spPr>
      <dgm:t>
        <a:bodyPr/>
        <a:lstStyle/>
        <a:p>
          <a:r>
            <a:rPr lang="ru-RU" dirty="0"/>
            <a:t>на средство защиты информации имеется в наличии полный комплект эксплуатационной документации;</a:t>
          </a:r>
        </a:p>
      </dgm:t>
    </dgm:pt>
    <dgm:pt modelId="{F043E52C-C00F-4153-BEEF-849FC210FBB0}" type="parTrans" cxnId="{E603C812-7E0B-4069-8047-FA344A1019A9}">
      <dgm:prSet/>
      <dgm:spPr/>
      <dgm:t>
        <a:bodyPr/>
        <a:lstStyle/>
        <a:p>
          <a:endParaRPr lang="ru-RU"/>
        </a:p>
      </dgm:t>
    </dgm:pt>
    <dgm:pt modelId="{B49E3CD8-DFC4-4A91-BB28-343EC5CF3886}" type="sibTrans" cxnId="{E603C812-7E0B-4069-8047-FA344A1019A9}">
      <dgm:prSet/>
      <dgm:spPr/>
      <dgm:t>
        <a:bodyPr/>
        <a:lstStyle/>
        <a:p>
          <a:endParaRPr lang="ru-RU"/>
        </a:p>
      </dgm:t>
    </dgm:pt>
    <dgm:pt modelId="{701462A9-7E25-4397-BD89-5836C10617D2}">
      <dgm:prSet phldrT="[Текст]"/>
      <dgm:spPr>
        <a:solidFill>
          <a:schemeClr val="accent1">
            <a:lumMod val="50000"/>
          </a:schemeClr>
        </a:solidFill>
      </dgm:spPr>
      <dgm:t>
        <a:bodyPr/>
        <a:lstStyle/>
        <a:p>
          <a:r>
            <a:rPr lang="ru-RU" dirty="0"/>
            <a:t>средство защиты информации (эксплуатационная документация) промаркировано знаком соответствия сертифицированной продукции (голографической номерной маркой);</a:t>
          </a:r>
        </a:p>
      </dgm:t>
    </dgm:pt>
    <dgm:pt modelId="{58D9D91C-B331-4958-985A-6B8398F5B956}" type="parTrans" cxnId="{28B89B41-088B-4FD6-B14D-AE821CBB2673}">
      <dgm:prSet/>
      <dgm:spPr/>
      <dgm:t>
        <a:bodyPr/>
        <a:lstStyle/>
        <a:p>
          <a:endParaRPr lang="ru-RU"/>
        </a:p>
      </dgm:t>
    </dgm:pt>
    <dgm:pt modelId="{061B2BB1-5209-427A-8FE9-4E2994D32CA9}" type="sibTrans" cxnId="{28B89B41-088B-4FD6-B14D-AE821CBB2673}">
      <dgm:prSet/>
      <dgm:spPr/>
      <dgm:t>
        <a:bodyPr/>
        <a:lstStyle/>
        <a:p>
          <a:endParaRPr lang="ru-RU"/>
        </a:p>
      </dgm:t>
    </dgm:pt>
    <dgm:pt modelId="{E3C885BD-7990-49F9-B7CF-47F873333F83}">
      <dgm:prSet phldrT="[Текст]"/>
      <dgm:spPr>
        <a:solidFill>
          <a:schemeClr val="accent4">
            <a:lumMod val="50000"/>
          </a:schemeClr>
        </a:solidFill>
      </dgm:spPr>
      <dgm:t>
        <a:bodyPr/>
        <a:lstStyle/>
        <a:p>
          <a:r>
            <a:rPr lang="ru-RU" dirty="0"/>
            <a:t>средство защиты информации функционирует с требуемой эффективностью (подтверждено результатами технического контроля).</a:t>
          </a:r>
        </a:p>
      </dgm:t>
    </dgm:pt>
    <dgm:pt modelId="{745FA0C4-185F-4C01-A01B-205709486B65}" type="parTrans" cxnId="{7FC4387C-A030-413E-BB18-3F04FACEB79C}">
      <dgm:prSet/>
      <dgm:spPr/>
      <dgm:t>
        <a:bodyPr/>
        <a:lstStyle/>
        <a:p>
          <a:endParaRPr lang="ru-RU"/>
        </a:p>
      </dgm:t>
    </dgm:pt>
    <dgm:pt modelId="{E4871176-7E51-45FF-A4C8-1AD4A339A120}" type="sibTrans" cxnId="{7FC4387C-A030-413E-BB18-3F04FACEB79C}">
      <dgm:prSet/>
      <dgm:spPr/>
      <dgm:t>
        <a:bodyPr/>
        <a:lstStyle/>
        <a:p>
          <a:endParaRPr lang="ru-RU"/>
        </a:p>
      </dgm:t>
    </dgm:pt>
    <dgm:pt modelId="{AA2513D7-CAB2-4E97-9562-104D7A47F759}" type="pres">
      <dgm:prSet presAssocID="{775A9A9C-55DE-46DA-B79B-CC44F2FA0819}" presName="composite" presStyleCnt="0">
        <dgm:presLayoutVars>
          <dgm:chMax val="1"/>
          <dgm:dir/>
          <dgm:resizeHandles val="exact"/>
        </dgm:presLayoutVars>
      </dgm:prSet>
      <dgm:spPr/>
      <dgm:t>
        <a:bodyPr/>
        <a:lstStyle/>
        <a:p>
          <a:endParaRPr lang="ru-RU"/>
        </a:p>
      </dgm:t>
    </dgm:pt>
    <dgm:pt modelId="{6A0A1F71-3634-428D-AD55-F1F5BD5EA871}" type="pres">
      <dgm:prSet presAssocID="{E57685FC-899B-4CF5-A108-112A75CCAF69}" presName="roof" presStyleLbl="dkBgShp" presStyleIdx="0" presStyleCnt="2"/>
      <dgm:spPr/>
      <dgm:t>
        <a:bodyPr/>
        <a:lstStyle/>
        <a:p>
          <a:endParaRPr lang="ru-RU"/>
        </a:p>
      </dgm:t>
    </dgm:pt>
    <dgm:pt modelId="{05B49680-673B-44F1-B5A8-602ED67A053E}" type="pres">
      <dgm:prSet presAssocID="{E57685FC-899B-4CF5-A108-112A75CCAF69}" presName="pillars" presStyleCnt="0"/>
      <dgm:spPr/>
    </dgm:pt>
    <dgm:pt modelId="{7CB636EF-07A3-49BD-8646-2508861EDB24}" type="pres">
      <dgm:prSet presAssocID="{E57685FC-899B-4CF5-A108-112A75CCAF69}" presName="pillar1" presStyleLbl="node1" presStyleIdx="0" presStyleCnt="3">
        <dgm:presLayoutVars>
          <dgm:bulletEnabled val="1"/>
        </dgm:presLayoutVars>
      </dgm:prSet>
      <dgm:spPr/>
      <dgm:t>
        <a:bodyPr/>
        <a:lstStyle/>
        <a:p>
          <a:endParaRPr lang="ru-RU"/>
        </a:p>
      </dgm:t>
    </dgm:pt>
    <dgm:pt modelId="{52F31D78-9056-46F5-A680-630C3594C922}" type="pres">
      <dgm:prSet presAssocID="{701462A9-7E25-4397-BD89-5836C10617D2}" presName="pillarX" presStyleLbl="node1" presStyleIdx="1" presStyleCnt="3">
        <dgm:presLayoutVars>
          <dgm:bulletEnabled val="1"/>
        </dgm:presLayoutVars>
      </dgm:prSet>
      <dgm:spPr/>
      <dgm:t>
        <a:bodyPr/>
        <a:lstStyle/>
        <a:p>
          <a:endParaRPr lang="ru-RU"/>
        </a:p>
      </dgm:t>
    </dgm:pt>
    <dgm:pt modelId="{8DA30C9F-1F25-41E1-BE06-BAE11491148B}" type="pres">
      <dgm:prSet presAssocID="{E3C885BD-7990-49F9-B7CF-47F873333F83}" presName="pillarX" presStyleLbl="node1" presStyleIdx="2" presStyleCnt="3">
        <dgm:presLayoutVars>
          <dgm:bulletEnabled val="1"/>
        </dgm:presLayoutVars>
      </dgm:prSet>
      <dgm:spPr/>
      <dgm:t>
        <a:bodyPr/>
        <a:lstStyle/>
        <a:p>
          <a:endParaRPr lang="ru-RU"/>
        </a:p>
      </dgm:t>
    </dgm:pt>
    <dgm:pt modelId="{7D7A7804-DF2E-4D29-916B-75CBA07832A6}" type="pres">
      <dgm:prSet presAssocID="{E57685FC-899B-4CF5-A108-112A75CCAF69}" presName="base" presStyleLbl="dkBgShp" presStyleIdx="1" presStyleCnt="2"/>
      <dgm:spPr>
        <a:solidFill>
          <a:schemeClr val="accent2">
            <a:lumMod val="50000"/>
          </a:schemeClr>
        </a:solidFill>
      </dgm:spPr>
    </dgm:pt>
  </dgm:ptLst>
  <dgm:cxnLst>
    <dgm:cxn modelId="{7FC4387C-A030-413E-BB18-3F04FACEB79C}" srcId="{E57685FC-899B-4CF5-A108-112A75CCAF69}" destId="{E3C885BD-7990-49F9-B7CF-47F873333F83}" srcOrd="2" destOrd="0" parTransId="{745FA0C4-185F-4C01-A01B-205709486B65}" sibTransId="{E4871176-7E51-45FF-A4C8-1AD4A339A120}"/>
    <dgm:cxn modelId="{FEAD22A9-969C-42DA-8679-A5D3CAEC24D0}" type="presOf" srcId="{844446E7-3BB0-4C97-9611-D5C5C0220C3B}" destId="{7CB636EF-07A3-49BD-8646-2508861EDB24}" srcOrd="0" destOrd="0" presId="urn:microsoft.com/office/officeart/2005/8/layout/hList3"/>
    <dgm:cxn modelId="{E603C812-7E0B-4069-8047-FA344A1019A9}" srcId="{E57685FC-899B-4CF5-A108-112A75CCAF69}" destId="{844446E7-3BB0-4C97-9611-D5C5C0220C3B}" srcOrd="0" destOrd="0" parTransId="{F043E52C-C00F-4153-BEEF-849FC210FBB0}" sibTransId="{B49E3CD8-DFC4-4A91-BB28-343EC5CF3886}"/>
    <dgm:cxn modelId="{CEA4E255-8535-49D1-81FE-7669E6E4C685}" type="presOf" srcId="{E3C885BD-7990-49F9-B7CF-47F873333F83}" destId="{8DA30C9F-1F25-41E1-BE06-BAE11491148B}" srcOrd="0" destOrd="0" presId="urn:microsoft.com/office/officeart/2005/8/layout/hList3"/>
    <dgm:cxn modelId="{F9C18DFE-16CD-40DA-8BD5-160B74AD6A00}" type="presOf" srcId="{E57685FC-899B-4CF5-A108-112A75CCAF69}" destId="{6A0A1F71-3634-428D-AD55-F1F5BD5EA871}" srcOrd="0" destOrd="0" presId="urn:microsoft.com/office/officeart/2005/8/layout/hList3"/>
    <dgm:cxn modelId="{28B89B41-088B-4FD6-B14D-AE821CBB2673}" srcId="{E57685FC-899B-4CF5-A108-112A75CCAF69}" destId="{701462A9-7E25-4397-BD89-5836C10617D2}" srcOrd="1" destOrd="0" parTransId="{58D9D91C-B331-4958-985A-6B8398F5B956}" sibTransId="{061B2BB1-5209-427A-8FE9-4E2994D32CA9}"/>
    <dgm:cxn modelId="{DDBDD4E8-A146-4C3D-B795-C7C9FDD7E92F}" srcId="{775A9A9C-55DE-46DA-B79B-CC44F2FA0819}" destId="{E57685FC-899B-4CF5-A108-112A75CCAF69}" srcOrd="0" destOrd="0" parTransId="{3702F040-4D15-43D7-BCF6-9BE1A8CBFA8E}" sibTransId="{C63568D1-4684-40E6-A7EB-F6578CFA74CD}"/>
    <dgm:cxn modelId="{D714B772-D8FE-4CD3-8151-C94D2FF18BA9}" type="presOf" srcId="{775A9A9C-55DE-46DA-B79B-CC44F2FA0819}" destId="{AA2513D7-CAB2-4E97-9562-104D7A47F759}" srcOrd="0" destOrd="0" presId="urn:microsoft.com/office/officeart/2005/8/layout/hList3"/>
    <dgm:cxn modelId="{00CBB456-A58E-4FAC-B118-EA9881480221}" type="presOf" srcId="{701462A9-7E25-4397-BD89-5836C10617D2}" destId="{52F31D78-9056-46F5-A680-630C3594C922}" srcOrd="0" destOrd="0" presId="urn:microsoft.com/office/officeart/2005/8/layout/hList3"/>
    <dgm:cxn modelId="{31CBD996-1F66-43DF-892C-80B1E80A298E}" type="presParOf" srcId="{AA2513D7-CAB2-4E97-9562-104D7A47F759}" destId="{6A0A1F71-3634-428D-AD55-F1F5BD5EA871}" srcOrd="0" destOrd="0" presId="urn:microsoft.com/office/officeart/2005/8/layout/hList3"/>
    <dgm:cxn modelId="{5BF95EFC-CC99-4F8D-B85F-7DD205448F63}" type="presParOf" srcId="{AA2513D7-CAB2-4E97-9562-104D7A47F759}" destId="{05B49680-673B-44F1-B5A8-602ED67A053E}" srcOrd="1" destOrd="0" presId="urn:microsoft.com/office/officeart/2005/8/layout/hList3"/>
    <dgm:cxn modelId="{1CAE4513-75FC-4CB8-9EEB-05AAAFB5CEE9}" type="presParOf" srcId="{05B49680-673B-44F1-B5A8-602ED67A053E}" destId="{7CB636EF-07A3-49BD-8646-2508861EDB24}" srcOrd="0" destOrd="0" presId="urn:microsoft.com/office/officeart/2005/8/layout/hList3"/>
    <dgm:cxn modelId="{B83F0D7B-9723-41D9-98DF-315A5426E127}" type="presParOf" srcId="{05B49680-673B-44F1-B5A8-602ED67A053E}" destId="{52F31D78-9056-46F5-A680-630C3594C922}" srcOrd="1" destOrd="0" presId="urn:microsoft.com/office/officeart/2005/8/layout/hList3"/>
    <dgm:cxn modelId="{004224D9-193C-47DD-81E3-084AB49285AA}" type="presParOf" srcId="{05B49680-673B-44F1-B5A8-602ED67A053E}" destId="{8DA30C9F-1F25-41E1-BE06-BAE11491148B}" srcOrd="2" destOrd="0" presId="urn:microsoft.com/office/officeart/2005/8/layout/hList3"/>
    <dgm:cxn modelId="{10561FAA-2956-4510-858A-CD8D43DB80C0}" type="presParOf" srcId="{AA2513D7-CAB2-4E97-9562-104D7A47F759}" destId="{7D7A7804-DF2E-4D29-916B-75CBA07832A6}" srcOrd="2" destOrd="0" presId="urn:microsoft.com/office/officeart/2005/8/layout/hList3"/>
  </dgm:cxnLst>
  <dgm:bg>
    <a:solidFill>
      <a:schemeClr val="accent2">
        <a:lumMod val="5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5A9A9C-55DE-46DA-B79B-CC44F2FA081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E57685FC-899B-4CF5-A108-112A75CCAF69}">
      <dgm:prSet phldrT="[Текст]"/>
      <dgm:spPr>
        <a:solidFill>
          <a:schemeClr val="accent2">
            <a:lumMod val="50000"/>
          </a:schemeClr>
        </a:solidFill>
      </dgm:spPr>
      <dgm:t>
        <a:bodyPr/>
        <a:lstStyle/>
        <a:p>
          <a:r>
            <a:rPr lang="ru-RU" i="1" dirty="0"/>
            <a:t>Аттестация</a:t>
          </a:r>
          <a:r>
            <a:rPr lang="ru-RU" dirty="0"/>
            <a:t> предполагает комплексную проверку (аттестационные испытания) объекта </a:t>
          </a:r>
          <a:r>
            <a:rPr lang="ru-RU" i="1" dirty="0"/>
            <a:t>информатизации</a:t>
          </a:r>
          <a:r>
            <a:rPr lang="ru-RU" dirty="0"/>
            <a:t> в реальных условиях эксплуатации. Целью является проверка соответствия применяемых средств и мер защиты требуемому уровню безопасности. К проверяемым требованиям относится:</a:t>
          </a:r>
        </a:p>
      </dgm:t>
    </dgm:pt>
    <dgm:pt modelId="{3702F040-4D15-43D7-BCF6-9BE1A8CBFA8E}" type="parTrans" cxnId="{DDBDD4E8-A146-4C3D-B795-C7C9FDD7E92F}">
      <dgm:prSet/>
      <dgm:spPr/>
      <dgm:t>
        <a:bodyPr/>
        <a:lstStyle/>
        <a:p>
          <a:endParaRPr lang="ru-RU"/>
        </a:p>
      </dgm:t>
    </dgm:pt>
    <dgm:pt modelId="{C63568D1-4684-40E6-A7EB-F6578CFA74CD}" type="sibTrans" cxnId="{DDBDD4E8-A146-4C3D-B795-C7C9FDD7E92F}">
      <dgm:prSet/>
      <dgm:spPr/>
      <dgm:t>
        <a:bodyPr/>
        <a:lstStyle/>
        <a:p>
          <a:endParaRPr lang="ru-RU"/>
        </a:p>
      </dgm:t>
    </dgm:pt>
    <dgm:pt modelId="{844446E7-3BB0-4C97-9611-D5C5C0220C3B}">
      <dgm:prSet phldrT="[Текст]"/>
      <dgm:spPr>
        <a:solidFill>
          <a:schemeClr val="accent6">
            <a:lumMod val="50000"/>
          </a:schemeClr>
        </a:solidFill>
      </dgm:spPr>
      <dgm:t>
        <a:bodyPr/>
        <a:lstStyle/>
        <a:p>
          <a:r>
            <a:rPr lang="ru-RU" dirty="0"/>
            <a:t>защита от НСД</a:t>
          </a:r>
        </a:p>
      </dgm:t>
    </dgm:pt>
    <dgm:pt modelId="{F043E52C-C00F-4153-BEEF-849FC210FBB0}" type="parTrans" cxnId="{E603C812-7E0B-4069-8047-FA344A1019A9}">
      <dgm:prSet/>
      <dgm:spPr/>
      <dgm:t>
        <a:bodyPr/>
        <a:lstStyle/>
        <a:p>
          <a:endParaRPr lang="ru-RU"/>
        </a:p>
      </dgm:t>
    </dgm:pt>
    <dgm:pt modelId="{B49E3CD8-DFC4-4A91-BB28-343EC5CF3886}" type="sibTrans" cxnId="{E603C812-7E0B-4069-8047-FA344A1019A9}">
      <dgm:prSet/>
      <dgm:spPr/>
      <dgm:t>
        <a:bodyPr/>
        <a:lstStyle/>
        <a:p>
          <a:endParaRPr lang="ru-RU"/>
        </a:p>
      </dgm:t>
    </dgm:pt>
    <dgm:pt modelId="{701462A9-7E25-4397-BD89-5836C10617D2}">
      <dgm:prSet phldrT="[Текст]"/>
      <dgm:spPr>
        <a:solidFill>
          <a:schemeClr val="accent1">
            <a:lumMod val="50000"/>
          </a:schemeClr>
        </a:solidFill>
      </dgm:spPr>
      <dgm:t>
        <a:bodyPr/>
        <a:lstStyle/>
        <a:p>
          <a:r>
            <a:rPr lang="ru-RU" dirty="0"/>
            <a:t>защита от утечки через технические каналы утечки информации;</a:t>
          </a:r>
        </a:p>
      </dgm:t>
    </dgm:pt>
    <dgm:pt modelId="{58D9D91C-B331-4958-985A-6B8398F5B956}" type="parTrans" cxnId="{28B89B41-088B-4FD6-B14D-AE821CBB2673}">
      <dgm:prSet/>
      <dgm:spPr/>
      <dgm:t>
        <a:bodyPr/>
        <a:lstStyle/>
        <a:p>
          <a:endParaRPr lang="ru-RU"/>
        </a:p>
      </dgm:t>
    </dgm:pt>
    <dgm:pt modelId="{061B2BB1-5209-427A-8FE9-4E2994D32CA9}" type="sibTrans" cxnId="{28B89B41-088B-4FD6-B14D-AE821CBB2673}">
      <dgm:prSet/>
      <dgm:spPr/>
      <dgm:t>
        <a:bodyPr/>
        <a:lstStyle/>
        <a:p>
          <a:endParaRPr lang="ru-RU"/>
        </a:p>
      </dgm:t>
    </dgm:pt>
    <dgm:pt modelId="{E3C885BD-7990-49F9-B7CF-47F873333F83}">
      <dgm:prSet phldrT="[Текст]"/>
      <dgm:spPr>
        <a:solidFill>
          <a:schemeClr val="accent4">
            <a:lumMod val="50000"/>
          </a:schemeClr>
        </a:solidFill>
      </dgm:spPr>
      <dgm:t>
        <a:bodyPr/>
        <a:lstStyle/>
        <a:p>
          <a:r>
            <a:rPr lang="ru-RU" dirty="0"/>
            <a:t>защита от утечки или воздействия на информацию за счет специальных устройств, встроенных в объект </a:t>
          </a:r>
          <a:r>
            <a:rPr lang="ru-RU" i="1" dirty="0"/>
            <a:t>информатизации</a:t>
          </a:r>
          <a:r>
            <a:rPr lang="ru-RU" dirty="0"/>
            <a:t>.</a:t>
          </a:r>
        </a:p>
      </dgm:t>
    </dgm:pt>
    <dgm:pt modelId="{745FA0C4-185F-4C01-A01B-205709486B65}" type="parTrans" cxnId="{7FC4387C-A030-413E-BB18-3F04FACEB79C}">
      <dgm:prSet/>
      <dgm:spPr/>
      <dgm:t>
        <a:bodyPr/>
        <a:lstStyle/>
        <a:p>
          <a:endParaRPr lang="ru-RU"/>
        </a:p>
      </dgm:t>
    </dgm:pt>
    <dgm:pt modelId="{E4871176-7E51-45FF-A4C8-1AD4A339A120}" type="sibTrans" cxnId="{7FC4387C-A030-413E-BB18-3F04FACEB79C}">
      <dgm:prSet/>
      <dgm:spPr/>
      <dgm:t>
        <a:bodyPr/>
        <a:lstStyle/>
        <a:p>
          <a:endParaRPr lang="ru-RU"/>
        </a:p>
      </dgm:t>
    </dgm:pt>
    <dgm:pt modelId="{AA2513D7-CAB2-4E97-9562-104D7A47F759}" type="pres">
      <dgm:prSet presAssocID="{775A9A9C-55DE-46DA-B79B-CC44F2FA0819}" presName="composite" presStyleCnt="0">
        <dgm:presLayoutVars>
          <dgm:chMax val="1"/>
          <dgm:dir/>
          <dgm:resizeHandles val="exact"/>
        </dgm:presLayoutVars>
      </dgm:prSet>
      <dgm:spPr/>
      <dgm:t>
        <a:bodyPr/>
        <a:lstStyle/>
        <a:p>
          <a:endParaRPr lang="ru-RU"/>
        </a:p>
      </dgm:t>
    </dgm:pt>
    <dgm:pt modelId="{6A0A1F71-3634-428D-AD55-F1F5BD5EA871}" type="pres">
      <dgm:prSet presAssocID="{E57685FC-899B-4CF5-A108-112A75CCAF69}" presName="roof" presStyleLbl="dkBgShp" presStyleIdx="0" presStyleCnt="2"/>
      <dgm:spPr/>
      <dgm:t>
        <a:bodyPr/>
        <a:lstStyle/>
        <a:p>
          <a:endParaRPr lang="ru-RU"/>
        </a:p>
      </dgm:t>
    </dgm:pt>
    <dgm:pt modelId="{05B49680-673B-44F1-B5A8-602ED67A053E}" type="pres">
      <dgm:prSet presAssocID="{E57685FC-899B-4CF5-A108-112A75CCAF69}" presName="pillars" presStyleCnt="0"/>
      <dgm:spPr/>
    </dgm:pt>
    <dgm:pt modelId="{7CB636EF-07A3-49BD-8646-2508861EDB24}" type="pres">
      <dgm:prSet presAssocID="{E57685FC-899B-4CF5-A108-112A75CCAF69}" presName="pillar1" presStyleLbl="node1" presStyleIdx="0" presStyleCnt="3">
        <dgm:presLayoutVars>
          <dgm:bulletEnabled val="1"/>
        </dgm:presLayoutVars>
      </dgm:prSet>
      <dgm:spPr/>
      <dgm:t>
        <a:bodyPr/>
        <a:lstStyle/>
        <a:p>
          <a:endParaRPr lang="ru-RU"/>
        </a:p>
      </dgm:t>
    </dgm:pt>
    <dgm:pt modelId="{52F31D78-9056-46F5-A680-630C3594C922}" type="pres">
      <dgm:prSet presAssocID="{701462A9-7E25-4397-BD89-5836C10617D2}" presName="pillarX" presStyleLbl="node1" presStyleIdx="1" presStyleCnt="3">
        <dgm:presLayoutVars>
          <dgm:bulletEnabled val="1"/>
        </dgm:presLayoutVars>
      </dgm:prSet>
      <dgm:spPr/>
      <dgm:t>
        <a:bodyPr/>
        <a:lstStyle/>
        <a:p>
          <a:endParaRPr lang="ru-RU"/>
        </a:p>
      </dgm:t>
    </dgm:pt>
    <dgm:pt modelId="{8DA30C9F-1F25-41E1-BE06-BAE11491148B}" type="pres">
      <dgm:prSet presAssocID="{E3C885BD-7990-49F9-B7CF-47F873333F83}" presName="pillarX" presStyleLbl="node1" presStyleIdx="2" presStyleCnt="3">
        <dgm:presLayoutVars>
          <dgm:bulletEnabled val="1"/>
        </dgm:presLayoutVars>
      </dgm:prSet>
      <dgm:spPr/>
      <dgm:t>
        <a:bodyPr/>
        <a:lstStyle/>
        <a:p>
          <a:endParaRPr lang="ru-RU"/>
        </a:p>
      </dgm:t>
    </dgm:pt>
    <dgm:pt modelId="{7D7A7804-DF2E-4D29-916B-75CBA07832A6}" type="pres">
      <dgm:prSet presAssocID="{E57685FC-899B-4CF5-A108-112A75CCAF69}" presName="base" presStyleLbl="dkBgShp" presStyleIdx="1" presStyleCnt="2"/>
      <dgm:spPr>
        <a:solidFill>
          <a:schemeClr val="accent2">
            <a:lumMod val="50000"/>
          </a:schemeClr>
        </a:solidFill>
      </dgm:spPr>
    </dgm:pt>
  </dgm:ptLst>
  <dgm:cxnLst>
    <dgm:cxn modelId="{7FC4387C-A030-413E-BB18-3F04FACEB79C}" srcId="{E57685FC-899B-4CF5-A108-112A75CCAF69}" destId="{E3C885BD-7990-49F9-B7CF-47F873333F83}" srcOrd="2" destOrd="0" parTransId="{745FA0C4-185F-4C01-A01B-205709486B65}" sibTransId="{E4871176-7E51-45FF-A4C8-1AD4A339A120}"/>
    <dgm:cxn modelId="{FEAD22A9-969C-42DA-8679-A5D3CAEC24D0}" type="presOf" srcId="{844446E7-3BB0-4C97-9611-D5C5C0220C3B}" destId="{7CB636EF-07A3-49BD-8646-2508861EDB24}" srcOrd="0" destOrd="0" presId="urn:microsoft.com/office/officeart/2005/8/layout/hList3"/>
    <dgm:cxn modelId="{E603C812-7E0B-4069-8047-FA344A1019A9}" srcId="{E57685FC-899B-4CF5-A108-112A75CCAF69}" destId="{844446E7-3BB0-4C97-9611-D5C5C0220C3B}" srcOrd="0" destOrd="0" parTransId="{F043E52C-C00F-4153-BEEF-849FC210FBB0}" sibTransId="{B49E3CD8-DFC4-4A91-BB28-343EC5CF3886}"/>
    <dgm:cxn modelId="{CEA4E255-8535-49D1-81FE-7669E6E4C685}" type="presOf" srcId="{E3C885BD-7990-49F9-B7CF-47F873333F83}" destId="{8DA30C9F-1F25-41E1-BE06-BAE11491148B}" srcOrd="0" destOrd="0" presId="urn:microsoft.com/office/officeart/2005/8/layout/hList3"/>
    <dgm:cxn modelId="{F9C18DFE-16CD-40DA-8BD5-160B74AD6A00}" type="presOf" srcId="{E57685FC-899B-4CF5-A108-112A75CCAF69}" destId="{6A0A1F71-3634-428D-AD55-F1F5BD5EA871}" srcOrd="0" destOrd="0" presId="urn:microsoft.com/office/officeart/2005/8/layout/hList3"/>
    <dgm:cxn modelId="{28B89B41-088B-4FD6-B14D-AE821CBB2673}" srcId="{E57685FC-899B-4CF5-A108-112A75CCAF69}" destId="{701462A9-7E25-4397-BD89-5836C10617D2}" srcOrd="1" destOrd="0" parTransId="{58D9D91C-B331-4958-985A-6B8398F5B956}" sibTransId="{061B2BB1-5209-427A-8FE9-4E2994D32CA9}"/>
    <dgm:cxn modelId="{DDBDD4E8-A146-4C3D-B795-C7C9FDD7E92F}" srcId="{775A9A9C-55DE-46DA-B79B-CC44F2FA0819}" destId="{E57685FC-899B-4CF5-A108-112A75CCAF69}" srcOrd="0" destOrd="0" parTransId="{3702F040-4D15-43D7-BCF6-9BE1A8CBFA8E}" sibTransId="{C63568D1-4684-40E6-A7EB-F6578CFA74CD}"/>
    <dgm:cxn modelId="{D714B772-D8FE-4CD3-8151-C94D2FF18BA9}" type="presOf" srcId="{775A9A9C-55DE-46DA-B79B-CC44F2FA0819}" destId="{AA2513D7-CAB2-4E97-9562-104D7A47F759}" srcOrd="0" destOrd="0" presId="urn:microsoft.com/office/officeart/2005/8/layout/hList3"/>
    <dgm:cxn modelId="{00CBB456-A58E-4FAC-B118-EA9881480221}" type="presOf" srcId="{701462A9-7E25-4397-BD89-5836C10617D2}" destId="{52F31D78-9056-46F5-A680-630C3594C922}" srcOrd="0" destOrd="0" presId="urn:microsoft.com/office/officeart/2005/8/layout/hList3"/>
    <dgm:cxn modelId="{31CBD996-1F66-43DF-892C-80B1E80A298E}" type="presParOf" srcId="{AA2513D7-CAB2-4E97-9562-104D7A47F759}" destId="{6A0A1F71-3634-428D-AD55-F1F5BD5EA871}" srcOrd="0" destOrd="0" presId="urn:microsoft.com/office/officeart/2005/8/layout/hList3"/>
    <dgm:cxn modelId="{5BF95EFC-CC99-4F8D-B85F-7DD205448F63}" type="presParOf" srcId="{AA2513D7-CAB2-4E97-9562-104D7A47F759}" destId="{05B49680-673B-44F1-B5A8-602ED67A053E}" srcOrd="1" destOrd="0" presId="urn:microsoft.com/office/officeart/2005/8/layout/hList3"/>
    <dgm:cxn modelId="{1CAE4513-75FC-4CB8-9EEB-05AAAFB5CEE9}" type="presParOf" srcId="{05B49680-673B-44F1-B5A8-602ED67A053E}" destId="{7CB636EF-07A3-49BD-8646-2508861EDB24}" srcOrd="0" destOrd="0" presId="urn:microsoft.com/office/officeart/2005/8/layout/hList3"/>
    <dgm:cxn modelId="{B83F0D7B-9723-41D9-98DF-315A5426E127}" type="presParOf" srcId="{05B49680-673B-44F1-B5A8-602ED67A053E}" destId="{52F31D78-9056-46F5-A680-630C3594C922}" srcOrd="1" destOrd="0" presId="urn:microsoft.com/office/officeart/2005/8/layout/hList3"/>
    <dgm:cxn modelId="{004224D9-193C-47DD-81E3-084AB49285AA}" type="presParOf" srcId="{05B49680-673B-44F1-B5A8-602ED67A053E}" destId="{8DA30C9F-1F25-41E1-BE06-BAE11491148B}" srcOrd="2" destOrd="0" presId="urn:microsoft.com/office/officeart/2005/8/layout/hList3"/>
    <dgm:cxn modelId="{10561FAA-2956-4510-858A-CD8D43DB80C0}" type="presParOf" srcId="{AA2513D7-CAB2-4E97-9562-104D7A47F759}" destId="{7D7A7804-DF2E-4D29-916B-75CBA07832A6}" srcOrd="2" destOrd="0" presId="urn:microsoft.com/office/officeart/2005/8/layout/hList3"/>
  </dgm:cxnLst>
  <dgm:bg>
    <a:solidFill>
      <a:schemeClr val="accent2">
        <a:lumMod val="5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A1F71-3634-428D-AD55-F1F5BD5EA871}">
      <dsp:nvSpPr>
        <dsp:cNvPr id="0" name=""/>
        <dsp:cNvSpPr/>
      </dsp:nvSpPr>
      <dsp:spPr>
        <a:xfrm>
          <a:off x="0" y="0"/>
          <a:ext cx="12192000" cy="2057400"/>
        </a:xfrm>
        <a:prstGeom prst="rect">
          <a:avLst/>
        </a:prstGeom>
        <a:solidFill>
          <a:schemeClr val="accent2"/>
        </a:solidFill>
        <a:ln>
          <a:noFill/>
        </a:ln>
        <a:effectLst/>
      </dsp:spPr>
      <dsp:style>
        <a:lnRef idx="0">
          <a:scrgbClr r="0" g="0" b="0"/>
        </a:lnRef>
        <a:fillRef idx="1">
          <a:scrgbClr r="0" g="0" b="0"/>
        </a:fillRef>
        <a:effectRef idx="0">
          <a:scrgbClr r="0" g="0" b="0"/>
        </a:effectRef>
        <a:fontRef idx="minor"/>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ru-RU" sz="5700" kern="1200" dirty="0"/>
            <a:t>Причинами отказа в получении лицензии могут быть:</a:t>
          </a:r>
        </a:p>
      </dsp:txBody>
      <dsp:txXfrm>
        <a:off x="0" y="0"/>
        <a:ext cx="12192000" cy="2057400"/>
      </dsp:txXfrm>
    </dsp:sp>
    <dsp:sp modelId="{7CB636EF-07A3-49BD-8646-2508861EDB24}">
      <dsp:nvSpPr>
        <dsp:cNvPr id="0" name=""/>
        <dsp:cNvSpPr/>
      </dsp:nvSpPr>
      <dsp:spPr>
        <a:xfrm>
          <a:off x="5953" y="2057400"/>
          <a:ext cx="4060031" cy="4320540"/>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ru-RU" sz="3200" kern="1200" dirty="0"/>
            <a:t>наличие в документах, представленных соискателем лицензии, недостоверной или искаженной информации;</a:t>
          </a:r>
        </a:p>
      </dsp:txBody>
      <dsp:txXfrm>
        <a:off x="5953" y="2057400"/>
        <a:ext cx="4060031" cy="4320540"/>
      </dsp:txXfrm>
    </dsp:sp>
    <dsp:sp modelId="{52F31D78-9056-46F5-A680-630C3594C922}">
      <dsp:nvSpPr>
        <dsp:cNvPr id="0" name=""/>
        <dsp:cNvSpPr/>
      </dsp:nvSpPr>
      <dsp:spPr>
        <a:xfrm>
          <a:off x="4065984" y="2057400"/>
          <a:ext cx="4060031" cy="4320540"/>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ru-RU" sz="3200" kern="1200" dirty="0"/>
            <a:t>несоответствие соискателя лицензии, принадлежащих ему или используемых им объектов лицензионным требованиям и условиям;</a:t>
          </a:r>
        </a:p>
      </dsp:txBody>
      <dsp:txXfrm>
        <a:off x="4065984" y="2057400"/>
        <a:ext cx="4060031" cy="4320540"/>
      </dsp:txXfrm>
    </dsp:sp>
    <dsp:sp modelId="{8DA30C9F-1F25-41E1-BE06-BAE11491148B}">
      <dsp:nvSpPr>
        <dsp:cNvPr id="0" name=""/>
        <dsp:cNvSpPr/>
      </dsp:nvSpPr>
      <dsp:spPr>
        <a:xfrm>
          <a:off x="8126015" y="2057400"/>
          <a:ext cx="4060031" cy="432054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ru-RU" sz="3200" kern="1200" dirty="0"/>
            <a:t>если у соискателя ранее была лицензия на этот же вид деятельности и она была аннулирована.</a:t>
          </a:r>
        </a:p>
      </dsp:txBody>
      <dsp:txXfrm>
        <a:off x="8126015" y="2057400"/>
        <a:ext cx="4060031" cy="4320540"/>
      </dsp:txXfrm>
    </dsp:sp>
    <dsp:sp modelId="{7D7A7804-DF2E-4D29-916B-75CBA07832A6}">
      <dsp:nvSpPr>
        <dsp:cNvPr id="0" name=""/>
        <dsp:cNvSpPr/>
      </dsp:nvSpPr>
      <dsp:spPr>
        <a:xfrm>
          <a:off x="0" y="6377940"/>
          <a:ext cx="12192000" cy="480060"/>
        </a:xfrm>
        <a:prstGeom prst="rect">
          <a:avLst/>
        </a:prstGeom>
        <a:solidFill>
          <a:schemeClr val="accent2"/>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A6280-4F1A-4F77-A766-F5E6E18E7DB1}">
      <dsp:nvSpPr>
        <dsp:cNvPr id="0" name=""/>
        <dsp:cNvSpPr/>
      </dsp:nvSpPr>
      <dsp:spPr>
        <a:xfrm>
          <a:off x="1293487" y="1886"/>
          <a:ext cx="4455474" cy="2673284"/>
        </a:xfrm>
        <a:prstGeom prst="rect">
          <a:avLst/>
        </a:prstGeom>
        <a:solidFill>
          <a:schemeClr val="accent4">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ru-RU" sz="2600" kern="1200" dirty="0"/>
            <a:t>Подтверждение соответствия на территории Российской Федерации может носить добровольный или обязательный характер.</a:t>
          </a:r>
        </a:p>
      </dsp:txBody>
      <dsp:txXfrm>
        <a:off x="1293487" y="1886"/>
        <a:ext cx="4455474" cy="2673284"/>
      </dsp:txXfrm>
    </dsp:sp>
    <dsp:sp modelId="{030B2B7D-8380-43ED-9913-248B5DAEDADF}">
      <dsp:nvSpPr>
        <dsp:cNvPr id="0" name=""/>
        <dsp:cNvSpPr/>
      </dsp:nvSpPr>
      <dsp:spPr>
        <a:xfrm>
          <a:off x="6194508" y="1886"/>
          <a:ext cx="4455474" cy="2673284"/>
        </a:xfrm>
        <a:prstGeom prst="rect">
          <a:avLst/>
        </a:prstGeom>
        <a:solidFill>
          <a:schemeClr val="accent1">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ru-RU" sz="2600" kern="1200" dirty="0"/>
            <a:t>Добровольное подтверждение соответствия осуществляется в форме добровольной сертификации.</a:t>
          </a:r>
        </a:p>
      </dsp:txBody>
      <dsp:txXfrm>
        <a:off x="6194508" y="1886"/>
        <a:ext cx="4455474" cy="2673284"/>
      </dsp:txXfrm>
    </dsp:sp>
    <dsp:sp modelId="{E30BFF4B-B054-4670-9F8B-1FFFED1E0F73}">
      <dsp:nvSpPr>
        <dsp:cNvPr id="0" name=""/>
        <dsp:cNvSpPr/>
      </dsp:nvSpPr>
      <dsp:spPr>
        <a:xfrm>
          <a:off x="1293487" y="3120718"/>
          <a:ext cx="4455474" cy="2673284"/>
        </a:xfrm>
        <a:prstGeom prst="rect">
          <a:avLst/>
        </a:prstGeom>
        <a:solidFill>
          <a:schemeClr val="tx2">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ru-RU" sz="2600" kern="1200" dirty="0"/>
            <a:t>Обязательное подтверждение соответствия осуществляется в формах: принятия декларации о соответствии или обязательной сертификации.</a:t>
          </a:r>
        </a:p>
      </dsp:txBody>
      <dsp:txXfrm>
        <a:off x="1293487" y="3120718"/>
        <a:ext cx="4455474" cy="2673284"/>
      </dsp:txXfrm>
    </dsp:sp>
    <dsp:sp modelId="{D8614879-74EC-47B7-B711-201F84244B00}">
      <dsp:nvSpPr>
        <dsp:cNvPr id="0" name=""/>
        <dsp:cNvSpPr/>
      </dsp:nvSpPr>
      <dsp:spPr>
        <a:xfrm>
          <a:off x="6194508" y="3120718"/>
          <a:ext cx="4455474" cy="2673284"/>
        </a:xfrm>
        <a:prstGeom prst="rect">
          <a:avLst/>
        </a:prstGeom>
        <a:solidFill>
          <a:schemeClr val="accent6">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ru-RU" sz="2600" kern="1200" dirty="0"/>
            <a:t>Порядок применения форм обязательного подтверждения соответствия устанавливается настоящим Федеральным законом.</a:t>
          </a:r>
        </a:p>
      </dsp:txBody>
      <dsp:txXfrm>
        <a:off x="6194508" y="3120718"/>
        <a:ext cx="4455474" cy="2673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A1F71-3634-428D-AD55-F1F5BD5EA871}">
      <dsp:nvSpPr>
        <dsp:cNvPr id="0" name=""/>
        <dsp:cNvSpPr/>
      </dsp:nvSpPr>
      <dsp:spPr>
        <a:xfrm>
          <a:off x="0" y="0"/>
          <a:ext cx="12192000" cy="2057400"/>
        </a:xfrm>
        <a:prstGeom prst="rect">
          <a:avLst/>
        </a:prstGeom>
        <a:solidFill>
          <a:schemeClr val="accent2"/>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ru-RU" sz="5600" kern="1200" dirty="0"/>
            <a:t>Продление срока действия сертификата возможно двумя путями:</a:t>
          </a:r>
        </a:p>
      </dsp:txBody>
      <dsp:txXfrm>
        <a:off x="0" y="0"/>
        <a:ext cx="12192000" cy="2057400"/>
      </dsp:txXfrm>
    </dsp:sp>
    <dsp:sp modelId="{7CB636EF-07A3-49BD-8646-2508861EDB24}">
      <dsp:nvSpPr>
        <dsp:cNvPr id="0" name=""/>
        <dsp:cNvSpPr/>
      </dsp:nvSpPr>
      <dsp:spPr>
        <a:xfrm>
          <a:off x="0" y="2057400"/>
          <a:ext cx="6095999" cy="4320540"/>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ru-RU" sz="4700" kern="1200" dirty="0"/>
            <a:t>продление срока действия сертификата заявителем первичной сертификации;</a:t>
          </a:r>
        </a:p>
      </dsp:txBody>
      <dsp:txXfrm>
        <a:off x="0" y="2057400"/>
        <a:ext cx="6095999" cy="4320540"/>
      </dsp:txXfrm>
    </dsp:sp>
    <dsp:sp modelId="{52F31D78-9056-46F5-A680-630C3594C922}">
      <dsp:nvSpPr>
        <dsp:cNvPr id="0" name=""/>
        <dsp:cNvSpPr/>
      </dsp:nvSpPr>
      <dsp:spPr>
        <a:xfrm>
          <a:off x="6096000" y="2057400"/>
          <a:ext cx="6095999" cy="4320540"/>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ru-RU" sz="4700" kern="1200" dirty="0"/>
            <a:t>продление срока действия сертификата организацией, эксплуатирующей средство защиты информации.</a:t>
          </a:r>
        </a:p>
      </dsp:txBody>
      <dsp:txXfrm>
        <a:off x="6096000" y="2057400"/>
        <a:ext cx="6095999" cy="4320540"/>
      </dsp:txXfrm>
    </dsp:sp>
    <dsp:sp modelId="{7D7A7804-DF2E-4D29-916B-75CBA07832A6}">
      <dsp:nvSpPr>
        <dsp:cNvPr id="0" name=""/>
        <dsp:cNvSpPr/>
      </dsp:nvSpPr>
      <dsp:spPr>
        <a:xfrm>
          <a:off x="0" y="6377940"/>
          <a:ext cx="12192000" cy="480060"/>
        </a:xfrm>
        <a:prstGeom prst="rect">
          <a:avLst/>
        </a:prstGeom>
        <a:solidFill>
          <a:schemeClr val="accent2"/>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A1F71-3634-428D-AD55-F1F5BD5EA871}">
      <dsp:nvSpPr>
        <dsp:cNvPr id="0" name=""/>
        <dsp:cNvSpPr/>
      </dsp:nvSpPr>
      <dsp:spPr>
        <a:xfrm>
          <a:off x="0" y="0"/>
          <a:ext cx="12192000" cy="2057400"/>
        </a:xfrm>
        <a:prstGeom prst="rect">
          <a:avLst/>
        </a:prstGeom>
        <a:solidFill>
          <a:schemeClr val="accent2">
            <a:lumMod val="5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ru-RU" sz="4200" kern="1200" dirty="0"/>
            <a:t>Продление срока действия сертификата заявителем возможно при соблюдении следующих условий:</a:t>
          </a:r>
        </a:p>
      </dsp:txBody>
      <dsp:txXfrm>
        <a:off x="0" y="0"/>
        <a:ext cx="12192000" cy="2057400"/>
      </dsp:txXfrm>
    </dsp:sp>
    <dsp:sp modelId="{7CB636EF-07A3-49BD-8646-2508861EDB24}">
      <dsp:nvSpPr>
        <dsp:cNvPr id="0" name=""/>
        <dsp:cNvSpPr/>
      </dsp:nvSpPr>
      <dsp:spPr>
        <a:xfrm>
          <a:off x="5953" y="2057400"/>
          <a:ext cx="4060031" cy="4320540"/>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ru-RU" sz="2900" kern="1200" dirty="0"/>
            <a:t>на средство защиты информации имеется в наличии полный комплект эксплуатационной документации;</a:t>
          </a:r>
        </a:p>
      </dsp:txBody>
      <dsp:txXfrm>
        <a:off x="5953" y="2057400"/>
        <a:ext cx="4060031" cy="4320540"/>
      </dsp:txXfrm>
    </dsp:sp>
    <dsp:sp modelId="{52F31D78-9056-46F5-A680-630C3594C922}">
      <dsp:nvSpPr>
        <dsp:cNvPr id="0" name=""/>
        <dsp:cNvSpPr/>
      </dsp:nvSpPr>
      <dsp:spPr>
        <a:xfrm>
          <a:off x="4065984" y="2057400"/>
          <a:ext cx="4060031" cy="4320540"/>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ru-RU" sz="2900" kern="1200" dirty="0"/>
            <a:t>средство защиты информации (эксплуатационная документация) промаркировано знаком соответствия сертифицированной продукции (голографической номерной маркой);</a:t>
          </a:r>
        </a:p>
      </dsp:txBody>
      <dsp:txXfrm>
        <a:off x="4065984" y="2057400"/>
        <a:ext cx="4060031" cy="4320540"/>
      </dsp:txXfrm>
    </dsp:sp>
    <dsp:sp modelId="{8DA30C9F-1F25-41E1-BE06-BAE11491148B}">
      <dsp:nvSpPr>
        <dsp:cNvPr id="0" name=""/>
        <dsp:cNvSpPr/>
      </dsp:nvSpPr>
      <dsp:spPr>
        <a:xfrm>
          <a:off x="8126015" y="2057400"/>
          <a:ext cx="4060031" cy="432054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ru-RU" sz="2900" kern="1200" dirty="0"/>
            <a:t>средство защиты информации функционирует с требуемой эффективностью (подтверждено результатами технического контроля).</a:t>
          </a:r>
        </a:p>
      </dsp:txBody>
      <dsp:txXfrm>
        <a:off x="8126015" y="2057400"/>
        <a:ext cx="4060031" cy="4320540"/>
      </dsp:txXfrm>
    </dsp:sp>
    <dsp:sp modelId="{7D7A7804-DF2E-4D29-916B-75CBA07832A6}">
      <dsp:nvSpPr>
        <dsp:cNvPr id="0" name=""/>
        <dsp:cNvSpPr/>
      </dsp:nvSpPr>
      <dsp:spPr>
        <a:xfrm>
          <a:off x="0" y="6377940"/>
          <a:ext cx="12192000" cy="480060"/>
        </a:xfrm>
        <a:prstGeom prst="rect">
          <a:avLst/>
        </a:prstGeom>
        <a:solidFill>
          <a:schemeClr val="accent2">
            <a:lumMod val="50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A1F71-3634-428D-AD55-F1F5BD5EA871}">
      <dsp:nvSpPr>
        <dsp:cNvPr id="0" name=""/>
        <dsp:cNvSpPr/>
      </dsp:nvSpPr>
      <dsp:spPr>
        <a:xfrm>
          <a:off x="0" y="0"/>
          <a:ext cx="12192000" cy="2057400"/>
        </a:xfrm>
        <a:prstGeom prst="rect">
          <a:avLst/>
        </a:prstGeom>
        <a:solidFill>
          <a:schemeClr val="accent2">
            <a:lumMod val="5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i="1" kern="1200" dirty="0"/>
            <a:t>Аттестация</a:t>
          </a:r>
          <a:r>
            <a:rPr lang="ru-RU" sz="2800" kern="1200" dirty="0"/>
            <a:t> предполагает комплексную проверку (аттестационные испытания) объекта </a:t>
          </a:r>
          <a:r>
            <a:rPr lang="ru-RU" sz="2800" i="1" kern="1200" dirty="0"/>
            <a:t>информатизации</a:t>
          </a:r>
          <a:r>
            <a:rPr lang="ru-RU" sz="2800" kern="1200" dirty="0"/>
            <a:t> в реальных условиях эксплуатации. Целью является проверка соответствия применяемых средств и мер защиты требуемому уровню безопасности. К проверяемым требованиям относится:</a:t>
          </a:r>
        </a:p>
      </dsp:txBody>
      <dsp:txXfrm>
        <a:off x="0" y="0"/>
        <a:ext cx="12192000" cy="2057400"/>
      </dsp:txXfrm>
    </dsp:sp>
    <dsp:sp modelId="{7CB636EF-07A3-49BD-8646-2508861EDB24}">
      <dsp:nvSpPr>
        <dsp:cNvPr id="0" name=""/>
        <dsp:cNvSpPr/>
      </dsp:nvSpPr>
      <dsp:spPr>
        <a:xfrm>
          <a:off x="5953" y="2057400"/>
          <a:ext cx="4060031" cy="4320540"/>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ru-RU" sz="2700" kern="1200" dirty="0"/>
            <a:t>защита от НСД</a:t>
          </a:r>
        </a:p>
      </dsp:txBody>
      <dsp:txXfrm>
        <a:off x="5953" y="2057400"/>
        <a:ext cx="4060031" cy="4320540"/>
      </dsp:txXfrm>
    </dsp:sp>
    <dsp:sp modelId="{52F31D78-9056-46F5-A680-630C3594C922}">
      <dsp:nvSpPr>
        <dsp:cNvPr id="0" name=""/>
        <dsp:cNvSpPr/>
      </dsp:nvSpPr>
      <dsp:spPr>
        <a:xfrm>
          <a:off x="4065984" y="2057400"/>
          <a:ext cx="4060031" cy="4320540"/>
        </a:xfrm>
        <a:prstGeom prst="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ru-RU" sz="2700" kern="1200" dirty="0"/>
            <a:t>защита от утечки через технические каналы утечки информации;</a:t>
          </a:r>
        </a:p>
      </dsp:txBody>
      <dsp:txXfrm>
        <a:off x="4065984" y="2057400"/>
        <a:ext cx="4060031" cy="4320540"/>
      </dsp:txXfrm>
    </dsp:sp>
    <dsp:sp modelId="{8DA30C9F-1F25-41E1-BE06-BAE11491148B}">
      <dsp:nvSpPr>
        <dsp:cNvPr id="0" name=""/>
        <dsp:cNvSpPr/>
      </dsp:nvSpPr>
      <dsp:spPr>
        <a:xfrm>
          <a:off x="8126015" y="2057400"/>
          <a:ext cx="4060031" cy="4320540"/>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ru-RU" sz="2700" kern="1200" dirty="0"/>
            <a:t>защита от утечки или воздействия на информацию за счет специальных устройств, встроенных в объект </a:t>
          </a:r>
          <a:r>
            <a:rPr lang="ru-RU" sz="2700" i="1" kern="1200" dirty="0"/>
            <a:t>информатизации</a:t>
          </a:r>
          <a:r>
            <a:rPr lang="ru-RU" sz="2700" kern="1200" dirty="0"/>
            <a:t>.</a:t>
          </a:r>
        </a:p>
      </dsp:txBody>
      <dsp:txXfrm>
        <a:off x="8126015" y="2057400"/>
        <a:ext cx="4060031" cy="4320540"/>
      </dsp:txXfrm>
    </dsp:sp>
    <dsp:sp modelId="{7D7A7804-DF2E-4D29-916B-75CBA07832A6}">
      <dsp:nvSpPr>
        <dsp:cNvPr id="0" name=""/>
        <dsp:cNvSpPr/>
      </dsp:nvSpPr>
      <dsp:spPr>
        <a:xfrm>
          <a:off x="0" y="6377940"/>
          <a:ext cx="12192000" cy="480060"/>
        </a:xfrm>
        <a:prstGeom prst="rect">
          <a:avLst/>
        </a:prstGeom>
        <a:solidFill>
          <a:schemeClr val="accent2">
            <a:lumMod val="5000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C5BB5-A3CA-4D0A-BB5E-6FE76131C7D4}" type="datetimeFigureOut">
              <a:rPr lang="ru-RU" smtClean="0"/>
              <a:t>08.09.2025</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5D897-F48D-4051-A0D7-CB7414CC4E73}" type="slidenum">
              <a:rPr lang="ru-RU" smtClean="0"/>
              <a:t>‹#›</a:t>
            </a:fld>
            <a:endParaRPr lang="ru-RU" dirty="0"/>
          </a:p>
        </p:txBody>
      </p:sp>
    </p:spTree>
    <p:extLst>
      <p:ext uri="{BB962C8B-B14F-4D97-AF65-F5344CB8AC3E}">
        <p14:creationId xmlns:p14="http://schemas.microsoft.com/office/powerpoint/2010/main" val="914643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Образ слайда 1"/>
          <p:cNvSpPr>
            <a:spLocks noGrp="1" noRot="1" noChangeAspect="1" noTextEdit="1"/>
          </p:cNvSpPr>
          <p:nvPr>
            <p:ph type="sldImg"/>
          </p:nvPr>
        </p:nvSpPr>
        <p:spPr>
          <a:xfrm>
            <a:off x="90488" y="744538"/>
            <a:ext cx="6616700" cy="3722687"/>
          </a:xfrm>
          <a:ln/>
        </p:spPr>
      </p:sp>
      <p:sp>
        <p:nvSpPr>
          <p:cNvPr id="34819"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ru-RU" altLang="ru-RU">
              <a:latin typeface="Arial" pitchFamily="34" charset="0"/>
            </a:endParaRPr>
          </a:p>
        </p:txBody>
      </p:sp>
      <p:sp>
        <p:nvSpPr>
          <p:cNvPr id="34820"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995C959-3E6F-4A2D-BBCE-A1FF53A98587}" type="slidenum">
              <a:rPr lang="ru-RU" altLang="ru-RU">
                <a:solidFill>
                  <a:prstClr val="black"/>
                </a:solidFill>
              </a:rPr>
              <a:pPr/>
              <a:t>1</a:t>
            </a:fld>
            <a:endParaRPr lang="ru-RU" altLang="ru-RU">
              <a:solidFill>
                <a:prstClr val="black"/>
              </a:solidFill>
            </a:endParaRPr>
          </a:p>
        </p:txBody>
      </p:sp>
    </p:spTree>
    <p:extLst>
      <p:ext uri="{BB962C8B-B14F-4D97-AF65-F5344CB8AC3E}">
        <p14:creationId xmlns:p14="http://schemas.microsoft.com/office/powerpoint/2010/main" val="153738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264966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3586522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10608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226963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165969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147997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416240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421629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318248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113172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262CB64-CDFC-416A-BB8C-4487A0599EA5}" type="datetimeFigureOut">
              <a:rPr lang="ru-RU" smtClean="0"/>
              <a:t>08.09.2025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91DC3E92-9AEF-46CC-A2AC-9B98AE837628}" type="slidenum">
              <a:rPr lang="ru-RU" smtClean="0"/>
              <a:t>‹#›</a:t>
            </a:fld>
            <a:endParaRPr lang="ru-RU" dirty="0"/>
          </a:p>
        </p:txBody>
      </p:sp>
    </p:spTree>
    <p:extLst>
      <p:ext uri="{BB962C8B-B14F-4D97-AF65-F5344CB8AC3E}">
        <p14:creationId xmlns:p14="http://schemas.microsoft.com/office/powerpoint/2010/main" val="4549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2CB64-CDFC-416A-BB8C-4487A0599EA5}" type="datetimeFigureOut">
              <a:rPr lang="ru-RU" smtClean="0"/>
              <a:t>08.09.2025</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C3E92-9AEF-46CC-A2AC-9B98AE837628}" type="slidenum">
              <a:rPr lang="ru-RU" smtClean="0"/>
              <a:t>‹#›</a:t>
            </a:fld>
            <a:endParaRPr lang="ru-RU" dirty="0"/>
          </a:p>
        </p:txBody>
      </p:sp>
    </p:spTree>
    <p:extLst>
      <p:ext uri="{BB962C8B-B14F-4D97-AF65-F5344CB8AC3E}">
        <p14:creationId xmlns:p14="http://schemas.microsoft.com/office/powerpoint/2010/main" val="187747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intuit.ru/EDI/31_03_21_1/1617142795-3872/tutorial/886/objects/19/files/19_01.jp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intuit.ru/EDI/31_03_21_1/1617142795-3872/tutorial/886/objects/19/files/19_02.jp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intuit.ru/EDI/31_03_21_1/1617142795-3872/tutorial/886/objects/19/files/19_03.jp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intuit.ru/EDI/31_03_21_1/1617142795-3872/tutorial/886/objects/19/files/19_04_1.jpg" TargetMode="Externa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hyperlink" Target="https://intuit.ru/EDI/31_03_21_1/1617142795-3872/tutorial/886/objects/19/files/19_04_2.jpg"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intuit.ru/EDI/31_03_21_1/1617142795-3872/tutorial/886/objects/20/files/20_01.jp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intuit.ru/studies/courses/3649/891/lecture/32356?page=2"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4956265" y="510698"/>
            <a:ext cx="56911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pPr>
            <a:r>
              <a:rPr lang="ru-RU" altLang="ru-RU" sz="1400" b="1" dirty="0">
                <a:solidFill>
                  <a:srgbClr val="A40000"/>
                </a:solidFill>
                <a:latin typeface="+mn-lt"/>
                <a:cs typeface="Tahoma" pitchFamily="34" charset="0"/>
              </a:rPr>
              <a:t>НИЖЕГОРОДСКИЙ			</a:t>
            </a:r>
          </a:p>
          <a:p>
            <a:pPr fontAlgn="base">
              <a:spcBef>
                <a:spcPct val="0"/>
              </a:spcBef>
              <a:spcAft>
                <a:spcPct val="0"/>
              </a:spcAft>
            </a:pPr>
            <a:r>
              <a:rPr lang="ru-RU" altLang="ru-RU" sz="1400" b="1" dirty="0">
                <a:solidFill>
                  <a:srgbClr val="A40000"/>
                </a:solidFill>
                <a:latin typeface="+mn-lt"/>
                <a:cs typeface="Tahoma" pitchFamily="34" charset="0"/>
              </a:rPr>
              <a:t>ИНСТИТУТ				</a:t>
            </a:r>
          </a:p>
          <a:p>
            <a:pPr fontAlgn="base">
              <a:spcBef>
                <a:spcPct val="0"/>
              </a:spcBef>
              <a:spcAft>
                <a:spcPct val="0"/>
              </a:spcAft>
            </a:pPr>
            <a:r>
              <a:rPr lang="ru-RU" altLang="ru-RU" sz="1400" b="1" dirty="0">
                <a:solidFill>
                  <a:srgbClr val="A40000"/>
                </a:solidFill>
                <a:latin typeface="+mn-lt"/>
                <a:cs typeface="Tahoma" pitchFamily="34" charset="0"/>
              </a:rPr>
              <a:t>УПРАВЛЕНИЯ			</a:t>
            </a:r>
            <a:endParaRPr lang="en-US" altLang="ru-RU" sz="1400" b="1" dirty="0">
              <a:solidFill>
                <a:srgbClr val="A40000"/>
              </a:solidFill>
              <a:latin typeface="+mn-lt"/>
              <a:cs typeface="Tahoma" pitchFamily="34" charset="0"/>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475" y="854076"/>
            <a:ext cx="23447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Прямоугольник 7"/>
          <p:cNvSpPr>
            <a:spLocks noChangeArrowheads="1"/>
          </p:cNvSpPr>
          <p:nvPr/>
        </p:nvSpPr>
        <p:spPr bwMode="auto">
          <a:xfrm flipH="1">
            <a:off x="351631" y="2762182"/>
            <a:ext cx="2843213" cy="1538287"/>
          </a:xfrm>
          <a:prstGeom prst="rect">
            <a:avLst/>
          </a:prstGeom>
          <a:gradFill rotWithShape="1">
            <a:gsLst>
              <a:gs pos="0">
                <a:srgbClr val="770000"/>
              </a:gs>
              <a:gs pos="50000">
                <a:srgbClr val="AD0000"/>
              </a:gs>
              <a:gs pos="100000">
                <a:srgbClr val="CE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1042988">
              <a:defRPr>
                <a:solidFill>
                  <a:schemeClr val="tx1"/>
                </a:solidFill>
                <a:latin typeface="Arial" pitchFamily="34" charset="0"/>
              </a:defRPr>
            </a:lvl1pPr>
            <a:lvl2pPr marL="742950" indent="-285750" defTabSz="1042988">
              <a:defRPr>
                <a:solidFill>
                  <a:schemeClr val="tx1"/>
                </a:solidFill>
                <a:latin typeface="Arial" pitchFamily="34" charset="0"/>
              </a:defRPr>
            </a:lvl2pPr>
            <a:lvl3pPr marL="1143000" indent="-228600" defTabSz="1042988">
              <a:defRPr>
                <a:solidFill>
                  <a:schemeClr val="tx1"/>
                </a:solidFill>
                <a:latin typeface="Arial" pitchFamily="34" charset="0"/>
              </a:defRPr>
            </a:lvl3pPr>
            <a:lvl4pPr marL="1600200" indent="-228600" defTabSz="1042988">
              <a:defRPr>
                <a:solidFill>
                  <a:schemeClr val="tx1"/>
                </a:solidFill>
                <a:latin typeface="Arial" pitchFamily="34" charset="0"/>
              </a:defRPr>
            </a:lvl4pPr>
            <a:lvl5pPr marL="2057400" indent="-228600" defTabSz="1042988">
              <a:defRPr>
                <a:solidFill>
                  <a:schemeClr val="tx1"/>
                </a:solidFill>
                <a:latin typeface="Arial" pitchFamily="34" charset="0"/>
              </a:defRPr>
            </a:lvl5pPr>
            <a:lvl6pPr marL="2514600" indent="-228600" defTabSz="1042988" eaLnBrk="0" fontAlgn="base" hangingPunct="0">
              <a:spcBef>
                <a:spcPct val="0"/>
              </a:spcBef>
              <a:spcAft>
                <a:spcPct val="0"/>
              </a:spcAft>
              <a:defRPr>
                <a:solidFill>
                  <a:schemeClr val="tx1"/>
                </a:solidFill>
                <a:latin typeface="Arial" pitchFamily="34" charset="0"/>
              </a:defRPr>
            </a:lvl6pPr>
            <a:lvl7pPr marL="2971800" indent="-228600" defTabSz="1042988" eaLnBrk="0" fontAlgn="base" hangingPunct="0">
              <a:spcBef>
                <a:spcPct val="0"/>
              </a:spcBef>
              <a:spcAft>
                <a:spcPct val="0"/>
              </a:spcAft>
              <a:defRPr>
                <a:solidFill>
                  <a:schemeClr val="tx1"/>
                </a:solidFill>
                <a:latin typeface="Arial" pitchFamily="34" charset="0"/>
              </a:defRPr>
            </a:lvl7pPr>
            <a:lvl8pPr marL="3429000" indent="-228600" defTabSz="1042988" eaLnBrk="0" fontAlgn="base" hangingPunct="0">
              <a:spcBef>
                <a:spcPct val="0"/>
              </a:spcBef>
              <a:spcAft>
                <a:spcPct val="0"/>
              </a:spcAft>
              <a:defRPr>
                <a:solidFill>
                  <a:schemeClr val="tx1"/>
                </a:solidFill>
                <a:latin typeface="Arial" pitchFamily="34" charset="0"/>
              </a:defRPr>
            </a:lvl8pPr>
            <a:lvl9pPr marL="3886200" indent="-228600" defTabSz="1042988" eaLnBrk="0" fontAlgn="base" hangingPunct="0">
              <a:spcBef>
                <a:spcPct val="0"/>
              </a:spcBef>
              <a:spcAft>
                <a:spcPct val="0"/>
              </a:spcAft>
              <a:defRPr>
                <a:solidFill>
                  <a:schemeClr val="tx1"/>
                </a:solidFill>
                <a:latin typeface="Arial" pitchFamily="34" charset="0"/>
              </a:defRPr>
            </a:lvl9pPr>
          </a:lstStyle>
          <a:p>
            <a:pPr algn="ctr" fontAlgn="base">
              <a:spcBef>
                <a:spcPct val="0"/>
              </a:spcBef>
              <a:spcAft>
                <a:spcPct val="0"/>
              </a:spcAft>
            </a:pPr>
            <a:r>
              <a:rPr lang="ru-RU" altLang="ru-RU" sz="2400" b="1" dirty="0">
                <a:solidFill>
                  <a:schemeClr val="bg1"/>
                </a:solidFill>
              </a:rPr>
              <a:t>ТЕМА № 6</a:t>
            </a:r>
          </a:p>
        </p:txBody>
      </p:sp>
      <p:sp>
        <p:nvSpPr>
          <p:cNvPr id="17413" name="Text Box 23"/>
          <p:cNvSpPr txBox="1">
            <a:spLocks noChangeArrowheads="1"/>
          </p:cNvSpPr>
          <p:nvPr/>
        </p:nvSpPr>
        <p:spPr bwMode="auto">
          <a:xfrm>
            <a:off x="3194844" y="2504491"/>
            <a:ext cx="862201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ru-RU" sz="4800" b="1" dirty="0"/>
              <a:t>Лицензирование и сертификация в области защиты информации</a:t>
            </a:r>
            <a:endParaRPr lang="ru-RU" altLang="ru-RU" sz="4800" b="1" dirty="0">
              <a:solidFill>
                <a:srgbClr val="C00000"/>
              </a:solidFill>
            </a:endParaRPr>
          </a:p>
        </p:txBody>
      </p:sp>
      <p:sp>
        <p:nvSpPr>
          <p:cNvPr id="5127" name="Text Box 23"/>
          <p:cNvSpPr txBox="1">
            <a:spLocks noChangeArrowheads="1"/>
          </p:cNvSpPr>
          <p:nvPr/>
        </p:nvSpPr>
        <p:spPr bwMode="auto">
          <a:xfrm>
            <a:off x="7535435" y="4944070"/>
            <a:ext cx="443397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fontAlgn="base" hangingPunct="1">
              <a:spcBef>
                <a:spcPct val="0"/>
              </a:spcBef>
              <a:spcAft>
                <a:spcPct val="0"/>
              </a:spcAft>
              <a:defRPr/>
            </a:pPr>
            <a:r>
              <a:rPr lang="ru-RU" sz="1600" dirty="0"/>
              <a:t>Зав. кафедрой информатики и информационных технологий, </a:t>
            </a:r>
            <a:r>
              <a:rPr lang="ru-RU" sz="1600" dirty="0" err="1"/>
              <a:t>к.т.н</a:t>
            </a:r>
            <a:r>
              <a:rPr lang="ru-RU" sz="1600" dirty="0"/>
              <a:t>, доцент, заслуженный работник науки и образования  Гребенюк И.И.</a:t>
            </a:r>
            <a:endParaRPr lang="ru-RU" altLang="ru-RU" sz="1600" b="1" dirty="0">
              <a:solidFill>
                <a:srgbClr val="000000"/>
              </a:solidFill>
              <a:latin typeface="Arial"/>
              <a:cs typeface="Arial" charset="0"/>
            </a:endParaRPr>
          </a:p>
        </p:txBody>
      </p:sp>
      <p:grpSp>
        <p:nvGrpSpPr>
          <p:cNvPr id="17415" name="Группа 12"/>
          <p:cNvGrpSpPr>
            <a:grpSpLocks/>
          </p:cNvGrpSpPr>
          <p:nvPr/>
        </p:nvGrpSpPr>
        <p:grpSpPr bwMode="auto">
          <a:xfrm>
            <a:off x="4616451" y="1598613"/>
            <a:ext cx="5732463" cy="781050"/>
            <a:chOff x="0" y="0"/>
            <a:chExt cx="6210300" cy="781275"/>
          </a:xfrm>
        </p:grpSpPr>
        <p:pic>
          <p:nvPicPr>
            <p:cNvPr id="17416" name="Рисунок 13" descr="D:\ИПК\Фотографии\на стенд\на сайт\главная\Академия 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0"/>
              <a:ext cx="10287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Рисунок 14" descr="D:\для фотопрезентации ФПК\Презид.программа\фото Открытие Президентской  Прогр\6.jpg"/>
            <p:cNvPicPr>
              <a:picLocks noChangeAspect="1"/>
            </p:cNvPicPr>
            <p:nvPr/>
          </p:nvPicPr>
          <p:blipFill>
            <a:blip r:embed="rId5">
              <a:extLst>
                <a:ext uri="{28A0092B-C50C-407E-A947-70E740481C1C}">
                  <a14:useLocalDpi xmlns:a14="http://schemas.microsoft.com/office/drawing/2010/main" val="0"/>
                </a:ext>
              </a:extLst>
            </a:blip>
            <a:srcRect l="5675" r="-2" b="1205"/>
            <a:stretch>
              <a:fillRect/>
            </a:stretch>
          </p:blipFill>
          <p:spPr bwMode="auto">
            <a:xfrm>
              <a:off x="0" y="1"/>
              <a:ext cx="11144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Рисунок 15" descr="D:\Презид.программа 20 мая-05 июня 2013\30.05.13\работа в проектных группах_30.05.13\DSCF8003.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62300" y="9750"/>
              <a:ext cx="10382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Рисунок 16" descr="D:\для фотопрезентации ФПК\Президентская программа (6) 17 сентября 2012 (З).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9525"/>
              <a:ext cx="10287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Рисунок 17" descr="D:\ИПК\Фотографии\для книги Академии\1.2.Здание.jpg"/>
            <p:cNvPicPr>
              <a:picLocks noChangeAspect="1"/>
            </p:cNvPicPr>
            <p:nvPr/>
          </p:nvPicPr>
          <p:blipFill>
            <a:blip r:embed="rId8">
              <a:extLst>
                <a:ext uri="{28A0092B-C50C-407E-A947-70E740481C1C}">
                  <a14:useLocalDpi xmlns:a14="http://schemas.microsoft.com/office/drawing/2010/main" val="0"/>
                </a:ext>
              </a:extLst>
            </a:blip>
            <a:srcRect t="2" b="1219"/>
            <a:stretch>
              <a:fillRect/>
            </a:stretch>
          </p:blipFill>
          <p:spPr bwMode="auto">
            <a:xfrm>
              <a:off x="4191000" y="9525"/>
              <a:ext cx="9715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Рисунок 18" descr="D:\ИПК\Фотографии\для книги Академии\5.2.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62550" y="9525"/>
              <a:ext cx="10477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p:cNvSpPr txBox="1"/>
          <p:nvPr/>
        </p:nvSpPr>
        <p:spPr>
          <a:xfrm>
            <a:off x="4367213" y="6021288"/>
            <a:ext cx="3718804" cy="338554"/>
          </a:xfrm>
          <a:prstGeom prst="rect">
            <a:avLst/>
          </a:prstGeom>
          <a:noFill/>
        </p:spPr>
        <p:txBody>
          <a:bodyPr wrap="square" rtlCol="0">
            <a:spAutoFit/>
          </a:bodyPr>
          <a:lstStyle/>
          <a:p>
            <a:r>
              <a:rPr lang="ru-RU" sz="1600" b="1" dirty="0"/>
              <a:t>Нижний Новгород 20</a:t>
            </a:r>
            <a:r>
              <a:rPr lang="en-US" sz="1600" b="1" dirty="0" smtClean="0"/>
              <a:t>2</a:t>
            </a:r>
            <a:r>
              <a:rPr lang="ru-RU" sz="1600" b="1" dirty="0" smtClean="0"/>
              <a:t>5</a:t>
            </a:r>
            <a:endParaRPr lang="ru-RU" sz="1600" b="1" dirty="0"/>
          </a:p>
        </p:txBody>
      </p:sp>
    </p:spTree>
    <p:extLst>
      <p:ext uri="{BB962C8B-B14F-4D97-AF65-F5344CB8AC3E}">
        <p14:creationId xmlns:p14="http://schemas.microsoft.com/office/powerpoint/2010/main" val="2541843950"/>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1952930279"/>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67286" y="126610"/>
            <a:ext cx="11394831" cy="6428936"/>
          </a:xfrm>
        </p:spPr>
        <p:txBody>
          <a:bodyPr/>
          <a:lstStyle/>
          <a:p>
            <a:pPr algn="just"/>
            <a:r>
              <a:rPr lang="ru-RU" dirty="0"/>
              <a:t>Лицензирующими органами в области защиты информации являются ФСБ и ФСТЭК. В области технической защиты конфиденциальной информации, которой посвящен данный курс, - ФСТЭК. Требования для получения лицензии устанавливаются положениями о лицензировании конкретных видов деятельности, утверждаемыми Правительством РФ. </a:t>
            </a:r>
            <a:r>
              <a:rPr lang="ru-RU" i="1" dirty="0"/>
              <a:t>Лицензирование</a:t>
            </a:r>
            <a:r>
              <a:rPr lang="ru-RU" dirty="0"/>
              <a:t> в области технической защиты конфиденциальной информации осуществляется на основании "Положения о лицензировании деятельности </a:t>
            </a:r>
            <a:r>
              <a:rPr lang="ru-RU" i="1" dirty="0"/>
              <a:t>по</a:t>
            </a:r>
            <a:r>
              <a:rPr lang="ru-RU" dirty="0"/>
              <a:t> технической защите конфиденциальной информации" от 03.02.2012.</a:t>
            </a:r>
          </a:p>
          <a:p>
            <a:endParaRPr lang="ru-RU" dirty="0"/>
          </a:p>
        </p:txBody>
      </p:sp>
    </p:spTree>
    <p:extLst>
      <p:ext uri="{BB962C8B-B14F-4D97-AF65-F5344CB8AC3E}">
        <p14:creationId xmlns:p14="http://schemas.microsoft.com/office/powerpoint/2010/main" val="282193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5422" y="168812"/>
            <a:ext cx="11605846" cy="6499274"/>
          </a:xfrm>
        </p:spPr>
        <p:txBody>
          <a:bodyPr>
            <a:normAutofit fontScale="85000" lnSpcReduction="20000"/>
          </a:bodyPr>
          <a:lstStyle/>
          <a:p>
            <a:r>
              <a:rPr lang="ru-RU" dirty="0"/>
              <a:t>В соответствии с Положением к юридическому лицу - соискателю лицензии -предъявляются следующие требования:</a:t>
            </a:r>
          </a:p>
          <a:p>
            <a:pPr lvl="0"/>
            <a:r>
              <a:rPr lang="ru-RU" dirty="0"/>
              <a:t>В штате </a:t>
            </a:r>
            <a:r>
              <a:rPr lang="ru-RU" b="1" dirty="0"/>
              <a:t>по основному месту работы</a:t>
            </a:r>
            <a:r>
              <a:rPr lang="ru-RU" dirty="0"/>
              <a:t> в соответствии со штатным расписанием руководителя и(или) уполномоченного руководить работами лица, имеющих высшее образование по направлению подготовки (специальности) в области информационной безопасности и стаж работы в области проводимых работ по лицензируемому виду деятельности </a:t>
            </a:r>
            <a:r>
              <a:rPr lang="ru-RU" b="1" dirty="0"/>
              <a:t>не менее 3 лет</a:t>
            </a:r>
            <a:r>
              <a:rPr lang="ru-RU" dirty="0"/>
              <a:t>, или высшее образование по направлению подготовки (специальности) в области математических и естественных наук, инженерного дела, технологий и технических наук и стаж работы в области проводимых работ по лицензируемому виду деятельности </a:t>
            </a:r>
            <a:r>
              <a:rPr lang="ru-RU" b="1" dirty="0"/>
              <a:t>не менее 5 лет</a:t>
            </a:r>
            <a:r>
              <a:rPr lang="ru-RU" dirty="0"/>
              <a:t>, или иное высшее образование и стаж работы в области проводимых работ по лицензируемому виду деятельности не менее 5 лет, прошедших обучение по программам профессиональной переподготовки по одной из специальностей в области информационной безопасности (нормативный срок обучения - не менее 360 аудиторных часов).</a:t>
            </a:r>
          </a:p>
          <a:p>
            <a:pPr lvl="0"/>
            <a:r>
              <a:rPr lang="ru-RU" dirty="0"/>
              <a:t>Не менее двух инженерно-технических работников имеющих высшее образование по направлению подготовки (специальности) в области информационной безопасности и стаж работы в области проводимых работ по лицензируемому виду деятельности </a:t>
            </a:r>
            <a:r>
              <a:rPr lang="ru-RU" b="1" dirty="0"/>
              <a:t>не менее 3 лет</a:t>
            </a:r>
            <a:r>
              <a:rPr lang="ru-RU" dirty="0"/>
              <a:t> или иное высшее образование и стаж работы в области проводимых работ по лицензируемому виду деятельности не менее 3 лет, прошедших обучение по программам профессиональной переподготовки по одной из специальностей в области информационной безопасности (нормативный срок обучения - не менее 360 аудиторных часов).</a:t>
            </a:r>
          </a:p>
          <a:p>
            <a:endParaRPr lang="ru-RU" dirty="0"/>
          </a:p>
        </p:txBody>
      </p:sp>
    </p:spTree>
    <p:extLst>
      <p:ext uri="{BB962C8B-B14F-4D97-AF65-F5344CB8AC3E}">
        <p14:creationId xmlns:p14="http://schemas.microsoft.com/office/powerpoint/2010/main" val="244641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9489" y="196948"/>
            <a:ext cx="11465169" cy="6457070"/>
          </a:xfrm>
        </p:spPr>
        <p:txBody>
          <a:bodyPr>
            <a:normAutofit fontScale="92500" lnSpcReduction="20000"/>
          </a:bodyPr>
          <a:lstStyle/>
          <a:p>
            <a:pPr lvl="0"/>
            <a:r>
              <a:rPr lang="ru-RU" dirty="0"/>
              <a:t>Наличие помещений, принадлежащих на праве собственности или ином законном основании, в которых созданы необходимые условия для осуществления лицензируемого вида деятельности;</a:t>
            </a:r>
            <a:endParaRPr lang="ru-RU" sz="2400" dirty="0"/>
          </a:p>
          <a:p>
            <a:pPr lvl="0"/>
            <a:r>
              <a:rPr lang="ru-RU" dirty="0"/>
              <a:t>Наличие необходимого оборудования, принадлежащего на праве собственности или ином законном основании, в соответствии с перечнем, определяемым ФСТЭК, в том числе:</a:t>
            </a:r>
            <a:endParaRPr lang="ru-RU" sz="2400" dirty="0"/>
          </a:p>
          <a:p>
            <a:pPr lvl="1"/>
            <a:r>
              <a:rPr lang="ru-RU" dirty="0"/>
              <a:t>измерительных приборов, прошедших в установленном законодательством Российской Федерации порядке метрологическую поверку (калибровку);</a:t>
            </a:r>
            <a:endParaRPr lang="ru-RU" sz="2000" dirty="0"/>
          </a:p>
          <a:p>
            <a:pPr lvl="1"/>
            <a:r>
              <a:rPr lang="ru-RU" dirty="0"/>
              <a:t>программных (программно-технических) средств, включая средства контроля эффективности защиты информации, сертифицированных по требованиям безопасности информации, а также средств контроля (анализа) исходных текстов программного обеспечения.</a:t>
            </a:r>
            <a:endParaRPr lang="ru-RU" sz="2000" dirty="0"/>
          </a:p>
          <a:p>
            <a:pPr lvl="0"/>
            <a:r>
              <a:rPr lang="ru-RU" dirty="0"/>
              <a:t>Использование принадлежащих лицензиату на праве собственности или ином законном основании автоматизированных систем, предназначенных для обработки конфиденциальной информации, а также средств защиты такой информации, прошедших процедуру оценки соответствия, аттестованных и (или) сертифицированных по требованиям безопасности информации, в соответствии с законодательством Российской Федерации;</a:t>
            </a:r>
            <a:endParaRPr lang="ru-RU" sz="2400" dirty="0"/>
          </a:p>
          <a:p>
            <a:pPr lvl="0"/>
            <a:r>
              <a:rPr lang="ru-RU" dirty="0"/>
              <a:t>Наличие технической и технологической документации, национальных стандартов и методических документов в соответствии с определенным ФСТЭК перечнем.</a:t>
            </a:r>
            <a:endParaRPr lang="ru-RU" sz="2400" dirty="0"/>
          </a:p>
          <a:p>
            <a:endParaRPr lang="ru-RU" dirty="0"/>
          </a:p>
        </p:txBody>
      </p:sp>
    </p:spTree>
    <p:extLst>
      <p:ext uri="{BB962C8B-B14F-4D97-AF65-F5344CB8AC3E}">
        <p14:creationId xmlns:p14="http://schemas.microsoft.com/office/powerpoint/2010/main" val="50718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9387" y="0"/>
            <a:ext cx="10515600" cy="1325563"/>
          </a:xfrm>
        </p:spPr>
        <p:txBody>
          <a:bodyPr>
            <a:normAutofit/>
          </a:bodyPr>
          <a:lstStyle/>
          <a:p>
            <a:pPr algn="ctr"/>
            <a:r>
              <a:rPr lang="ru-RU" sz="3100" b="1" dirty="0"/>
              <a:t>Для получения лицензии соискатель отправляет в ФСТЭК:</a:t>
            </a:r>
            <a:r>
              <a:rPr lang="ru-RU" dirty="0"/>
              <a:t/>
            </a:r>
            <a:br>
              <a:rPr lang="ru-RU" dirty="0"/>
            </a:br>
            <a:endParaRPr lang="ru-RU" dirty="0"/>
          </a:p>
        </p:txBody>
      </p:sp>
      <p:sp>
        <p:nvSpPr>
          <p:cNvPr id="3" name="Объект 2"/>
          <p:cNvSpPr>
            <a:spLocks noGrp="1"/>
          </p:cNvSpPr>
          <p:nvPr>
            <p:ph idx="1"/>
          </p:nvPr>
        </p:nvSpPr>
        <p:spPr>
          <a:xfrm>
            <a:off x="309489" y="844062"/>
            <a:ext cx="11296357" cy="5795889"/>
          </a:xfrm>
        </p:spPr>
        <p:txBody>
          <a:bodyPr>
            <a:noAutofit/>
          </a:bodyPr>
          <a:lstStyle/>
          <a:p>
            <a:pPr lvl="0"/>
            <a:r>
              <a:rPr lang="ru-RU" sz="2000" dirty="0"/>
              <a:t>заявление;</a:t>
            </a:r>
          </a:p>
          <a:p>
            <a:pPr lvl="0"/>
            <a:r>
              <a:rPr lang="ru-RU" sz="2000" dirty="0"/>
              <a:t>копии документов, подтверждающих необходимую квалификацию у сотрудников;</a:t>
            </a:r>
          </a:p>
          <a:p>
            <a:pPr lvl="0"/>
            <a:r>
              <a:rPr lang="ru-RU" sz="2000" dirty="0"/>
              <a:t>копии правоустанавливающих документов на помещения;</a:t>
            </a:r>
          </a:p>
          <a:p>
            <a:pPr lvl="0"/>
            <a:r>
              <a:rPr lang="ru-RU" sz="2000" dirty="0"/>
              <a:t>копии технических паспортов и аттестатов соответствия защищаемых помещений требованиям безопасности информации;</a:t>
            </a:r>
          </a:p>
          <a:p>
            <a:pPr lvl="0"/>
            <a:r>
              <a:rPr lang="ru-RU" sz="2000" dirty="0"/>
              <a:t>копии технических паспортов автоматизированных систем, актов классификации автоматизированных систем по требованиям безопасности информации, планов размещения основных и вспомогательных технических средств и систем, аттестатов соответствия автоматизированных систем требованиям безопасности информации или сертификатов соответствия автоматизированных систем требованиям безопасности информации, а также перечень защищаемых в автоматизированных системах ресурсов, описание технологического процесса обработки информации в автоматизированных системах;</a:t>
            </a:r>
          </a:p>
          <a:p>
            <a:pPr lvl="0"/>
            <a:r>
              <a:rPr lang="ru-RU" sz="2000" dirty="0"/>
              <a:t>копии документов, подтверждающих право соискателя лицензии на программы для электронно-вычислительных машин и базы данных, планируемые к использованию при осуществлении лицензируемого вида деятельности;</a:t>
            </a:r>
          </a:p>
          <a:p>
            <a:pPr marL="0" indent="0">
              <a:buNone/>
            </a:pPr>
            <a:endParaRPr lang="ru-RU" sz="2000" dirty="0"/>
          </a:p>
        </p:txBody>
      </p:sp>
    </p:spTree>
    <p:extLst>
      <p:ext uri="{BB962C8B-B14F-4D97-AF65-F5344CB8AC3E}">
        <p14:creationId xmlns:p14="http://schemas.microsoft.com/office/powerpoint/2010/main" val="363131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9387" y="0"/>
            <a:ext cx="10515600" cy="1325563"/>
          </a:xfrm>
        </p:spPr>
        <p:txBody>
          <a:bodyPr>
            <a:normAutofit/>
          </a:bodyPr>
          <a:lstStyle/>
          <a:p>
            <a:pPr algn="ctr"/>
            <a:r>
              <a:rPr lang="ru-RU" sz="3100" b="1" dirty="0"/>
              <a:t>Для получения лицензии соискатель отправляет в ФСТЭК:</a:t>
            </a:r>
            <a:r>
              <a:rPr lang="ru-RU" dirty="0"/>
              <a:t/>
            </a:r>
            <a:br>
              <a:rPr lang="ru-RU" dirty="0"/>
            </a:br>
            <a:endParaRPr lang="ru-RU" dirty="0"/>
          </a:p>
        </p:txBody>
      </p:sp>
      <p:sp>
        <p:nvSpPr>
          <p:cNvPr id="3" name="Объект 2"/>
          <p:cNvSpPr>
            <a:spLocks noGrp="1"/>
          </p:cNvSpPr>
          <p:nvPr>
            <p:ph idx="1"/>
          </p:nvPr>
        </p:nvSpPr>
        <p:spPr>
          <a:xfrm>
            <a:off x="309489" y="844062"/>
            <a:ext cx="11296357" cy="5795889"/>
          </a:xfrm>
        </p:spPr>
        <p:txBody>
          <a:bodyPr>
            <a:noAutofit/>
          </a:bodyPr>
          <a:lstStyle/>
          <a:p>
            <a:pPr lvl="0"/>
            <a:r>
              <a:rPr lang="ru-RU" sz="2000" dirty="0"/>
              <a:t>документы, содержащие сведения о наличии контрольно-измерительного, производственного и испытательного оборудования, средств защиты информации и средств контроля защищенности информации, необходимых для осуществления лицензируемого вида деятельности, с приложением копий документов о поверке (калибровке) и маркировании контрольно-измерительного оборудования, а также документов, подтверждающих права соискателя лицензии на использование указанного оборудования, средств защиты информации и средств контроля защищенности информации;</a:t>
            </a:r>
          </a:p>
          <a:p>
            <a:pPr lvl="0"/>
            <a:r>
              <a:rPr lang="ru-RU" sz="2000" dirty="0"/>
              <a:t>документы, содержащие сведения об имеющихся технической и технологической документации, национальных стандартах и методических документах, необходимых для выполнения работ и (или) оказания услуг, предусмотренных пунктом 4 настоящего Положения, с приложением копий документов, подтверждающих, что документы, содержащие информацию ограниченного доступа, получены в установленном законодательством Российской Федерации порядке;</a:t>
            </a:r>
          </a:p>
          <a:p>
            <a:pPr lvl="0"/>
            <a:r>
              <a:rPr lang="ru-RU" sz="2000" dirty="0"/>
              <a:t>если лицензируемый вид деятельности - "услуги по мониторингу информационной безопасности средств и систем информатизации"- копии документов, подтверждающих наличие необходимой системы производственного контроля в соответствии с установленными стандартами.</a:t>
            </a:r>
          </a:p>
          <a:p>
            <a:endParaRPr lang="ru-RU" sz="2000" dirty="0"/>
          </a:p>
        </p:txBody>
      </p:sp>
    </p:spTree>
    <p:extLst>
      <p:ext uri="{BB962C8B-B14F-4D97-AF65-F5344CB8AC3E}">
        <p14:creationId xmlns:p14="http://schemas.microsoft.com/office/powerpoint/2010/main" val="155759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435635"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3001"/>
            <a:endParaRPr lang="ru-RU" sz="2100" dirty="0"/>
          </a:p>
        </p:txBody>
      </p:sp>
      <p:sp>
        <p:nvSpPr>
          <p:cNvPr id="9" name="Номер слайда 8"/>
          <p:cNvSpPr>
            <a:spLocks noGrp="1"/>
          </p:cNvSpPr>
          <p:nvPr>
            <p:ph type="sldNum" sz="quarter" idx="12"/>
          </p:nvPr>
        </p:nvSpPr>
        <p:spPr/>
        <p:txBody>
          <a:bodyPr/>
          <a:lstStyle/>
          <a:p>
            <a:fld id="{027F3A33-6A4A-4395-8324-C6DCD486F135}" type="slidenum">
              <a:rPr lang="ru-RU" smtClean="0">
                <a:solidFill>
                  <a:schemeClr val="bg2">
                    <a:lumMod val="75000"/>
                  </a:schemeClr>
                </a:solidFill>
              </a:rPr>
              <a:pPr/>
              <a:t>16</a:t>
            </a:fld>
            <a:endParaRPr lang="ru-RU" dirty="0">
              <a:solidFill>
                <a:schemeClr val="bg2">
                  <a:lumMod val="75000"/>
                </a:schemeClr>
              </a:solidFill>
            </a:endParaRPr>
          </a:p>
        </p:txBody>
      </p:sp>
      <p:pic>
        <p:nvPicPr>
          <p:cNvPr id="1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0250" y="463138"/>
            <a:ext cx="2827683" cy="88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26580" y="2341171"/>
            <a:ext cx="10254195" cy="1938992"/>
          </a:xfrm>
          <a:prstGeom prst="rect">
            <a:avLst/>
          </a:prstGeom>
          <a:noFill/>
        </p:spPr>
        <p:txBody>
          <a:bodyPr wrap="square" rtlCol="0">
            <a:spAutoFit/>
          </a:bodyPr>
          <a:lstStyle/>
          <a:p>
            <a:pPr lvl="0" algn="ctr"/>
            <a:r>
              <a:rPr lang="ru-RU" sz="4000" b="1" dirty="0">
                <a:solidFill>
                  <a:srgbClr val="FF0000"/>
                </a:solidFill>
              </a:rPr>
              <a:t>ЛИЦЕНЗИРОВАНИЕ ДЕЯТЕЛЬНОСТИ ПО ЗАЩИТЕ ИНФОРМАЦИИ</a:t>
            </a:r>
          </a:p>
          <a:p>
            <a:pPr lvl="0" algn="ctr"/>
            <a:r>
              <a:rPr lang="ru-RU" sz="4000" b="1" dirty="0"/>
              <a:t>Вопрос 2</a:t>
            </a:r>
            <a:endParaRPr lang="ru-RU" sz="4000" dirty="0"/>
          </a:p>
        </p:txBody>
      </p:sp>
    </p:spTree>
    <p:extLst>
      <p:ext uri="{BB962C8B-B14F-4D97-AF65-F5344CB8AC3E}">
        <p14:creationId xmlns:p14="http://schemas.microsoft.com/office/powerpoint/2010/main" val="60356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8194" name="Picture 2" descr="https://present5.com/presentation/54130196_327444909/image-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78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p:txBody>
          <a:bodyPr/>
          <a:lstStyle/>
          <a:p>
            <a:endParaRPr lang="ru-RU"/>
          </a:p>
        </p:txBody>
      </p:sp>
      <p:sp>
        <p:nvSpPr>
          <p:cNvPr id="5" name="Заголовок 4"/>
          <p:cNvSpPr>
            <a:spLocks noGrp="1"/>
          </p:cNvSpPr>
          <p:nvPr>
            <p:ph type="title"/>
          </p:nvPr>
        </p:nvSpPr>
        <p:spPr/>
        <p:txBody>
          <a:bodyPr/>
          <a:lstStyle/>
          <a:p>
            <a:endParaRPr lang="ru-RU"/>
          </a:p>
        </p:txBody>
      </p:sp>
      <p:pic>
        <p:nvPicPr>
          <p:cNvPr id="6146" name="Picture 2" descr="https://myslide.ru/documents_3/7945f4832426e15b918086ecc3f938bc/img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111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79827" y="295422"/>
            <a:ext cx="11296357" cy="6274190"/>
          </a:xfrm>
        </p:spPr>
        <p:txBody>
          <a:bodyPr/>
          <a:lstStyle/>
          <a:p>
            <a:pPr algn="just"/>
            <a:r>
              <a:rPr lang="ru-RU" dirty="0"/>
              <a:t>ФСТЭК России организует и проводит лицензирование деятельности по осуществлению мероприятий и (или) оказанию услуг в области защиты государственной тайны (в части, касающейся противодействия техническим разведкам и (или) технической защиты информации), по созданию средств защиты информации, содержащей сведения, составляющие государственную тайну, по технической защите конфиденциальной информации, по разработке и (или) производству средств защиты конфиденциальной информации, а также лицензирование иных видов деятельности в соответствии с законодательством Российской Федерации (из положения о федеральной службе по техническому и экспортному контролю, утвержденного указом президента российской федерации от 16.08.2004 №1085).</a:t>
            </a:r>
          </a:p>
          <a:p>
            <a:endParaRPr lang="ru-RU" dirty="0"/>
          </a:p>
        </p:txBody>
      </p:sp>
    </p:spTree>
    <p:extLst>
      <p:ext uri="{BB962C8B-B14F-4D97-AF65-F5344CB8AC3E}">
        <p14:creationId xmlns:p14="http://schemas.microsoft.com/office/powerpoint/2010/main" val="293202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435635"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3001"/>
            <a:endParaRPr lang="ru-RU" sz="2100" dirty="0"/>
          </a:p>
        </p:txBody>
      </p:sp>
      <p:sp>
        <p:nvSpPr>
          <p:cNvPr id="9" name="Номер слайда 8"/>
          <p:cNvSpPr>
            <a:spLocks noGrp="1"/>
          </p:cNvSpPr>
          <p:nvPr>
            <p:ph type="sldNum" sz="quarter" idx="12"/>
          </p:nvPr>
        </p:nvSpPr>
        <p:spPr/>
        <p:txBody>
          <a:bodyPr/>
          <a:lstStyle/>
          <a:p>
            <a:fld id="{027F3A33-6A4A-4395-8324-C6DCD486F135}" type="slidenum">
              <a:rPr lang="ru-RU" smtClean="0">
                <a:solidFill>
                  <a:schemeClr val="bg2">
                    <a:lumMod val="75000"/>
                  </a:schemeClr>
                </a:solidFill>
              </a:rPr>
              <a:pPr/>
              <a:t>2</a:t>
            </a:fld>
            <a:endParaRPr lang="ru-RU" dirty="0">
              <a:solidFill>
                <a:schemeClr val="bg2">
                  <a:lumMod val="75000"/>
                </a:schemeClr>
              </a:solidFill>
            </a:endParaRPr>
          </a:p>
        </p:txBody>
      </p:sp>
      <p:pic>
        <p:nvPicPr>
          <p:cNvPr id="1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0250" y="463138"/>
            <a:ext cx="2827683" cy="88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26580" y="2341171"/>
            <a:ext cx="10254195" cy="2554545"/>
          </a:xfrm>
          <a:prstGeom prst="rect">
            <a:avLst/>
          </a:prstGeom>
          <a:noFill/>
        </p:spPr>
        <p:txBody>
          <a:bodyPr wrap="square" rtlCol="0">
            <a:spAutoFit/>
          </a:bodyPr>
          <a:lstStyle/>
          <a:p>
            <a:pPr lvl="0" algn="ctr"/>
            <a:r>
              <a:rPr lang="ru-RU" sz="4000" b="1" dirty="0">
                <a:solidFill>
                  <a:srgbClr val="FF0000"/>
                </a:solidFill>
              </a:rPr>
              <a:t>ОРГАНИЗАЦИОННО-ПРАВОВЫЕ ОСНОВЫ ЛИЦЕНЗИРОВАНИЯ ДЕЯТЕЛЬНОСТИ В ОБЛАСТИ ЗАЩИТЫ ИНФОРМАЦИИ </a:t>
            </a:r>
          </a:p>
          <a:p>
            <a:pPr lvl="0" algn="ctr"/>
            <a:r>
              <a:rPr lang="ru-RU" sz="4000" b="1" dirty="0"/>
              <a:t>Вопрос 1</a:t>
            </a:r>
            <a:endParaRPr lang="ru-RU" sz="4000" dirty="0"/>
          </a:p>
        </p:txBody>
      </p:sp>
    </p:spTree>
    <p:extLst>
      <p:ext uri="{BB962C8B-B14F-4D97-AF65-F5344CB8AC3E}">
        <p14:creationId xmlns:p14="http://schemas.microsoft.com/office/powerpoint/2010/main" val="1569462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2800" b="1" i="1" dirty="0"/>
              <a:t>Лицензирование деятельности в области защиты информации, составляющей государственную тайну</a:t>
            </a:r>
            <a:r>
              <a:rPr lang="ru-RU" sz="2800" b="1" dirty="0"/>
              <a:t/>
            </a:r>
            <a:br>
              <a:rPr lang="ru-RU" sz="2800" b="1" dirty="0"/>
            </a:br>
            <a:endParaRPr lang="ru-RU" sz="2800" dirty="0"/>
          </a:p>
        </p:txBody>
      </p:sp>
      <p:sp>
        <p:nvSpPr>
          <p:cNvPr id="3" name="Объект 2"/>
          <p:cNvSpPr>
            <a:spLocks noGrp="1"/>
          </p:cNvSpPr>
          <p:nvPr>
            <p:ph idx="1"/>
          </p:nvPr>
        </p:nvSpPr>
        <p:spPr>
          <a:xfrm>
            <a:off x="534571" y="1322363"/>
            <a:ext cx="11408899" cy="5205046"/>
          </a:xfrm>
        </p:spPr>
        <p:txBody>
          <a:bodyPr>
            <a:normAutofit fontScale="92500" lnSpcReduction="10000"/>
          </a:bodyPr>
          <a:lstStyle/>
          <a:p>
            <a:r>
              <a:rPr lang="ru-RU" dirty="0"/>
              <a:t>Согласно статье 27 закона Российской Федерации от 21.07. 1993 №5485-1 «О государственной тайне», допуск предприятий, учреждений и организаций к проведению работ, связанных с использованием сведений, составляющих государственную тайну, созданием средств защиты информации, а также с осуществлением мероприятий и (или) оказанием услуг по защите государственной тайны, осуществляется путем получения ими в порядке, устанавливаемом Правительством Российской Федерации, лицензий на проведение работ со сведениями соответствующей степени секретности.</a:t>
            </a:r>
          </a:p>
          <a:p>
            <a:r>
              <a:rPr lang="ru-RU" dirty="0"/>
              <a:t>Помимо закона №5485-1, отношения в области лицензирования регулируются Постановлением правительства Российской Федерации от 15.04.1995 №333 «О лицензировании деятельности предприятий, учреждений и организаций по проведению работ, связанных с использованием сведений, составляющих государственную тайну, созданием средств защиты информации, а также с осуществлением мероприятий и (или) оказанием услуг по защите государственной тайны».</a:t>
            </a:r>
          </a:p>
          <a:p>
            <a:endParaRPr lang="ru-RU" dirty="0"/>
          </a:p>
        </p:txBody>
      </p:sp>
    </p:spTree>
    <p:extLst>
      <p:ext uri="{BB962C8B-B14F-4D97-AF65-F5344CB8AC3E}">
        <p14:creationId xmlns:p14="http://schemas.microsoft.com/office/powerpoint/2010/main" val="385687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p:txBody>
          <a:bodyPr/>
          <a:lstStyle/>
          <a:p>
            <a:endParaRPr lang="ru-RU" dirty="0"/>
          </a:p>
        </p:txBody>
      </p:sp>
      <p:sp>
        <p:nvSpPr>
          <p:cNvPr id="5" name="Заголовок 4"/>
          <p:cNvSpPr>
            <a:spLocks noGrp="1"/>
          </p:cNvSpPr>
          <p:nvPr>
            <p:ph type="title"/>
          </p:nvPr>
        </p:nvSpPr>
        <p:spPr/>
        <p:txBody>
          <a:bodyPr/>
          <a:lstStyle/>
          <a:p>
            <a:endParaRPr lang="ru-RU" dirty="0"/>
          </a:p>
        </p:txBody>
      </p:sp>
      <p:pic>
        <p:nvPicPr>
          <p:cNvPr id="7170" name="Picture 2" descr="https://cf.ppt-online.org/files/slide/s/SjpCdNotXsLMEWQ4OBJfvqV9GAuI8Yl1Ke3c5T/slide-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609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1075" y="0"/>
            <a:ext cx="10515600" cy="1325563"/>
          </a:xfrm>
        </p:spPr>
        <p:txBody>
          <a:bodyPr>
            <a:normAutofit/>
          </a:bodyPr>
          <a:lstStyle/>
          <a:p>
            <a:pPr algn="ctr"/>
            <a:r>
              <a:rPr lang="ru-RU" sz="2800" b="1" i="1" dirty="0"/>
              <a:t>Работы и услуги, лицензируемые ФСТЭК России в области защиты государственной тайны</a:t>
            </a:r>
            <a:endParaRPr lang="ru-RU" sz="2800" b="1" dirty="0"/>
          </a:p>
        </p:txBody>
      </p:sp>
      <p:sp>
        <p:nvSpPr>
          <p:cNvPr id="3" name="Объект 2"/>
          <p:cNvSpPr>
            <a:spLocks noGrp="1"/>
          </p:cNvSpPr>
          <p:nvPr>
            <p:ph idx="1"/>
          </p:nvPr>
        </p:nvSpPr>
        <p:spPr>
          <a:xfrm>
            <a:off x="542925" y="1325563"/>
            <a:ext cx="11215688" cy="5389562"/>
          </a:xfrm>
        </p:spPr>
        <p:txBody>
          <a:bodyPr/>
          <a:lstStyle/>
          <a:p>
            <a:pPr lvl="0"/>
            <a:r>
              <a:rPr lang="ru-RU" dirty="0"/>
              <a:t>проведение работ, связанных с созданием средств защиты информации;</a:t>
            </a:r>
          </a:p>
          <a:p>
            <a:pPr lvl="0"/>
            <a:r>
              <a:rPr lang="ru-RU" dirty="0"/>
              <a:t>осуществление мероприятий и (или) оказание услуг в области защиты государственной тайны:</a:t>
            </a:r>
          </a:p>
          <a:p>
            <a:pPr lvl="0"/>
            <a:r>
              <a:rPr lang="ru-RU" dirty="0"/>
              <a:t>в части технической защиты информации;</a:t>
            </a:r>
          </a:p>
          <a:p>
            <a:pPr lvl="0"/>
            <a:r>
              <a:rPr lang="ru-RU" dirty="0"/>
              <a:t>в части противодействия иностранным техническим разведкам);</a:t>
            </a:r>
          </a:p>
          <a:p>
            <a:pPr lvl="0"/>
            <a:r>
              <a:rPr lang="ru-RU" dirty="0"/>
              <a:t>в части проведения специальных экспертиз.</a:t>
            </a:r>
          </a:p>
        </p:txBody>
      </p:sp>
    </p:spTree>
    <p:extLst>
      <p:ext uri="{BB962C8B-B14F-4D97-AF65-F5344CB8AC3E}">
        <p14:creationId xmlns:p14="http://schemas.microsoft.com/office/powerpoint/2010/main" val="329575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i="1" dirty="0"/>
              <a:t>К проведению работ, связанных с созданием средств защиты информации относится разработка, производство, реализация, установка, монтаж, наладка, испытания, ремонт или сервисное обслуживание</a:t>
            </a:r>
            <a:r>
              <a:rPr lang="ru-RU" sz="2800" dirty="0"/>
              <a:t>:</a:t>
            </a:r>
          </a:p>
        </p:txBody>
      </p:sp>
      <p:sp>
        <p:nvSpPr>
          <p:cNvPr id="3" name="Объект 2"/>
          <p:cNvSpPr>
            <a:spLocks noGrp="1"/>
          </p:cNvSpPr>
          <p:nvPr>
            <p:ph idx="1"/>
          </p:nvPr>
        </p:nvSpPr>
        <p:spPr/>
        <p:txBody>
          <a:bodyPr>
            <a:normAutofit lnSpcReduction="10000"/>
          </a:bodyPr>
          <a:lstStyle/>
          <a:p>
            <a:pPr lvl="0"/>
            <a:r>
              <a:rPr lang="ru-RU" dirty="0"/>
              <a:t>технических средств защиты информации;</a:t>
            </a:r>
          </a:p>
          <a:p>
            <a:pPr lvl="0"/>
            <a:r>
              <a:rPr lang="ru-RU" dirty="0"/>
              <a:t>защищенных технических средств обработки информации;</a:t>
            </a:r>
          </a:p>
          <a:p>
            <a:pPr lvl="0"/>
            <a:r>
              <a:rPr lang="ru-RU" dirty="0"/>
              <a:t>технических средств контроля эффективности мер защиты информации;</a:t>
            </a:r>
          </a:p>
          <a:p>
            <a:pPr lvl="0"/>
            <a:r>
              <a:rPr lang="ru-RU" dirty="0"/>
              <a:t>программных (программно-технических) средств защиты информации;</a:t>
            </a:r>
          </a:p>
          <a:p>
            <a:pPr lvl="0"/>
            <a:r>
              <a:rPr lang="ru-RU" dirty="0"/>
              <a:t>защищенных программных (программно-технических) средств обработки информации;</a:t>
            </a:r>
          </a:p>
          <a:p>
            <a:pPr lvl="0"/>
            <a:r>
              <a:rPr lang="ru-RU" dirty="0"/>
              <a:t>программных (программно-технических) средств контроля защищенности информации.</a:t>
            </a:r>
          </a:p>
          <a:p>
            <a:endParaRPr lang="ru-RU" dirty="0"/>
          </a:p>
        </p:txBody>
      </p:sp>
    </p:spTree>
    <p:extLst>
      <p:ext uri="{BB962C8B-B14F-4D97-AF65-F5344CB8AC3E}">
        <p14:creationId xmlns:p14="http://schemas.microsoft.com/office/powerpoint/2010/main" val="1509171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3100" dirty="0"/>
              <a:t>К проведению мероприятий и (или) оказание услуг в области защиты государственной тайны (в части технической защиты информации) относится:</a:t>
            </a:r>
            <a:r>
              <a:rPr lang="ru-RU" dirty="0"/>
              <a:t/>
            </a:r>
            <a:br>
              <a:rPr lang="ru-RU" dirty="0"/>
            </a:br>
            <a:endParaRPr lang="ru-RU" dirty="0"/>
          </a:p>
        </p:txBody>
      </p:sp>
      <p:sp>
        <p:nvSpPr>
          <p:cNvPr id="3" name="Объект 2"/>
          <p:cNvSpPr>
            <a:spLocks noGrp="1"/>
          </p:cNvSpPr>
          <p:nvPr>
            <p:ph idx="1"/>
          </p:nvPr>
        </p:nvSpPr>
        <p:spPr>
          <a:xfrm>
            <a:off x="271463" y="1400176"/>
            <a:ext cx="11758612" cy="5457824"/>
          </a:xfrm>
        </p:spPr>
        <p:txBody>
          <a:bodyPr>
            <a:normAutofit fontScale="77500" lnSpcReduction="20000"/>
          </a:bodyPr>
          <a:lstStyle/>
          <a:p>
            <a:pPr lvl="0"/>
            <a:r>
              <a:rPr lang="ru-RU" i="1" dirty="0"/>
              <a:t>сертификация и сертификационные испытания:</a:t>
            </a:r>
            <a:endParaRPr lang="ru-RU" dirty="0"/>
          </a:p>
          <a:p>
            <a:pPr marL="0" indent="0">
              <a:buNone/>
            </a:pPr>
            <a:r>
              <a:rPr lang="ru-RU" dirty="0"/>
              <a:t>(технических СЗИ; защищенных ТСОИ; технических средств контроля эффективности мер ЗИ; программных (программно-технических) СЗИ; защищенных программных (программно-технических) СОИ; программных (программно-технических) средств контроля защищенности информации.</a:t>
            </a:r>
          </a:p>
          <a:p>
            <a:pPr lvl="0"/>
            <a:r>
              <a:rPr lang="ru-RU" i="1" dirty="0"/>
              <a:t>контроль защищенности информации, составляющей государственную тайну, аттестация средств и систем на соответствие требованиям по защите информации</a:t>
            </a:r>
            <a:r>
              <a:rPr lang="ru-RU" dirty="0"/>
              <a:t>:</a:t>
            </a:r>
          </a:p>
          <a:p>
            <a:pPr marL="0" indent="0">
              <a:buNone/>
            </a:pPr>
            <a:r>
              <a:rPr lang="ru-RU" dirty="0"/>
              <a:t>(АС различного уровня и назначения, систем связи, приема, обработки и передачи данных, систем отображения и размножения; технических средств (систем), не обрабатывающих информацию, составляющей государственную тайну, но размещенные в помещениях, где она обрабатывается; помещений со средствами (системами), подлежащими защите; помещений, предназначенных для ведения секретных переговоров)</a:t>
            </a:r>
          </a:p>
          <a:p>
            <a:pPr lvl="0"/>
            <a:r>
              <a:rPr lang="ru-RU" i="1" dirty="0"/>
              <a:t>проведение специальных исследований на ПЭМИН технических средств обработки информации;</a:t>
            </a:r>
            <a:endParaRPr lang="ru-RU" dirty="0"/>
          </a:p>
          <a:p>
            <a:pPr lvl="0"/>
            <a:r>
              <a:rPr lang="ru-RU" i="1" dirty="0"/>
              <a:t>проектирование объектов в защищенном исполнении:</a:t>
            </a:r>
          </a:p>
          <a:p>
            <a:pPr marL="0" indent="0">
              <a:buNone/>
            </a:pPr>
            <a:r>
              <a:rPr lang="ru-RU" dirty="0"/>
              <a:t>(автоматизированных систем различного уровня и назначения; систем связи, приема, обработки и передачи данных; систем отображения и размножения; помещений со средствами (системами), подлежащими защите; помещений, предназначенных для ведения секретных переговоров)</a:t>
            </a:r>
          </a:p>
          <a:p>
            <a:endParaRPr lang="ru-RU" dirty="0"/>
          </a:p>
        </p:txBody>
      </p:sp>
    </p:spTree>
    <p:extLst>
      <p:ext uri="{BB962C8B-B14F-4D97-AF65-F5344CB8AC3E}">
        <p14:creationId xmlns:p14="http://schemas.microsoft.com/office/powerpoint/2010/main" val="1098155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1907"/>
            <a:ext cx="10515600" cy="1325563"/>
          </a:xfrm>
        </p:spPr>
        <p:txBody>
          <a:bodyPr>
            <a:normAutofit/>
          </a:bodyPr>
          <a:lstStyle/>
          <a:p>
            <a:pPr algn="ctr"/>
            <a:r>
              <a:rPr lang="ru-RU" sz="3100" b="1" i="1" dirty="0"/>
              <a:t>В части противодействия техническим разведкам:</a:t>
            </a:r>
            <a:r>
              <a:rPr lang="ru-RU" dirty="0"/>
              <a:t/>
            </a:r>
            <a:br>
              <a:rPr lang="ru-RU" dirty="0"/>
            </a:br>
            <a:endParaRPr lang="ru-RU" dirty="0"/>
          </a:p>
        </p:txBody>
      </p:sp>
      <p:sp>
        <p:nvSpPr>
          <p:cNvPr id="3" name="Объект 2"/>
          <p:cNvSpPr>
            <a:spLocks noGrp="1"/>
          </p:cNvSpPr>
          <p:nvPr>
            <p:ph idx="1"/>
          </p:nvPr>
        </p:nvSpPr>
        <p:spPr>
          <a:xfrm>
            <a:off x="281354" y="900332"/>
            <a:ext cx="11535508" cy="5739619"/>
          </a:xfrm>
        </p:spPr>
        <p:txBody>
          <a:bodyPr/>
          <a:lstStyle/>
          <a:p>
            <a:pPr lvl="0"/>
            <a:r>
              <a:rPr lang="ru-RU" dirty="0"/>
              <a:t>проведение специальных экспертиз организаций-соискателей лицензии ФСТЭК России на оказание услуг в области защиты государственной тайны (в части технической защиты информации);</a:t>
            </a:r>
          </a:p>
          <a:p>
            <a:pPr lvl="0"/>
            <a:r>
              <a:rPr lang="ru-RU" dirty="0"/>
              <a:t>проведение специальных экспертиз организаций-соискателей лицензии ФСТЭК России на выполнение мероприятий и (или) оказание услуг в области защиты государственной тайны (в части противодействия техническим разведкам);</a:t>
            </a:r>
          </a:p>
          <a:p>
            <a:pPr lvl="0"/>
            <a:r>
              <a:rPr lang="ru-RU" dirty="0"/>
              <a:t>проведение специальных экспертиз организаций-соискателей лицензии ФСТЭК России на выполнение работ, связанных с созданием средств защиты информации.</a:t>
            </a:r>
          </a:p>
          <a:p>
            <a:endParaRPr lang="ru-RU" dirty="0"/>
          </a:p>
        </p:txBody>
      </p:sp>
    </p:spTree>
    <p:extLst>
      <p:ext uri="{BB962C8B-B14F-4D97-AF65-F5344CB8AC3E}">
        <p14:creationId xmlns:p14="http://schemas.microsoft.com/office/powerpoint/2010/main" val="3798297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pPr algn="ctr"/>
            <a:r>
              <a:rPr lang="ru-RU" sz="2800" b="1" i="1" dirty="0"/>
              <a:t>Лицензирование деятельности в области защиты конфиденциальной информации</a:t>
            </a:r>
            <a:endParaRPr lang="ru-RU" sz="2800" b="1" dirty="0"/>
          </a:p>
        </p:txBody>
      </p:sp>
      <p:sp>
        <p:nvSpPr>
          <p:cNvPr id="3" name="Объект 2"/>
          <p:cNvSpPr>
            <a:spLocks noGrp="1"/>
          </p:cNvSpPr>
          <p:nvPr>
            <p:ph idx="1"/>
          </p:nvPr>
        </p:nvSpPr>
        <p:spPr>
          <a:xfrm>
            <a:off x="436098" y="1325562"/>
            <a:ext cx="11366696" cy="5272185"/>
          </a:xfrm>
        </p:spPr>
        <p:txBody>
          <a:bodyPr/>
          <a:lstStyle/>
          <a:p>
            <a:r>
              <a:rPr lang="ru-RU" dirty="0"/>
              <a:t>Эта сфера деятельности регулируется федеральным законом от 04.05.2011 №99-ФЗ «О лицензировании отдельных видов деятельности». В частности, в статье 1 указывается, что положения закона не применяются к отношениям, связанным с осуществлением лицензирования деятельности, связанной с защитой государственной тайны.</a:t>
            </a:r>
          </a:p>
          <a:p>
            <a:r>
              <a:rPr lang="ru-RU" dirty="0"/>
              <a:t>Перечень видов деятельности, на которые требуются лицензии, устанавливает статья 12. Это разработка и производство средств защиты конфиденциальной информации и деятельность по технической защите конфиденциальной информации.</a:t>
            </a:r>
          </a:p>
          <a:p>
            <a:endParaRPr lang="ru-RU" dirty="0"/>
          </a:p>
        </p:txBody>
      </p:sp>
    </p:spTree>
    <p:extLst>
      <p:ext uri="{BB962C8B-B14F-4D97-AF65-F5344CB8AC3E}">
        <p14:creationId xmlns:p14="http://schemas.microsoft.com/office/powerpoint/2010/main" val="1035504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65100"/>
            <a:ext cx="10515600" cy="1325563"/>
          </a:xfrm>
        </p:spPr>
        <p:txBody>
          <a:bodyPr>
            <a:normAutofit fontScale="90000"/>
          </a:bodyPr>
          <a:lstStyle/>
          <a:p>
            <a:pPr algn="ctr"/>
            <a:r>
              <a:rPr lang="ru-RU" sz="3100" i="1" dirty="0"/>
              <a:t>Деятельность ФСТЭК России в области лицензирования осуществляется на основании административных регламентов:</a:t>
            </a:r>
            <a:r>
              <a:rPr lang="ru-RU" dirty="0"/>
              <a:t/>
            </a:r>
            <a:br>
              <a:rPr lang="ru-RU" dirty="0"/>
            </a:br>
            <a:endParaRPr lang="ru-RU" dirty="0"/>
          </a:p>
        </p:txBody>
      </p:sp>
      <p:sp>
        <p:nvSpPr>
          <p:cNvPr id="3" name="Объект 2"/>
          <p:cNvSpPr>
            <a:spLocks noGrp="1"/>
          </p:cNvSpPr>
          <p:nvPr>
            <p:ph idx="1"/>
          </p:nvPr>
        </p:nvSpPr>
        <p:spPr>
          <a:xfrm>
            <a:off x="342900" y="1128712"/>
            <a:ext cx="11615738" cy="5614987"/>
          </a:xfrm>
        </p:spPr>
        <p:txBody>
          <a:bodyPr>
            <a:normAutofit fontScale="85000" lnSpcReduction="20000"/>
          </a:bodyPr>
          <a:lstStyle/>
          <a:p>
            <a:pPr lvl="0"/>
            <a:r>
              <a:rPr lang="ru-RU" dirty="0"/>
              <a:t>административный регламент Федеральной службы по техническому и экспортному контролю по исполнению государственной функции по лицензированию деятельности по технической защите конфиденциальной информации, утвержден приказом ФСТЭК России от 12.07. 2012 №83;</a:t>
            </a:r>
          </a:p>
          <a:p>
            <a:pPr lvl="0"/>
            <a:r>
              <a:rPr lang="ru-RU" dirty="0"/>
              <a:t>административный регламент Федеральной службы по техническому и экспортному контролю по исполнению государственной функции по контролю за соблюдением лицензионных требований при осуществлении деятельности по технической защите конфиденциальной информации, утвержден приказом ФСТЭК России от 20.07.2012 №89.</a:t>
            </a:r>
          </a:p>
          <a:p>
            <a:pPr lvl="0"/>
            <a:r>
              <a:rPr lang="ru-RU" dirty="0"/>
              <a:t>административный регламент Федеральной службы по техническому и экспортному контролю по исполнению государственной функции по лицензированию деятельности по разработке и (или) производству средств защиты конфиденциальной информации, утвержден приказом ФСТЭК России от 12.07. 2012 №84;</a:t>
            </a:r>
          </a:p>
          <a:p>
            <a:pPr lvl="0"/>
            <a:r>
              <a:rPr lang="ru-RU" dirty="0"/>
              <a:t>административный регламент Федеральной службы по техническому и экспортному контролю по исполнению государственной функции по контролю за соблюдением лицензионных требований при осуществлении деятельности по разработке и (или) производству средств защиты конфиденциальной информации, утвержден приказом ФСТЭК России от 20.07.2012 №90.</a:t>
            </a:r>
          </a:p>
          <a:p>
            <a:endParaRPr lang="ru-RU" dirty="0"/>
          </a:p>
        </p:txBody>
      </p:sp>
    </p:spTree>
    <p:extLst>
      <p:ext uri="{BB962C8B-B14F-4D97-AF65-F5344CB8AC3E}">
        <p14:creationId xmlns:p14="http://schemas.microsoft.com/office/powerpoint/2010/main" val="2467811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p:txBody>
          <a:bodyPr/>
          <a:lstStyle/>
          <a:p>
            <a:endParaRPr lang="ru-RU" dirty="0"/>
          </a:p>
        </p:txBody>
      </p:sp>
      <p:sp>
        <p:nvSpPr>
          <p:cNvPr id="5" name="Заголовок 4"/>
          <p:cNvSpPr>
            <a:spLocks noGrp="1"/>
          </p:cNvSpPr>
          <p:nvPr>
            <p:ph type="title"/>
          </p:nvPr>
        </p:nvSpPr>
        <p:spPr/>
        <p:txBody>
          <a:bodyPr/>
          <a:lstStyle/>
          <a:p>
            <a:endParaRPr lang="ru-RU" dirty="0"/>
          </a:p>
        </p:txBody>
      </p:sp>
      <p:pic>
        <p:nvPicPr>
          <p:cNvPr id="9218" name="Picture 2" descr="http://images.myshared.ru/5/491933/slide_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971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3116" y="0"/>
            <a:ext cx="10515600" cy="746223"/>
          </a:xfrm>
        </p:spPr>
        <p:txBody>
          <a:bodyPr>
            <a:normAutofit/>
          </a:bodyPr>
          <a:lstStyle/>
          <a:p>
            <a:pPr algn="ctr"/>
            <a:r>
              <a:rPr lang="ru-RU" sz="2800" b="1" i="1" dirty="0"/>
              <a:t>Лицензируемые виды работ и услуг по ТКЗИ</a:t>
            </a:r>
            <a:endParaRPr lang="ru-RU" sz="2800" dirty="0"/>
          </a:p>
        </p:txBody>
      </p:sp>
      <p:sp>
        <p:nvSpPr>
          <p:cNvPr id="3" name="Объект 2"/>
          <p:cNvSpPr>
            <a:spLocks noGrp="1"/>
          </p:cNvSpPr>
          <p:nvPr>
            <p:ph idx="1"/>
          </p:nvPr>
        </p:nvSpPr>
        <p:spPr>
          <a:xfrm>
            <a:off x="281353" y="746222"/>
            <a:ext cx="11577711" cy="5823389"/>
          </a:xfrm>
        </p:spPr>
        <p:txBody>
          <a:bodyPr>
            <a:normAutofit fontScale="85000" lnSpcReduction="20000"/>
          </a:bodyPr>
          <a:lstStyle/>
          <a:p>
            <a:pPr marL="0" lvl="0" indent="0">
              <a:buNone/>
            </a:pPr>
            <a:r>
              <a:rPr lang="ru-RU" i="1" dirty="0"/>
              <a:t>контроль защищенности конфиденциальной информации от утечки по техническим каналам в:</a:t>
            </a:r>
            <a:endParaRPr lang="ru-RU" dirty="0"/>
          </a:p>
          <a:p>
            <a:pPr lvl="0"/>
            <a:r>
              <a:rPr lang="ru-RU" dirty="0"/>
              <a:t>Средствах и системах информатизации.</a:t>
            </a:r>
          </a:p>
          <a:p>
            <a:pPr lvl="0"/>
            <a:r>
              <a:rPr lang="ru-RU" dirty="0"/>
              <a:t>Технических средствах (системах), не обрабатывающих конфиденциальную информацию, но размещенных в помещениях, где она обрабатывается.</a:t>
            </a:r>
          </a:p>
          <a:p>
            <a:pPr lvl="0"/>
            <a:r>
              <a:rPr lang="ru-RU" dirty="0"/>
              <a:t>Помещениях со средствами (системами), подлежащими защите.</a:t>
            </a:r>
          </a:p>
          <a:p>
            <a:pPr lvl="0"/>
            <a:r>
              <a:rPr lang="ru-RU" dirty="0"/>
              <a:t>Помещениях, предназначенных для ведения конфиденциальных переговоров (далее - защищаемые помещения).</a:t>
            </a:r>
          </a:p>
          <a:p>
            <a:pPr marL="0" lvl="0" indent="0">
              <a:buNone/>
            </a:pPr>
            <a:r>
              <a:rPr lang="ru-RU" i="1" dirty="0"/>
              <a:t>Контроль защищенности конфиденциальной информации от несанкционированного доступа и ее модификации в средствах и системах информатизации;</a:t>
            </a:r>
            <a:endParaRPr lang="ru-RU" dirty="0"/>
          </a:p>
          <a:p>
            <a:pPr lvl="0"/>
            <a:r>
              <a:rPr lang="ru-RU" dirty="0"/>
              <a:t>сертификационные испытания на соответствие требованиям по безопасности информации продукции, используемой в целях защиты конфиденциальной информации (технических средств защиты информации, защищенных технических средств обработки информации, технических средств контроля эффективности мер защиты информации, программных (программно-технических) средств защиты информации, защищенных программных (программно-технических) средств обработки информации, программных (программно-технических) средств контроля защищенности информации);</a:t>
            </a:r>
          </a:p>
          <a:p>
            <a:endParaRPr lang="ru-RU" dirty="0"/>
          </a:p>
        </p:txBody>
      </p:sp>
    </p:spTree>
    <p:extLst>
      <p:ext uri="{BB962C8B-B14F-4D97-AF65-F5344CB8AC3E}">
        <p14:creationId xmlns:p14="http://schemas.microsoft.com/office/powerpoint/2010/main" val="34389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026" name="Picture 2" descr="https://cf2.ppt-online.org/files2/slide/h/HFEfChkK9wYUQglZ12nWMcVXexv8qGyiaBzA5R/slide-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066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3116" y="0"/>
            <a:ext cx="10515600" cy="746223"/>
          </a:xfrm>
        </p:spPr>
        <p:txBody>
          <a:bodyPr>
            <a:normAutofit/>
          </a:bodyPr>
          <a:lstStyle/>
          <a:p>
            <a:pPr algn="ctr"/>
            <a:r>
              <a:rPr lang="ru-RU" sz="2800" b="1" i="1" dirty="0"/>
              <a:t>Лицензируемые виды работ и услуг по ТКЗИ</a:t>
            </a:r>
            <a:endParaRPr lang="ru-RU" sz="2800" dirty="0"/>
          </a:p>
        </p:txBody>
      </p:sp>
      <p:sp>
        <p:nvSpPr>
          <p:cNvPr id="3" name="Объект 2"/>
          <p:cNvSpPr>
            <a:spLocks noGrp="1"/>
          </p:cNvSpPr>
          <p:nvPr>
            <p:ph idx="1"/>
          </p:nvPr>
        </p:nvSpPr>
        <p:spPr>
          <a:xfrm>
            <a:off x="281353" y="746222"/>
            <a:ext cx="11577711" cy="5823389"/>
          </a:xfrm>
        </p:spPr>
        <p:txBody>
          <a:bodyPr>
            <a:normAutofit fontScale="85000" lnSpcReduction="10000"/>
          </a:bodyPr>
          <a:lstStyle/>
          <a:p>
            <a:pPr marL="0" lvl="0" indent="0">
              <a:buNone/>
            </a:pPr>
            <a:r>
              <a:rPr lang="ru-RU" i="1" dirty="0"/>
              <a:t>аттестационные испытания и аттестация на соответствие требованиям по защите информации:</a:t>
            </a:r>
            <a:endParaRPr lang="ru-RU" dirty="0"/>
          </a:p>
          <a:p>
            <a:pPr lvl="0"/>
            <a:r>
              <a:rPr lang="ru-RU" dirty="0"/>
              <a:t>Средств и систем информатизации.</a:t>
            </a:r>
          </a:p>
          <a:p>
            <a:pPr lvl="0"/>
            <a:r>
              <a:rPr lang="ru-RU" dirty="0"/>
              <a:t>Помещений со средствами (системами) информатизации, подлежащими защите.</a:t>
            </a:r>
          </a:p>
          <a:p>
            <a:pPr lvl="0"/>
            <a:r>
              <a:rPr lang="ru-RU" dirty="0"/>
              <a:t>Защищаемых помещений.</a:t>
            </a:r>
          </a:p>
          <a:p>
            <a:pPr lvl="0"/>
            <a:r>
              <a:rPr lang="ru-RU" dirty="0"/>
              <a:t>проектирование в защищенном исполнении:</a:t>
            </a:r>
          </a:p>
          <a:p>
            <a:pPr lvl="0"/>
            <a:r>
              <a:rPr lang="ru-RU" dirty="0"/>
              <a:t>Средств и систем информатизации.</a:t>
            </a:r>
          </a:p>
          <a:p>
            <a:pPr lvl="0"/>
            <a:r>
              <a:rPr lang="ru-RU" dirty="0"/>
              <a:t>Помещений со средствами (системами) информатизации, подлежащими защите.</a:t>
            </a:r>
          </a:p>
          <a:p>
            <a:pPr lvl="0"/>
            <a:r>
              <a:rPr lang="ru-RU" dirty="0"/>
              <a:t>Защищаемых помещений.</a:t>
            </a:r>
          </a:p>
          <a:p>
            <a:pPr marL="0" lvl="0" indent="0">
              <a:buNone/>
            </a:pPr>
            <a:r>
              <a:rPr lang="ru-RU" i="1" dirty="0"/>
              <a:t>установка, монтаж, испытания, ремонт средств защиты информации (технических средств защиты информации, защищенных технических средств обработки информации, технических средств контроля эффективности мер защиты информации, программных (программно-технических) средств защиты информации, защищенных программных (программно-технических) средств обработки информации, программных (программно-технических) средств контроля защищенности информации).</a:t>
            </a:r>
            <a:endParaRPr lang="ru-RU" dirty="0"/>
          </a:p>
          <a:p>
            <a:endParaRPr lang="ru-RU" dirty="0"/>
          </a:p>
        </p:txBody>
      </p:sp>
    </p:spTree>
    <p:extLst>
      <p:ext uri="{BB962C8B-B14F-4D97-AF65-F5344CB8AC3E}">
        <p14:creationId xmlns:p14="http://schemas.microsoft.com/office/powerpoint/2010/main" val="4290601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ru-RU" dirty="0"/>
          </a:p>
        </p:txBody>
      </p:sp>
      <p:sp>
        <p:nvSpPr>
          <p:cNvPr id="5" name="Объект 4"/>
          <p:cNvSpPr>
            <a:spLocks noGrp="1"/>
          </p:cNvSpPr>
          <p:nvPr>
            <p:ph idx="1"/>
          </p:nvPr>
        </p:nvSpPr>
        <p:spPr/>
        <p:txBody>
          <a:bodyPr/>
          <a:lstStyle/>
          <a:p>
            <a:endParaRPr lang="ru-RU" dirty="0"/>
          </a:p>
        </p:txBody>
      </p:sp>
      <p:pic>
        <p:nvPicPr>
          <p:cNvPr id="6" name="Рисунок 5" descr="https://thepresentation.ru/img/thumbs/1fb13f939702f69c7f99fd385f75a0d5-800x.jpg"/>
          <p:cNvPicPr/>
          <p:nvPr/>
        </p:nvPicPr>
        <p:blipFill>
          <a:blip r:embed="rId2">
            <a:extLst>
              <a:ext uri="{28A0092B-C50C-407E-A947-70E740481C1C}">
                <a14:useLocalDpi xmlns:a14="http://schemas.microsoft.com/office/drawing/2010/main" val="0"/>
              </a:ext>
            </a:extLst>
          </a:blip>
          <a:srcRect/>
          <a:stretch>
            <a:fillRect/>
          </a:stretch>
        </p:blipFill>
        <p:spPr bwMode="auto">
          <a:xfrm>
            <a:off x="-1" y="-19050"/>
            <a:ext cx="12330113" cy="6877050"/>
          </a:xfrm>
          <a:prstGeom prst="rect">
            <a:avLst/>
          </a:prstGeom>
          <a:noFill/>
          <a:ln>
            <a:noFill/>
          </a:ln>
        </p:spPr>
      </p:pic>
    </p:spTree>
    <p:extLst>
      <p:ext uri="{BB962C8B-B14F-4D97-AF65-F5344CB8AC3E}">
        <p14:creationId xmlns:p14="http://schemas.microsoft.com/office/powerpoint/2010/main" val="1847596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pPr algn="ctr"/>
            <a:r>
              <a:rPr lang="ru-RU" sz="2800" b="1" i="1" dirty="0"/>
              <a:t>Лицензионные требования, предъявляемые к соискателю лицензии</a:t>
            </a:r>
            <a:r>
              <a:rPr lang="ru-RU" sz="2800" b="1" dirty="0"/>
              <a:t/>
            </a:r>
            <a:br>
              <a:rPr lang="ru-RU" sz="2800" b="1" dirty="0"/>
            </a:br>
            <a:r>
              <a:rPr lang="ru-RU" sz="2800" dirty="0"/>
              <a:t/>
            </a:r>
            <a:br>
              <a:rPr lang="ru-RU" sz="2800" dirty="0"/>
            </a:br>
            <a:endParaRPr lang="ru-RU" sz="2800" dirty="0"/>
          </a:p>
        </p:txBody>
      </p:sp>
      <p:sp>
        <p:nvSpPr>
          <p:cNvPr id="3" name="Объект 2"/>
          <p:cNvSpPr>
            <a:spLocks noGrp="1"/>
          </p:cNvSpPr>
          <p:nvPr>
            <p:ph idx="1"/>
          </p:nvPr>
        </p:nvSpPr>
        <p:spPr>
          <a:xfrm>
            <a:off x="337625" y="787791"/>
            <a:ext cx="11535507" cy="5753686"/>
          </a:xfrm>
        </p:spPr>
        <p:txBody>
          <a:bodyPr>
            <a:normAutofit fontScale="77500" lnSpcReduction="20000"/>
          </a:bodyPr>
          <a:lstStyle/>
          <a:p>
            <a:pPr marL="0" indent="0">
              <a:buNone/>
            </a:pPr>
            <a:r>
              <a:rPr lang="ru-RU" i="1" dirty="0"/>
              <a:t>для юридического лица:</a:t>
            </a:r>
            <a:r>
              <a:rPr lang="ru-RU" dirty="0"/>
              <a:t> - наличие в штате по основному месту работы в соответствии со штатным расписанием следующего квалифицированного персонала:</a:t>
            </a:r>
          </a:p>
          <a:p>
            <a:pPr lvl="0"/>
            <a:r>
              <a:rPr lang="ru-RU" i="1" dirty="0"/>
              <a:t>руководитель и (или) уполномоченного руководить работами по лицензируемому виду деятельности лицо:</a:t>
            </a:r>
            <a:endParaRPr lang="ru-RU" dirty="0"/>
          </a:p>
          <a:p>
            <a:r>
              <a:rPr lang="ru-RU" dirty="0"/>
              <a:t>имеющие высшее профессиональное образование по направлению подготовки «Информационная безопасность» в соответствии с ОКС и стаж работы в области проводимых работ по лицензируемому виду деятельности не менее 3 (5)лет, или прошедшие обучение по программам профессиональной переподготовки по одной из специальностей этого направления (нормативный срок - свыше 360 (500) аудиторных часов), и имеющие стаж работы в области проводимых работ по лицензируемому виду деятельности не менее 5 лет, или имеющие иное высшее образование и стаж работы в области проводимых работ по лицензируемому виду деятельности не менее 5(7) лет.</a:t>
            </a:r>
          </a:p>
          <a:p>
            <a:pPr lvl="0"/>
            <a:r>
              <a:rPr lang="ru-RU" i="1" dirty="0"/>
              <a:t>инженерно-технические работники (не менее 2 человек):</a:t>
            </a:r>
            <a:endParaRPr lang="ru-RU" dirty="0"/>
          </a:p>
          <a:p>
            <a:r>
              <a:rPr lang="ru-RU" dirty="0"/>
              <a:t>имеющие высшее профессиональное образование по направлению подготовки «Информационная безопасность» в соответствии с ОКС и стаж работы в области проводимых работ по лицензируемому виду деятельности не менее 3 лет, или прошедшие обучение по программам профессиональной переподготовки по одной из специальностей этого направления (нормативный срок - свыше 100 (250) аудиторных часов), и имеющие стаж работы в области проводимых работ по лицензируемому виду деятельности не менее 3 лет. </a:t>
            </a:r>
          </a:p>
          <a:p>
            <a:endParaRPr lang="ru-RU" dirty="0"/>
          </a:p>
        </p:txBody>
      </p:sp>
    </p:spTree>
    <p:extLst>
      <p:ext uri="{BB962C8B-B14F-4D97-AF65-F5344CB8AC3E}">
        <p14:creationId xmlns:p14="http://schemas.microsoft.com/office/powerpoint/2010/main" val="772617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pPr algn="ctr"/>
            <a:r>
              <a:rPr lang="ru-RU" sz="2800" b="1" i="1" dirty="0"/>
              <a:t>Лицензионные требования, предъявляемые к соискателю лицензии</a:t>
            </a:r>
            <a:r>
              <a:rPr lang="ru-RU" sz="2800" b="1" dirty="0"/>
              <a:t/>
            </a:r>
            <a:br>
              <a:rPr lang="ru-RU" sz="2800" b="1" dirty="0"/>
            </a:br>
            <a:r>
              <a:rPr lang="ru-RU" sz="2800" dirty="0"/>
              <a:t/>
            </a:r>
            <a:br>
              <a:rPr lang="ru-RU" sz="2800" dirty="0"/>
            </a:br>
            <a:endParaRPr lang="ru-RU" sz="2800" dirty="0"/>
          </a:p>
        </p:txBody>
      </p:sp>
      <p:sp>
        <p:nvSpPr>
          <p:cNvPr id="3" name="Объект 2"/>
          <p:cNvSpPr>
            <a:spLocks noGrp="1"/>
          </p:cNvSpPr>
          <p:nvPr>
            <p:ph idx="1"/>
          </p:nvPr>
        </p:nvSpPr>
        <p:spPr>
          <a:xfrm>
            <a:off x="337625" y="787791"/>
            <a:ext cx="11535507" cy="5753686"/>
          </a:xfrm>
        </p:spPr>
        <p:txBody>
          <a:bodyPr>
            <a:normAutofit fontScale="92500" lnSpcReduction="10000"/>
          </a:bodyPr>
          <a:lstStyle/>
          <a:p>
            <a:pPr marL="0" indent="0">
              <a:buNone/>
            </a:pPr>
            <a:r>
              <a:rPr lang="ru-RU" i="1" dirty="0"/>
              <a:t>для индивидуального предпринимателя:</a:t>
            </a:r>
            <a:endParaRPr lang="ru-RU" dirty="0"/>
          </a:p>
          <a:p>
            <a:r>
              <a:rPr lang="ru-RU" dirty="0"/>
              <a:t>наличие высшего профессионального образования по направлению подготовки «Информационная безопасность» в соответствии с ОКС и стаж работы в области проводимых работ по лицензируемому виду деятельности не менее 5 лет, или дополнительного профессионального образования по программам профессиональной переподготовки по одной из специальностей этого направления (нормативный срок обучения - не менее 360 аудиторных часов) и стажа работы в области проводимых работ по лицензируемому виду деятельности не менее 5 лет.</a:t>
            </a:r>
          </a:p>
          <a:p>
            <a:r>
              <a:rPr lang="ru-RU" i="1" dirty="0"/>
              <a:t>для лицензиатов:</a:t>
            </a:r>
            <a:endParaRPr lang="ru-RU" dirty="0"/>
          </a:p>
          <a:p>
            <a:r>
              <a:rPr lang="ru-RU" dirty="0"/>
              <a:t>Квалифицированный персонал должен повышать квалификацию по лицензируемому виду деятельности не реже одного раза в 5 лет со сроком обучения не менее 72 аудиторных часов.</a:t>
            </a:r>
          </a:p>
          <a:p>
            <a:pPr marL="0" indent="0">
              <a:buNone/>
            </a:pPr>
            <a:r>
              <a:rPr lang="ru-RU" dirty="0">
                <a:solidFill>
                  <a:srgbClr val="FF0000"/>
                </a:solidFill>
              </a:rPr>
              <a:t>Лицензии на деятельность в области защиты конфиденциальной информации являются бессрочными.</a:t>
            </a:r>
          </a:p>
          <a:p>
            <a:endParaRPr lang="ru-RU" dirty="0"/>
          </a:p>
        </p:txBody>
      </p:sp>
    </p:spTree>
    <p:extLst>
      <p:ext uri="{BB962C8B-B14F-4D97-AF65-F5344CB8AC3E}">
        <p14:creationId xmlns:p14="http://schemas.microsoft.com/office/powerpoint/2010/main" val="3982221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2778" y="0"/>
            <a:ext cx="10515600" cy="1325563"/>
          </a:xfrm>
        </p:spPr>
        <p:txBody>
          <a:bodyPr>
            <a:normAutofit/>
          </a:bodyPr>
          <a:lstStyle/>
          <a:p>
            <a:pPr algn="ctr"/>
            <a:r>
              <a:rPr lang="ru-RU" sz="2800" b="1" dirty="0"/>
              <a:t>Основы сертификации средств защиты информации по требованиям безопасности информации</a:t>
            </a:r>
            <a:endParaRPr lang="ru-RU" sz="2800" dirty="0"/>
          </a:p>
        </p:txBody>
      </p:sp>
      <p:sp>
        <p:nvSpPr>
          <p:cNvPr id="3" name="Объект 2"/>
          <p:cNvSpPr>
            <a:spLocks noGrp="1"/>
          </p:cNvSpPr>
          <p:nvPr>
            <p:ph idx="1"/>
          </p:nvPr>
        </p:nvSpPr>
        <p:spPr>
          <a:xfrm>
            <a:off x="337625" y="1325562"/>
            <a:ext cx="11577710" cy="5272185"/>
          </a:xfrm>
        </p:spPr>
        <p:txBody>
          <a:bodyPr>
            <a:normAutofit fontScale="70000" lnSpcReduction="20000"/>
          </a:bodyPr>
          <a:lstStyle/>
          <a:p>
            <a:r>
              <a:rPr lang="ru-RU" b="1" i="1" dirty="0"/>
              <a:t>Средство (продукция) защиты информации</a:t>
            </a:r>
            <a:r>
              <a:rPr lang="ru-RU" dirty="0"/>
              <a:t> – технические, криптографические, программные и другие средства, предназначенные для защиты информации, средства, в которых они реализованы, а также средства контроля эффективности защиты информации.</a:t>
            </a:r>
          </a:p>
          <a:p>
            <a:r>
              <a:rPr lang="ru-RU" b="1" i="1" dirty="0"/>
              <a:t>Техническое регулирование</a:t>
            </a:r>
            <a:r>
              <a:rPr lang="ru-RU" dirty="0"/>
              <a:t> - правовое регулирование отношений в области установления, применения и исполнения обязательных требований к продукции и правовое регулирование отношений в области оценки соответствия.</a:t>
            </a:r>
          </a:p>
          <a:p>
            <a:pPr marL="0" indent="0">
              <a:buNone/>
            </a:pPr>
            <a:r>
              <a:rPr lang="ru-RU" i="1" dirty="0"/>
              <a:t>Статья 5 Федеральный закон от 27.12.2002 № 184-ФЗ</a:t>
            </a:r>
            <a:r>
              <a:rPr lang="ru-RU" dirty="0"/>
              <a:t> «О техническом регулировании» устанавливает особенности технического регулирования в отношении продукции (работ, услуг), предназначенной для защиты государственной и иной охраняемой законом тайны:</a:t>
            </a:r>
          </a:p>
          <a:p>
            <a:pPr lvl="0"/>
            <a:r>
              <a:rPr lang="ru-RU" dirty="0"/>
              <a:t>в отношении продукции (работ, услуг), используемой в целях защиты сведений, составляющих государственную тайну, или относимых к охраняемой в соответствии с законодательством Российской Федерации информации ограниченного доступа обязательными требованиями наряду с требованиями технических регламентов являются требования, установленные государственными заказчиками, федеральными органами исполнительной власти, уполномоченными в области обеспечения безопасности, обороны, внешней разведки, противодействия техническим разведкам и технической защиты информации , государственного управления использованием атомной энергии, государственного регулирования безопасности при использовании атомной энергии, и (или) государственными контрактами (договорами);</a:t>
            </a:r>
          </a:p>
          <a:p>
            <a:pPr lvl="0"/>
            <a:r>
              <a:rPr lang="ru-RU" dirty="0"/>
              <a:t>особенности оценки соответствия продукции (работ, услуг), указанной в пункте 1 настоящей статьи устанавливаются Правительством Российской Федерации или уполномоченными им федеральными органами исполнительной власти.</a:t>
            </a:r>
          </a:p>
          <a:p>
            <a:endParaRPr lang="ru-RU" dirty="0"/>
          </a:p>
        </p:txBody>
      </p:sp>
    </p:spTree>
    <p:extLst>
      <p:ext uri="{BB962C8B-B14F-4D97-AF65-F5344CB8AC3E}">
        <p14:creationId xmlns:p14="http://schemas.microsoft.com/office/powerpoint/2010/main" val="3210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1906"/>
            <a:ext cx="10515600" cy="1325563"/>
          </a:xfrm>
        </p:spPr>
        <p:txBody>
          <a:bodyPr>
            <a:normAutofit/>
          </a:bodyPr>
          <a:lstStyle/>
          <a:p>
            <a:pPr algn="ctr"/>
            <a:r>
              <a:rPr lang="ru-RU" sz="2800" b="1" i="1" dirty="0"/>
              <a:t>Формы подтверждения соответствия:</a:t>
            </a:r>
            <a:r>
              <a:rPr lang="ru-RU" sz="2800" dirty="0"/>
              <a:t/>
            </a:r>
            <a:br>
              <a:rPr lang="ru-RU" sz="2800" dirty="0"/>
            </a:br>
            <a:endParaRPr lang="ru-RU" sz="28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874662169"/>
              </p:ext>
            </p:extLst>
          </p:nvPr>
        </p:nvGraphicFramePr>
        <p:xfrm>
          <a:off x="112542" y="928468"/>
          <a:ext cx="11943470" cy="5795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500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711834276"/>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15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564009560"/>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6993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4982" y="168178"/>
            <a:ext cx="10515600" cy="1154185"/>
          </a:xfrm>
        </p:spPr>
        <p:txBody>
          <a:bodyPr>
            <a:normAutofit fontScale="90000"/>
          </a:bodyPr>
          <a:lstStyle/>
          <a:p>
            <a:pPr algn="ctr"/>
            <a:r>
              <a:rPr lang="ru-RU" b="1" i="1" dirty="0"/>
              <a:t>Особенности продления срока действия сертификата организацией, эксплуатирующей СЗИ</a:t>
            </a:r>
            <a:endParaRPr lang="ru-RU" dirty="0"/>
          </a:p>
        </p:txBody>
      </p:sp>
      <p:sp>
        <p:nvSpPr>
          <p:cNvPr id="3" name="Объект 2"/>
          <p:cNvSpPr>
            <a:spLocks noGrp="1"/>
          </p:cNvSpPr>
          <p:nvPr>
            <p:ph idx="1"/>
          </p:nvPr>
        </p:nvSpPr>
        <p:spPr>
          <a:xfrm>
            <a:off x="351691" y="1758462"/>
            <a:ext cx="11380763" cy="4825217"/>
          </a:xfrm>
        </p:spPr>
        <p:txBody>
          <a:bodyPr>
            <a:normAutofit lnSpcReduction="10000"/>
          </a:bodyPr>
          <a:lstStyle/>
          <a:p>
            <a:pPr algn="just"/>
            <a:r>
              <a:rPr lang="ru-RU" dirty="0"/>
              <a:t>Сертификат соответствия выдается на серийно выпускаемую продукцию, на отдельно поставляемую партию продукции или на единичный экземпляр продукции. При продлении сроков действия нескольких экземпляров одного типа средства защиты информации к заявке прикладываются результаты оценки эффективности каждого экземпляра. Допускается оформление этих результатов в едином протоколе. За процедуру разового продления сертификата соответствия средства защиты информации плата не взимается.</a:t>
            </a:r>
          </a:p>
          <a:p>
            <a:pPr algn="just"/>
            <a:r>
              <a:rPr lang="ru-RU" dirty="0"/>
              <a:t>Продление срока действия сертификата СЗИ регулирует информационное сообщение от 23 января 2015 г. № 240/24/233, которое определяет порядок продления сертификата соответствия на средства защиты информации, эксплуатирующими организациями и устанавливает образец заявки на продление сертификата соответствия.</a:t>
            </a:r>
          </a:p>
          <a:p>
            <a:pPr algn="just"/>
            <a:endParaRPr lang="ru-RU" dirty="0"/>
          </a:p>
        </p:txBody>
      </p:sp>
    </p:spTree>
    <p:extLst>
      <p:ext uri="{BB962C8B-B14F-4D97-AF65-F5344CB8AC3E}">
        <p14:creationId xmlns:p14="http://schemas.microsoft.com/office/powerpoint/2010/main" val="2191831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68177"/>
            <a:ext cx="10515600" cy="1325563"/>
          </a:xfrm>
        </p:spPr>
        <p:txBody>
          <a:bodyPr>
            <a:normAutofit/>
          </a:bodyPr>
          <a:lstStyle/>
          <a:p>
            <a:pPr algn="ctr"/>
            <a:r>
              <a:rPr lang="ru-RU" sz="2800" b="1" dirty="0"/>
              <a:t>Аттестация объектов информатизации на соответствие требованиям по безопасности информации</a:t>
            </a:r>
            <a:br>
              <a:rPr lang="ru-RU" sz="2800" b="1" dirty="0"/>
            </a:br>
            <a:endParaRPr lang="ru-RU" sz="2800" dirty="0"/>
          </a:p>
        </p:txBody>
      </p:sp>
      <p:sp>
        <p:nvSpPr>
          <p:cNvPr id="3" name="Объект 2"/>
          <p:cNvSpPr>
            <a:spLocks noGrp="1"/>
          </p:cNvSpPr>
          <p:nvPr>
            <p:ph idx="1"/>
          </p:nvPr>
        </p:nvSpPr>
        <p:spPr>
          <a:xfrm>
            <a:off x="393895" y="1237957"/>
            <a:ext cx="11268222" cy="5387926"/>
          </a:xfrm>
        </p:spPr>
        <p:txBody>
          <a:bodyPr>
            <a:normAutofit fontScale="92500" lnSpcReduction="10000"/>
          </a:bodyPr>
          <a:lstStyle/>
          <a:p>
            <a:pPr algn="just"/>
            <a:r>
              <a:rPr lang="ru-RU" dirty="0"/>
              <a:t>Согласно ГОСТ Р512752006 «Защита информации. Объект информатизации. Факторы, воздействующие на информацию. Общие положения» объект информатизации – совокупность информационных ресурсов, средств и систем обработки информации, используемых в соответствии с заданной информационной технологией, средств обеспечения объекта информатизации, помещений или объектов (зданий, сооружений, технических средств), в которых они установлены, или помещения и объекты, предназначенные для ведения конфиденциальных переговоров.</a:t>
            </a:r>
          </a:p>
          <a:p>
            <a:pPr algn="just"/>
            <a:r>
              <a:rPr lang="ru-RU" dirty="0"/>
              <a:t>По национальному стандарту Российской Федерации ограниченного распространения ГОСТ РО 0043-003-2012 «Защита информации. Аттестация объектов информатизации. Общие положения» аттестация объектов информатизации – комплекс организационных и технических мероприятий, в результате которых подтверждается соответствие системы защиты информации объекта информатизации требованиям безопасности информации.</a:t>
            </a:r>
          </a:p>
          <a:p>
            <a:pPr algn="just"/>
            <a:endParaRPr lang="ru-RU" dirty="0"/>
          </a:p>
        </p:txBody>
      </p:sp>
    </p:spTree>
    <p:extLst>
      <p:ext uri="{BB962C8B-B14F-4D97-AF65-F5344CB8AC3E}">
        <p14:creationId xmlns:p14="http://schemas.microsoft.com/office/powerpoint/2010/main" val="200061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ru-RU" dirty="0"/>
              <a:t>ОПРЕДЕЛЕНИЯ</a:t>
            </a:r>
          </a:p>
        </p:txBody>
      </p:sp>
      <p:sp>
        <p:nvSpPr>
          <p:cNvPr id="3" name="Объект 2"/>
          <p:cNvSpPr>
            <a:spLocks noGrp="1"/>
          </p:cNvSpPr>
          <p:nvPr>
            <p:ph idx="1"/>
          </p:nvPr>
        </p:nvSpPr>
        <p:spPr>
          <a:xfrm>
            <a:off x="436097" y="1223889"/>
            <a:ext cx="11408899" cy="5317588"/>
          </a:xfrm>
        </p:spPr>
        <p:txBody>
          <a:bodyPr>
            <a:normAutofit fontScale="77500" lnSpcReduction="20000"/>
          </a:bodyPr>
          <a:lstStyle/>
          <a:p>
            <a:r>
              <a:rPr lang="ru-RU" b="1" dirty="0"/>
              <a:t>Лицензия</a:t>
            </a:r>
            <a:r>
              <a:rPr lang="ru-RU" dirty="0"/>
              <a:t> - специальное разрешение на право осуществления юридическим лицом или индивидуальным предпринимателем конкретного вида деятельности (выполнения </a:t>
            </a:r>
            <a:r>
              <a:rPr lang="ru-RU" i="1" dirty="0"/>
              <a:t>работ</a:t>
            </a:r>
            <a:r>
              <a:rPr lang="ru-RU" dirty="0"/>
              <a:t>, оказания услуг, составляющих </a:t>
            </a:r>
            <a:r>
              <a:rPr lang="ru-RU" i="1" dirty="0"/>
              <a:t>лицензируемый вид деятельности</a:t>
            </a:r>
            <a:r>
              <a:rPr lang="ru-RU" dirty="0"/>
              <a:t>), которое подтверждается документом, выданным лицензирующим органом на бумажном носителе или в форме электронного документа, подписанного электронной подписью, в случае, если в заявлении о предоставлении лицензии указывалось на необходимость выдачи такого документа в форме электронного документа.</a:t>
            </a:r>
          </a:p>
          <a:p>
            <a:r>
              <a:rPr lang="ru-RU" b="1" dirty="0"/>
              <a:t>Лицензирование</a:t>
            </a:r>
            <a:r>
              <a:rPr lang="ru-RU" dirty="0"/>
              <a:t> - </a:t>
            </a:r>
            <a:r>
              <a:rPr lang="ru-RU" i="1" dirty="0"/>
              <a:t>деятельность</a:t>
            </a:r>
            <a:r>
              <a:rPr lang="ru-RU" dirty="0"/>
              <a:t> лицензирующих органов </a:t>
            </a:r>
            <a:r>
              <a:rPr lang="ru-RU" i="1" dirty="0"/>
              <a:t>по</a:t>
            </a:r>
            <a:r>
              <a:rPr lang="ru-RU" dirty="0"/>
              <a:t> предоставлению, переоформлению лицензий, продлению срока действия лицензий в случае, если ограничение срока действия лицензий предусмотрено федеральными законами, осуществлению лицензионного контроля, приостановлению, возобновлению, прекращению действия и аннулированию лицензий, формированию и ведению реестра лицензий, формированию государственного информационного ресурса, а также </a:t>
            </a:r>
            <a:r>
              <a:rPr lang="ru-RU" i="1" dirty="0"/>
              <a:t>по</a:t>
            </a:r>
            <a:r>
              <a:rPr lang="ru-RU" dirty="0"/>
              <a:t> предоставлению в установленном порядке информации </a:t>
            </a:r>
            <a:r>
              <a:rPr lang="ru-RU" i="1" dirty="0"/>
              <a:t>по</a:t>
            </a:r>
            <a:r>
              <a:rPr lang="ru-RU" dirty="0"/>
              <a:t> вопросам лицензирования.</a:t>
            </a:r>
          </a:p>
          <a:p>
            <a:r>
              <a:rPr lang="ru-RU" b="1" dirty="0"/>
              <a:t>Лицензирующие органы</a:t>
            </a:r>
            <a:r>
              <a:rPr lang="ru-RU" dirty="0"/>
              <a:t> - уполномоченные федеральные органы исполнительной власти и (или) их территориальные органы, а в случае передачи осуществления полномочий Российской Федерации в области лицензирования органам государственной власти субъектов Российской Федерации органы исполнительной власти субъектов Российской Федерации, осуществляющие </a:t>
            </a:r>
            <a:r>
              <a:rPr lang="ru-RU" i="1" dirty="0"/>
              <a:t>лицензирование</a:t>
            </a:r>
            <a:r>
              <a:rPr lang="ru-RU" dirty="0"/>
              <a:t>.</a:t>
            </a:r>
          </a:p>
          <a:p>
            <a:endParaRPr lang="ru-RU" dirty="0"/>
          </a:p>
        </p:txBody>
      </p:sp>
    </p:spTree>
    <p:extLst>
      <p:ext uri="{BB962C8B-B14F-4D97-AF65-F5344CB8AC3E}">
        <p14:creationId xmlns:p14="http://schemas.microsoft.com/office/powerpoint/2010/main" val="123701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Обязательной аттестации подлежат:</a:t>
            </a:r>
            <a:br>
              <a:rPr lang="ru-RU" dirty="0"/>
            </a:br>
            <a:endParaRPr lang="ru-RU" dirty="0"/>
          </a:p>
        </p:txBody>
      </p:sp>
      <p:sp>
        <p:nvSpPr>
          <p:cNvPr id="3" name="Объект 2"/>
          <p:cNvSpPr>
            <a:spLocks noGrp="1"/>
          </p:cNvSpPr>
          <p:nvPr>
            <p:ph idx="1"/>
          </p:nvPr>
        </p:nvSpPr>
        <p:spPr/>
        <p:txBody>
          <a:bodyPr/>
          <a:lstStyle/>
          <a:p>
            <a:pPr lvl="0" algn="just"/>
            <a:r>
              <a:rPr lang="ru-RU" dirty="0"/>
              <a:t>выделенные помещения;</a:t>
            </a:r>
          </a:p>
          <a:p>
            <a:pPr lvl="0" algn="just"/>
            <a:r>
              <a:rPr lang="ru-RU" dirty="0"/>
              <a:t>средства изготовления и размножения секретных документов;</a:t>
            </a:r>
          </a:p>
          <a:p>
            <a:pPr lvl="0" algn="just"/>
            <a:r>
              <a:rPr lang="ru-RU" dirty="0"/>
              <a:t>средства обработки секретной речевой и видеоинформации;</a:t>
            </a:r>
          </a:p>
          <a:p>
            <a:pPr lvl="0" algn="just"/>
            <a:r>
              <a:rPr lang="ru-RU" dirty="0"/>
              <a:t>автоматизированные системы обработки секретной информации;</a:t>
            </a:r>
          </a:p>
          <a:p>
            <a:pPr lvl="0" algn="just"/>
            <a:r>
              <a:rPr lang="ru-RU" dirty="0"/>
              <a:t>информационные системы содержащие информационный ресурс конфиденциального характера, имеющие статус государственных или муниципальных.</a:t>
            </a:r>
          </a:p>
          <a:p>
            <a:pPr marL="0" indent="0" algn="just">
              <a:buNone/>
            </a:pPr>
            <a:r>
              <a:rPr lang="ru-RU" dirty="0">
                <a:solidFill>
                  <a:srgbClr val="FF0000"/>
                </a:solidFill>
              </a:rPr>
              <a:t>Добровольной аттестации подлежат все иные объекты информатизации</a:t>
            </a:r>
            <a:r>
              <a:rPr lang="ru-RU" dirty="0"/>
              <a:t>.</a:t>
            </a:r>
          </a:p>
          <a:p>
            <a:pPr algn="just"/>
            <a:endParaRPr lang="ru-RU" dirty="0"/>
          </a:p>
        </p:txBody>
      </p:sp>
    </p:spTree>
    <p:extLst>
      <p:ext uri="{BB962C8B-B14F-4D97-AF65-F5344CB8AC3E}">
        <p14:creationId xmlns:p14="http://schemas.microsoft.com/office/powerpoint/2010/main" val="251439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ru-RU" sz="3200" b="1" i="1" dirty="0"/>
              <a:t>Порядок проведения аттестации объектов информатизации по требованиям безопасности информации</a:t>
            </a:r>
            <a:r>
              <a:rPr lang="ru-RU" sz="3200" b="1" dirty="0"/>
              <a:t/>
            </a:r>
            <a:br>
              <a:rPr lang="ru-RU" sz="3200" b="1" dirty="0"/>
            </a:br>
            <a:endParaRPr lang="ru-RU" sz="3200" dirty="0"/>
          </a:p>
        </p:txBody>
      </p:sp>
      <p:sp>
        <p:nvSpPr>
          <p:cNvPr id="3" name="Объект 2"/>
          <p:cNvSpPr>
            <a:spLocks noGrp="1"/>
          </p:cNvSpPr>
          <p:nvPr>
            <p:ph idx="1"/>
          </p:nvPr>
        </p:nvSpPr>
        <p:spPr/>
        <p:txBody>
          <a:bodyPr/>
          <a:lstStyle/>
          <a:p>
            <a:pPr lvl="0"/>
            <a:r>
              <a:rPr lang="ru-RU" dirty="0"/>
              <a:t>Подача и рассмотрение заявки на аттестацию объекта информатизации.</a:t>
            </a:r>
          </a:p>
          <a:p>
            <a:pPr lvl="0"/>
            <a:r>
              <a:rPr lang="ru-RU" dirty="0"/>
              <a:t>Предварительное ознакомление с аттестуемым объектом (при необходимости).</a:t>
            </a:r>
          </a:p>
          <a:p>
            <a:pPr lvl="0"/>
            <a:r>
              <a:rPr lang="ru-RU" dirty="0"/>
              <a:t>Разработка программы и методики аттестационных испытаний.</a:t>
            </a:r>
          </a:p>
          <a:p>
            <a:pPr lvl="0"/>
            <a:r>
              <a:rPr lang="ru-RU" dirty="0"/>
              <a:t>Проведение аттестационных испытаний объекта информатизации.</a:t>
            </a:r>
          </a:p>
          <a:p>
            <a:pPr lvl="0"/>
            <a:r>
              <a:rPr lang="ru-RU" dirty="0"/>
              <a:t>Оформление результатов, регистрация и выдача аттестата соответствия.</a:t>
            </a:r>
          </a:p>
          <a:p>
            <a:endParaRPr lang="ru-RU" dirty="0"/>
          </a:p>
        </p:txBody>
      </p:sp>
    </p:spTree>
    <p:extLst>
      <p:ext uri="{BB962C8B-B14F-4D97-AF65-F5344CB8AC3E}">
        <p14:creationId xmlns:p14="http://schemas.microsoft.com/office/powerpoint/2010/main" val="302320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Исполнители:</a:t>
            </a:r>
            <a:br>
              <a:rPr lang="ru-RU" dirty="0"/>
            </a:br>
            <a:endParaRPr lang="ru-RU" dirty="0"/>
          </a:p>
        </p:txBody>
      </p:sp>
      <p:sp>
        <p:nvSpPr>
          <p:cNvPr id="3" name="Объект 2"/>
          <p:cNvSpPr>
            <a:spLocks noGrp="1"/>
          </p:cNvSpPr>
          <p:nvPr>
            <p:ph idx="1"/>
          </p:nvPr>
        </p:nvSpPr>
        <p:spPr>
          <a:xfrm>
            <a:off x="253218" y="1294228"/>
            <a:ext cx="11451102" cy="5331655"/>
          </a:xfrm>
        </p:spPr>
        <p:txBody>
          <a:bodyPr>
            <a:normAutofit fontScale="92500" lnSpcReduction="10000"/>
          </a:bodyPr>
          <a:lstStyle/>
          <a:p>
            <a:pPr lvl="0"/>
            <a:r>
              <a:rPr lang="ru-RU" dirty="0"/>
              <a:t>аттестуют объекты информатизации и выдают аттестаты соответствия;</a:t>
            </a:r>
          </a:p>
          <a:p>
            <a:pPr lvl="0"/>
            <a:r>
              <a:rPr lang="ru-RU" dirty="0"/>
              <a:t>отменяют и приостанавливают действие выданных этим органом (организацией) аттестатов соответствия;</a:t>
            </a:r>
          </a:p>
          <a:p>
            <a:pPr lvl="0"/>
            <a:r>
              <a:rPr lang="ru-RU" dirty="0"/>
              <a:t>ведут реестр аттестованных ими объектов информатизации и применяемой на них сертифицированной продукции, используемой в целях защиты информации;</a:t>
            </a:r>
          </a:p>
          <a:p>
            <a:pPr lvl="0"/>
            <a:r>
              <a:rPr lang="ru-RU" dirty="0"/>
              <a:t>предоставляют уполномоченным федеральным органам исполнительной власти в пределах их полномочий материалы по результатам аттестации объектов информатизации (по запросам), а также информируют их о выявленных новых угрозах безопасности информации;</a:t>
            </a:r>
          </a:p>
          <a:p>
            <a:pPr lvl="0"/>
            <a:r>
              <a:rPr lang="ru-RU" dirty="0"/>
              <a:t>осуществляют взаимодействие с соответствующими уполномоченными федеральными органами исполнительной власти и ежеквартально информируют их о своей деятельности по аттестации объектов информатизации.</a:t>
            </a:r>
          </a:p>
          <a:p>
            <a:endParaRPr lang="ru-RU" dirty="0"/>
          </a:p>
        </p:txBody>
      </p:sp>
    </p:spTree>
    <p:extLst>
      <p:ext uri="{BB962C8B-B14F-4D97-AF65-F5344CB8AC3E}">
        <p14:creationId xmlns:p14="http://schemas.microsoft.com/office/powerpoint/2010/main" val="2989314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Заявители:</a:t>
            </a:r>
            <a:br>
              <a:rPr lang="ru-RU" dirty="0"/>
            </a:br>
            <a:endParaRPr lang="ru-RU" dirty="0"/>
          </a:p>
        </p:txBody>
      </p:sp>
      <p:sp>
        <p:nvSpPr>
          <p:cNvPr id="3" name="Объект 2"/>
          <p:cNvSpPr>
            <a:spLocks noGrp="1"/>
          </p:cNvSpPr>
          <p:nvPr>
            <p:ph idx="1"/>
          </p:nvPr>
        </p:nvSpPr>
        <p:spPr>
          <a:xfrm>
            <a:off x="633045" y="1167617"/>
            <a:ext cx="10916529" cy="5444198"/>
          </a:xfrm>
        </p:spPr>
        <p:txBody>
          <a:bodyPr>
            <a:normAutofit fontScale="85000" lnSpcReduction="20000"/>
          </a:bodyPr>
          <a:lstStyle/>
          <a:p>
            <a:pPr lvl="0"/>
            <a:r>
              <a:rPr lang="ru-RU" dirty="0"/>
              <a:t>проводят подготовку системы защиты информации объекта информатизации и самого объекта для аттестации путем реализации необходимых организационных и технических мероприятий по защите информации;</a:t>
            </a:r>
          </a:p>
          <a:p>
            <a:pPr lvl="0"/>
            <a:r>
              <a:rPr lang="ru-RU" dirty="0"/>
              <a:t>привлекают органы по аттестации (организации) для организации и проведения аттестации объекта информатизации;</a:t>
            </a:r>
          </a:p>
          <a:p>
            <a:pPr lvl="0"/>
            <a:r>
              <a:rPr lang="ru-RU" dirty="0"/>
              <a:t>предоставляют органам по аттестации (организациям) необходимые исходные данные, документы и условия для проведения аттестации;</a:t>
            </a:r>
          </a:p>
          <a:p>
            <a:pPr lvl="0"/>
            <a:r>
              <a:rPr lang="ru-RU" dirty="0"/>
              <a:t>осуществляют эксплуатацию объекта информатизации в соответствии с требованиями безопасности информации, а также условиями и ограничениями, установленными эксплуатационной документацией на систему защиты информации, и аттестатом соответствия;</a:t>
            </a:r>
          </a:p>
          <a:p>
            <a:pPr lvl="0"/>
            <a:r>
              <a:rPr lang="ru-RU" dirty="0"/>
              <a:t>извещают орган по аттестации (организацию), выдавший аттестат соответствия, о всех изменениях в информационных технологиях, составе и размещении средств и систем, условиях их эксплуатации, которые могут повлиять на эффективность системы защиты информации;</a:t>
            </a:r>
          </a:p>
          <a:p>
            <a:pPr lvl="0"/>
            <a:r>
              <a:rPr lang="ru-RU" dirty="0"/>
              <a:t>предоставляют необходимые документы и условия для осуществления контроля и надзора за соблюдением порядка аттестации и за эксплуатацией аттестованного объекта информатизации.</a:t>
            </a:r>
          </a:p>
          <a:p>
            <a:endParaRPr lang="ru-RU" dirty="0"/>
          </a:p>
        </p:txBody>
      </p:sp>
    </p:spTree>
    <p:extLst>
      <p:ext uri="{BB962C8B-B14F-4D97-AF65-F5344CB8AC3E}">
        <p14:creationId xmlns:p14="http://schemas.microsoft.com/office/powerpoint/2010/main" val="4245022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5658" y="0"/>
            <a:ext cx="10515600" cy="1325563"/>
          </a:xfrm>
        </p:spPr>
        <p:txBody>
          <a:bodyPr>
            <a:normAutofit/>
          </a:bodyPr>
          <a:lstStyle/>
          <a:p>
            <a:pPr algn="ctr"/>
            <a:r>
              <a:rPr lang="ru-RU" sz="2800" b="1" i="1" dirty="0"/>
              <a:t>Подача и рассмотрение заявки на аттестацию объекта информатизации:</a:t>
            </a:r>
            <a:r>
              <a:rPr lang="ru-RU" sz="2800" dirty="0"/>
              <a:t/>
            </a:r>
            <a:br>
              <a:rPr lang="ru-RU" sz="2800" dirty="0"/>
            </a:br>
            <a:endParaRPr lang="ru-RU" sz="2800" dirty="0"/>
          </a:p>
        </p:txBody>
      </p:sp>
      <p:sp>
        <p:nvSpPr>
          <p:cNvPr id="3" name="Объект 2"/>
          <p:cNvSpPr>
            <a:spLocks noGrp="1"/>
          </p:cNvSpPr>
          <p:nvPr>
            <p:ph idx="1"/>
          </p:nvPr>
        </p:nvSpPr>
        <p:spPr>
          <a:xfrm>
            <a:off x="379828" y="984738"/>
            <a:ext cx="11408898" cy="5669280"/>
          </a:xfrm>
        </p:spPr>
        <p:txBody>
          <a:bodyPr/>
          <a:lstStyle/>
          <a:p>
            <a:pPr lvl="0"/>
            <a:r>
              <a:rPr lang="ru-RU" dirty="0"/>
              <a:t>Заявителем выбирается исполнитель работ по аттестации объекта информатизации (орган по аттестации или организация-лицензиат по технической защите конфиденциальной информации).</a:t>
            </a:r>
          </a:p>
          <a:p>
            <a:pPr lvl="0"/>
            <a:r>
              <a:rPr lang="ru-RU" dirty="0"/>
              <a:t>Заявителем направляется исполнителю заявка на проведение аттестации с исходными данными на аттестуемый объект информатизации.</a:t>
            </a:r>
          </a:p>
          <a:p>
            <a:pPr lvl="0"/>
            <a:r>
              <a:rPr lang="ru-RU" dirty="0"/>
              <a:t>Исполнителем рассматривается заявка, принимается решение о порядке аттестации, готовятся договорные документы на оказание услуг по аттестации объекта информатизации.</a:t>
            </a:r>
          </a:p>
          <a:p>
            <a:endParaRPr lang="ru-RU" dirty="0"/>
          </a:p>
        </p:txBody>
      </p:sp>
    </p:spTree>
    <p:extLst>
      <p:ext uri="{BB962C8B-B14F-4D97-AF65-F5344CB8AC3E}">
        <p14:creationId xmlns:p14="http://schemas.microsoft.com/office/powerpoint/2010/main" val="605384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7184" y="0"/>
            <a:ext cx="10515600" cy="1325563"/>
          </a:xfrm>
        </p:spPr>
        <p:txBody>
          <a:bodyPr>
            <a:normAutofit/>
          </a:bodyPr>
          <a:lstStyle/>
          <a:p>
            <a:pPr algn="ctr"/>
            <a:r>
              <a:rPr lang="ru-RU" sz="2800" b="1" dirty="0"/>
              <a:t>Исходные данные по аттестуемому объекту информатизации:</a:t>
            </a:r>
            <a:br>
              <a:rPr lang="ru-RU" sz="2800" b="1" dirty="0"/>
            </a:br>
            <a:endParaRPr lang="ru-RU" sz="2800" b="1" dirty="0"/>
          </a:p>
        </p:txBody>
      </p:sp>
      <p:sp>
        <p:nvSpPr>
          <p:cNvPr id="3" name="Объект 2"/>
          <p:cNvSpPr>
            <a:spLocks noGrp="1"/>
          </p:cNvSpPr>
          <p:nvPr>
            <p:ph idx="1"/>
          </p:nvPr>
        </p:nvSpPr>
        <p:spPr>
          <a:xfrm>
            <a:off x="492369" y="956603"/>
            <a:ext cx="11268222" cy="5655212"/>
          </a:xfrm>
        </p:spPr>
        <p:txBody>
          <a:bodyPr>
            <a:normAutofit fontScale="92500" lnSpcReduction="20000"/>
          </a:bodyPr>
          <a:lstStyle/>
          <a:p>
            <a:pPr lvl="0"/>
            <a:r>
              <a:rPr lang="ru-RU" dirty="0"/>
              <a:t>Полное и точное наименование объекта информатизации и его назначение.</a:t>
            </a:r>
          </a:p>
          <a:p>
            <a:pPr lvl="0"/>
            <a:r>
              <a:rPr lang="ru-RU" dirty="0"/>
              <a:t>Уровень конфиденциальности (степень секретности) информации ограниченного доступа, обрабатываемой на объекте информатизации.</a:t>
            </a:r>
          </a:p>
          <a:p>
            <a:pPr lvl="0"/>
            <a:r>
              <a:rPr lang="ru-RU" dirty="0"/>
              <a:t>Категория объекта информатизации (при обработке информации конфиденциального характера категория объекта информатизации не указывается), класс защищенности объекта информатизации (при аттестации информационных (автоматизированных) систем).</a:t>
            </a:r>
          </a:p>
          <a:p>
            <a:pPr lvl="0"/>
            <a:r>
              <a:rPr lang="ru-RU" dirty="0"/>
              <a:t>Состав и структура объекта информатизации (перечень помещений, состав комплекса технических средств (основных и вспомогательных), входящих в объект информатизации, в которых (на которых) обрабатывается указанная информация (расположенных в помещениях, где она циркулирует).</a:t>
            </a:r>
          </a:p>
          <a:p>
            <a:pPr lvl="0"/>
            <a:r>
              <a:rPr lang="ru-RU" dirty="0"/>
              <a:t>Особенности и схема расположения объекта информатизации с указанием границ контролируемой зоны (описание смежных помещений, систем электропитания, заземления, пожарной и охранной сигнализации, линий телефонной и иной связи и передачи данных, систем отопления, вентиляции и др.).</a:t>
            </a:r>
          </a:p>
          <a:p>
            <a:endParaRPr lang="ru-RU" dirty="0"/>
          </a:p>
        </p:txBody>
      </p:sp>
    </p:spTree>
    <p:extLst>
      <p:ext uri="{BB962C8B-B14F-4D97-AF65-F5344CB8AC3E}">
        <p14:creationId xmlns:p14="http://schemas.microsoft.com/office/powerpoint/2010/main" val="3543815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7184" y="0"/>
            <a:ext cx="10515600" cy="1325563"/>
          </a:xfrm>
        </p:spPr>
        <p:txBody>
          <a:bodyPr>
            <a:normAutofit/>
          </a:bodyPr>
          <a:lstStyle/>
          <a:p>
            <a:pPr algn="ctr"/>
            <a:r>
              <a:rPr lang="ru-RU" sz="2800" b="1" dirty="0"/>
              <a:t>Исходные данные по аттестуемому объекту информатизации:</a:t>
            </a:r>
            <a:br>
              <a:rPr lang="ru-RU" sz="2800" b="1" dirty="0"/>
            </a:br>
            <a:endParaRPr lang="ru-RU" sz="2800" b="1" dirty="0"/>
          </a:p>
        </p:txBody>
      </p:sp>
      <p:sp>
        <p:nvSpPr>
          <p:cNvPr id="3" name="Объект 2"/>
          <p:cNvSpPr>
            <a:spLocks noGrp="1"/>
          </p:cNvSpPr>
          <p:nvPr>
            <p:ph idx="1"/>
          </p:nvPr>
        </p:nvSpPr>
        <p:spPr>
          <a:xfrm>
            <a:off x="492369" y="956603"/>
            <a:ext cx="11268222" cy="5655212"/>
          </a:xfrm>
        </p:spPr>
        <p:txBody>
          <a:bodyPr>
            <a:normAutofit fontScale="92500" lnSpcReduction="20000"/>
          </a:bodyPr>
          <a:lstStyle/>
          <a:p>
            <a:pPr lvl="0"/>
            <a:r>
              <a:rPr lang="ru-RU" dirty="0"/>
              <a:t>Состав программного обеспечения (общесистемного и прикладного), используемого на аттестуемом объекте информатизации и предназначенного для обработки защищаемой информации, используемые протоколы обмена информацией.</a:t>
            </a:r>
          </a:p>
          <a:p>
            <a:pPr lvl="0"/>
            <a:r>
              <a:rPr lang="ru-RU" dirty="0"/>
              <a:t>Общая функциональная схема объекта информатизации, включая схему информационных потоков и режимы обработки защищаемой информации.</a:t>
            </a:r>
          </a:p>
          <a:p>
            <a:pPr lvl="0"/>
            <a:r>
              <a:rPr lang="ru-RU" dirty="0"/>
              <a:t>Наличие и характер взаимодействия с другими объектами информатизации.</a:t>
            </a:r>
          </a:p>
          <a:p>
            <a:pPr lvl="0"/>
            <a:r>
              <a:rPr lang="ru-RU" dirty="0"/>
              <a:t>Состав и структура системы защиты информации на аттестуемом объекте информатизации.</a:t>
            </a:r>
          </a:p>
          <a:p>
            <a:pPr lvl="0"/>
            <a:r>
              <a:rPr lang="ru-RU" dirty="0"/>
              <a:t>Перечень сертифицированной продукции, используемой в целях защиты информации.</a:t>
            </a:r>
          </a:p>
          <a:p>
            <a:pPr lvl="0"/>
            <a:r>
              <a:rPr lang="ru-RU" dirty="0"/>
              <a:t>Наличие и готовность проектной и эксплуатационной документации на объект информатизации и другие исходные данные по аттестуемому объекту информатизации, влияющие на безопасность информации.</a:t>
            </a:r>
          </a:p>
          <a:p>
            <a:pPr lvl="0"/>
            <a:r>
              <a:rPr lang="ru-RU" dirty="0"/>
              <a:t>Сведения об организационно-режимных мерах защиты, принятых на объекте информатизации.</a:t>
            </a:r>
          </a:p>
          <a:p>
            <a:endParaRPr lang="ru-RU" dirty="0"/>
          </a:p>
        </p:txBody>
      </p:sp>
    </p:spTree>
    <p:extLst>
      <p:ext uri="{BB962C8B-B14F-4D97-AF65-F5344CB8AC3E}">
        <p14:creationId xmlns:p14="http://schemas.microsoft.com/office/powerpoint/2010/main" val="135240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4572" y="436098"/>
            <a:ext cx="11085342" cy="6119447"/>
          </a:xfrm>
        </p:spPr>
        <p:txBody>
          <a:bodyPr>
            <a:normAutofit fontScale="92500" lnSpcReduction="10000"/>
          </a:bodyPr>
          <a:lstStyle/>
          <a:p>
            <a:r>
              <a:rPr lang="ru-RU" dirty="0"/>
              <a:t>Структура и содержание программы и методики аттестационных испытаний определяется Национальным стандартом ограниченного распространения ГОСТ РО 0043-004-2013 «Защита информации. Аттестация объектов информатизации. Программа и методики аттестационных испытаний».</a:t>
            </a:r>
          </a:p>
          <a:p>
            <a:r>
              <a:rPr lang="ru-RU" dirty="0"/>
              <a:t>Повторная аттестация объектов информатизации, задействованных в обработке секретной информации, проводится по окончании срока действия аттестата соответствия, а также при изменении условий эксплуатации объекта, изменении технических и программных средств, приводящих к нарушению штатной работы объекта информатизации или к образованию новых угроз безопасности информации.</a:t>
            </a:r>
          </a:p>
          <a:p>
            <a:r>
              <a:rPr lang="ru-RU" dirty="0"/>
              <a:t>Повторная аттестация ГИС осуществляется в случае окончания срока действия аттестата соответствия или повышения класса защищенности информационной системы. При увеличении состава угроз безопасности информации или изменении проектных решений, реализованных при создании системы защиты информации ГИС, проводятся дополнительные аттестационные испытания в рамках действующего аттестата соответствия.</a:t>
            </a:r>
          </a:p>
          <a:p>
            <a:endParaRPr lang="ru-RU" dirty="0"/>
          </a:p>
        </p:txBody>
      </p:sp>
    </p:spTree>
    <p:extLst>
      <p:ext uri="{BB962C8B-B14F-4D97-AF65-F5344CB8AC3E}">
        <p14:creationId xmlns:p14="http://schemas.microsoft.com/office/powerpoint/2010/main" val="2580548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435635"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3001"/>
            <a:endParaRPr lang="ru-RU" sz="2100" dirty="0"/>
          </a:p>
        </p:txBody>
      </p:sp>
      <p:sp>
        <p:nvSpPr>
          <p:cNvPr id="9" name="Номер слайда 8"/>
          <p:cNvSpPr>
            <a:spLocks noGrp="1"/>
          </p:cNvSpPr>
          <p:nvPr>
            <p:ph type="sldNum" sz="quarter" idx="12"/>
          </p:nvPr>
        </p:nvSpPr>
        <p:spPr/>
        <p:txBody>
          <a:bodyPr/>
          <a:lstStyle/>
          <a:p>
            <a:fld id="{027F3A33-6A4A-4395-8324-C6DCD486F135}" type="slidenum">
              <a:rPr lang="ru-RU" smtClean="0">
                <a:solidFill>
                  <a:schemeClr val="bg2">
                    <a:lumMod val="75000"/>
                  </a:schemeClr>
                </a:solidFill>
              </a:rPr>
              <a:pPr/>
              <a:t>48</a:t>
            </a:fld>
            <a:endParaRPr lang="ru-RU" dirty="0">
              <a:solidFill>
                <a:schemeClr val="bg2">
                  <a:lumMod val="75000"/>
                </a:schemeClr>
              </a:solidFill>
            </a:endParaRPr>
          </a:p>
        </p:txBody>
      </p:sp>
      <p:pic>
        <p:nvPicPr>
          <p:cNvPr id="1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0250" y="463138"/>
            <a:ext cx="2827683" cy="88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26580" y="2341171"/>
            <a:ext cx="10254195" cy="2554545"/>
          </a:xfrm>
          <a:prstGeom prst="rect">
            <a:avLst/>
          </a:prstGeom>
          <a:noFill/>
        </p:spPr>
        <p:txBody>
          <a:bodyPr wrap="square" rtlCol="0">
            <a:spAutoFit/>
          </a:bodyPr>
          <a:lstStyle/>
          <a:p>
            <a:pPr lvl="0" algn="ctr"/>
            <a:r>
              <a:rPr lang="ru-RU" sz="4000" b="1" dirty="0">
                <a:solidFill>
                  <a:srgbClr val="FF0000"/>
                </a:solidFill>
              </a:rPr>
              <a:t>ПОРЯДОК СЕРТИФИКАЦИИ ПРОДУКЦИИ, ИСПОЛЬЗУЕМОЙ В ЦЕЛЯХ ЗАЩИТЫ КОНФИДЕНЦИАЛЬНОЙ ИНФОРМАЦИИ</a:t>
            </a:r>
          </a:p>
          <a:p>
            <a:pPr lvl="0" algn="ctr"/>
            <a:r>
              <a:rPr lang="ru-RU" sz="4000" b="1" dirty="0"/>
              <a:t>Вопрос 3</a:t>
            </a:r>
            <a:endParaRPr lang="ru-RU" sz="4000" dirty="0"/>
          </a:p>
        </p:txBody>
      </p:sp>
    </p:spTree>
    <p:extLst>
      <p:ext uri="{BB962C8B-B14F-4D97-AF65-F5344CB8AC3E}">
        <p14:creationId xmlns:p14="http://schemas.microsoft.com/office/powerpoint/2010/main" val="219079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82246"/>
            <a:ext cx="10515600" cy="1055712"/>
          </a:xfrm>
        </p:spPr>
        <p:txBody>
          <a:bodyPr>
            <a:normAutofit/>
          </a:bodyPr>
          <a:lstStyle/>
          <a:p>
            <a:pPr algn="ctr"/>
            <a:r>
              <a:rPr lang="ru-RU" sz="2800" b="1" dirty="0"/>
              <a:t>Средства защиты конфиденциальной информации, подлежащие сертификации в системе сертификации ФСТЭК:</a:t>
            </a:r>
          </a:p>
        </p:txBody>
      </p:sp>
      <p:sp>
        <p:nvSpPr>
          <p:cNvPr id="3" name="Объект 2"/>
          <p:cNvSpPr>
            <a:spLocks noGrp="1"/>
          </p:cNvSpPr>
          <p:nvPr>
            <p:ph idx="1"/>
          </p:nvPr>
        </p:nvSpPr>
        <p:spPr>
          <a:xfrm>
            <a:off x="365760" y="1364566"/>
            <a:ext cx="11324492" cy="5162843"/>
          </a:xfrm>
        </p:spPr>
        <p:txBody>
          <a:bodyPr/>
          <a:lstStyle/>
          <a:p>
            <a:pPr lvl="0" algn="just"/>
            <a:r>
              <a:rPr lang="ru-RU" dirty="0"/>
              <a:t>средства защиты информации от утечки по техническим каналам утечки информации, основные и вспомогательные технические средства и системы в защищенном исполнении</a:t>
            </a:r>
          </a:p>
          <a:p>
            <a:pPr lvl="0" algn="just"/>
            <a:r>
              <a:rPr lang="ru-RU" dirty="0"/>
              <a:t>средства защиты информации (технические, программные и программно-технические) от НСД</a:t>
            </a:r>
          </a:p>
          <a:p>
            <a:pPr lvl="0" algn="just"/>
            <a:r>
              <a:rPr lang="ru-RU" dirty="0"/>
              <a:t>средства контроля защищённости информации</a:t>
            </a:r>
          </a:p>
          <a:p>
            <a:pPr lvl="0" algn="just"/>
            <a:r>
              <a:rPr lang="ru-RU" dirty="0"/>
              <a:t>программные средства общего назначения со встроенными средствами защиты</a:t>
            </a:r>
          </a:p>
          <a:p>
            <a:pPr lvl="0" algn="just"/>
            <a:r>
              <a:rPr lang="ru-RU" dirty="0" err="1"/>
              <a:t>некриптографические</a:t>
            </a:r>
            <a:r>
              <a:rPr lang="ru-RU" dirty="0"/>
              <a:t> средства защиты информации, передаваемой по сетям электросвязи</a:t>
            </a:r>
          </a:p>
          <a:p>
            <a:pPr lvl="0" algn="just"/>
            <a:r>
              <a:rPr lang="ru-RU" dirty="0"/>
              <a:t>системы и средства защиты информации, встроенные в средства связи.</a:t>
            </a:r>
          </a:p>
          <a:p>
            <a:pPr algn="just"/>
            <a:endParaRPr lang="ru-RU" dirty="0"/>
          </a:p>
        </p:txBody>
      </p:sp>
    </p:spTree>
    <p:extLst>
      <p:ext uri="{BB962C8B-B14F-4D97-AF65-F5344CB8AC3E}">
        <p14:creationId xmlns:p14="http://schemas.microsoft.com/office/powerpoint/2010/main" val="372998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pPr algn="ctr"/>
            <a:r>
              <a:rPr lang="ru-RU" dirty="0"/>
              <a:t>ОПРЕДЕЛЕНИЯ</a:t>
            </a:r>
          </a:p>
        </p:txBody>
      </p:sp>
      <p:sp>
        <p:nvSpPr>
          <p:cNvPr id="3" name="Объект 2"/>
          <p:cNvSpPr>
            <a:spLocks noGrp="1"/>
          </p:cNvSpPr>
          <p:nvPr>
            <p:ph idx="1"/>
          </p:nvPr>
        </p:nvSpPr>
        <p:spPr>
          <a:xfrm>
            <a:off x="436097" y="1223889"/>
            <a:ext cx="11408899" cy="5317588"/>
          </a:xfrm>
        </p:spPr>
        <p:txBody>
          <a:bodyPr>
            <a:normAutofit/>
          </a:bodyPr>
          <a:lstStyle/>
          <a:p>
            <a:pPr algn="just"/>
            <a:r>
              <a:rPr lang="ru-RU" b="1" dirty="0"/>
              <a:t>Соискатель лицензии</a:t>
            </a:r>
            <a:r>
              <a:rPr lang="ru-RU" dirty="0"/>
              <a:t> - юридическое лицо или индивидуальный предприниматель, обратившиеся в лицензирующий орган с заявлением о предоставлении лицензии.</a:t>
            </a:r>
          </a:p>
          <a:p>
            <a:pPr algn="just"/>
            <a:r>
              <a:rPr lang="ru-RU" b="1" dirty="0"/>
              <a:t>Лицензиат</a:t>
            </a:r>
            <a:r>
              <a:rPr lang="ru-RU" dirty="0"/>
              <a:t> - юридическое лицо или индивидуальный предприниматель, имеющие лицензию;</a:t>
            </a:r>
          </a:p>
          <a:p>
            <a:pPr algn="just"/>
            <a:r>
              <a:rPr lang="ru-RU" b="1" dirty="0"/>
              <a:t>Лицензионные требования</a:t>
            </a:r>
            <a:r>
              <a:rPr lang="ru-RU" dirty="0"/>
              <a:t> - совокупность требований, которые установлены положениями о лицензировании конкретных видов деятельности, основаны на соответствующих требованиях законодательства Российской Федерации и направлены на обеспечение достижения целей лицензирования.</a:t>
            </a:r>
          </a:p>
          <a:p>
            <a:pPr algn="just"/>
            <a:endParaRPr lang="ru-RU" dirty="0"/>
          </a:p>
        </p:txBody>
      </p:sp>
    </p:spTree>
    <p:extLst>
      <p:ext uri="{BB962C8B-B14F-4D97-AF65-F5344CB8AC3E}">
        <p14:creationId xmlns:p14="http://schemas.microsoft.com/office/powerpoint/2010/main" val="1027150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36899" y="196948"/>
            <a:ext cx="5092504" cy="6443003"/>
          </a:xfrm>
        </p:spPr>
        <p:txBody>
          <a:bodyPr>
            <a:normAutofit fontScale="70000" lnSpcReduction="20000"/>
          </a:bodyPr>
          <a:lstStyle/>
          <a:p>
            <a:r>
              <a:rPr lang="ru-RU" dirty="0"/>
              <a:t>В общем виде процедура сертификации включает:</a:t>
            </a:r>
          </a:p>
          <a:p>
            <a:pPr lvl="0"/>
            <a:r>
              <a:rPr lang="ru-RU" dirty="0"/>
              <a:t>подачу и рассмотрение заявки на проведение сертификации (продление срока действия сертификата) средств защиты информации;</a:t>
            </a:r>
          </a:p>
          <a:p>
            <a:pPr lvl="0"/>
            <a:r>
              <a:rPr lang="ru-RU" dirty="0"/>
              <a:t>сертификационные испытания средств защиты информации и (при необходимости) аттестацию их производства;</a:t>
            </a:r>
          </a:p>
          <a:p>
            <a:pPr lvl="0"/>
            <a:r>
              <a:rPr lang="ru-RU" dirty="0"/>
              <a:t>экспертизу результатов испытаний, оформление, регистрацию и выдачу сертификата и лицензии на право использования знака соответствия;</a:t>
            </a:r>
          </a:p>
          <a:p>
            <a:pPr lvl="0"/>
            <a:r>
              <a:rPr lang="ru-RU" dirty="0"/>
              <a:t>осуществление государственного контроля и надзора, инспекционного контроля за соблюдением правил обязательной сертификации и за сертифицированными средствами защиты информации;</a:t>
            </a:r>
          </a:p>
          <a:p>
            <a:pPr lvl="0"/>
            <a:r>
              <a:rPr lang="ru-RU" dirty="0"/>
              <a:t>информирование о результатах сертификации средств защиты информации;</a:t>
            </a:r>
          </a:p>
          <a:p>
            <a:pPr lvl="0"/>
            <a:r>
              <a:rPr lang="ru-RU" dirty="0"/>
              <a:t>рассмотрение апелляций.</a:t>
            </a:r>
          </a:p>
          <a:p>
            <a:endParaRPr lang="ru-RU" dirty="0"/>
          </a:p>
        </p:txBody>
      </p:sp>
      <p:pic>
        <p:nvPicPr>
          <p:cNvPr id="5" name="Рисунок 4" descr="Этапы сертификации средств защиты информации">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745587"/>
            <a:ext cx="6682154" cy="4768948"/>
          </a:xfrm>
          <a:prstGeom prst="rect">
            <a:avLst/>
          </a:prstGeom>
          <a:noFill/>
          <a:ln>
            <a:noFill/>
          </a:ln>
        </p:spPr>
      </p:pic>
    </p:spTree>
    <p:extLst>
      <p:ext uri="{BB962C8B-B14F-4D97-AF65-F5344CB8AC3E}">
        <p14:creationId xmlns:p14="http://schemas.microsoft.com/office/powerpoint/2010/main" val="982513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5880296" y="154744"/>
            <a:ext cx="6105378" cy="6703255"/>
          </a:xfrm>
        </p:spPr>
        <p:txBody>
          <a:bodyPr>
            <a:normAutofit fontScale="70000" lnSpcReduction="20000"/>
          </a:bodyPr>
          <a:lstStyle/>
          <a:p>
            <a:pPr marL="0" indent="0" algn="just">
              <a:buNone/>
            </a:pPr>
            <a:r>
              <a:rPr lang="ru-RU" b="1" i="1" dirty="0"/>
              <a:t>Заявка оформляется на бланке Заявителя и оформляется печатью. В заявке указываются:</a:t>
            </a:r>
          </a:p>
          <a:p>
            <a:pPr lvl="0"/>
            <a:r>
              <a:rPr lang="ru-RU" dirty="0"/>
              <a:t>наименования заявителя</a:t>
            </a:r>
          </a:p>
          <a:p>
            <a:pPr lvl="0"/>
            <a:r>
              <a:rPr lang="ru-RU" dirty="0"/>
              <a:t>адрес заявителя</a:t>
            </a:r>
          </a:p>
          <a:p>
            <a:pPr lvl="0"/>
            <a:r>
              <a:rPr lang="ru-RU" dirty="0"/>
              <a:t>наименование продукции, которую Заявитель хочет сертифицировать</a:t>
            </a:r>
          </a:p>
          <a:p>
            <a:pPr lvl="0"/>
            <a:r>
              <a:rPr lang="ru-RU" dirty="0"/>
              <a:t>перечень нормативных и методических документов, на соответствие требованиям которых заявителю необходимо сертифицировать свою продукцию</a:t>
            </a:r>
          </a:p>
          <a:p>
            <a:pPr lvl="0"/>
            <a:r>
              <a:rPr lang="ru-RU" dirty="0"/>
              <a:t>схема сертификации (единичный образец продукции/партия из N экземпляров/серийное производство)</a:t>
            </a:r>
          </a:p>
          <a:p>
            <a:pPr lvl="0"/>
            <a:r>
              <a:rPr lang="ru-RU" dirty="0"/>
              <a:t>испытательная лаборатория, в которой Заявитель хотел бы провести испытания</a:t>
            </a:r>
          </a:p>
          <a:p>
            <a:pPr lvl="0"/>
            <a:r>
              <a:rPr lang="ru-RU" dirty="0"/>
              <a:t>дополнительные условия или сведения.</a:t>
            </a:r>
          </a:p>
          <a:p>
            <a:r>
              <a:rPr lang="ru-RU" dirty="0"/>
              <a:t>Заявитель указывает в заявке, что он обязуется:</a:t>
            </a:r>
          </a:p>
          <a:p>
            <a:pPr lvl="0"/>
            <a:r>
              <a:rPr lang="ru-RU" dirty="0"/>
              <a:t>выполнять все условия сертификации;</a:t>
            </a:r>
          </a:p>
          <a:p>
            <a:pPr lvl="0"/>
            <a:r>
              <a:rPr lang="ru-RU" dirty="0"/>
              <a:t>обеспечивать стабильность сертифицированных характеристик продукции, маркированной знаком соответствия;</a:t>
            </a:r>
          </a:p>
          <a:p>
            <a:pPr lvl="0"/>
            <a:r>
              <a:rPr lang="ru-RU" dirty="0"/>
              <a:t>оплатить все расходы по проведению сертификации.</a:t>
            </a:r>
          </a:p>
          <a:p>
            <a:endParaRPr lang="ru-RU" dirty="0"/>
          </a:p>
        </p:txBody>
      </p:sp>
      <p:pic>
        <p:nvPicPr>
          <p:cNvPr id="6" name="Рисунок 5" descr="Пример заявки на сертификацию">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53686" cy="6858000"/>
          </a:xfrm>
          <a:prstGeom prst="rect">
            <a:avLst/>
          </a:prstGeom>
          <a:noFill/>
          <a:ln>
            <a:noFill/>
          </a:ln>
        </p:spPr>
      </p:pic>
    </p:spTree>
    <p:extLst>
      <p:ext uri="{BB962C8B-B14F-4D97-AF65-F5344CB8AC3E}">
        <p14:creationId xmlns:p14="http://schemas.microsoft.com/office/powerpoint/2010/main" val="133043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978770" y="126608"/>
            <a:ext cx="5922498" cy="6457071"/>
          </a:xfrm>
        </p:spPr>
        <p:txBody>
          <a:bodyPr>
            <a:normAutofit fontScale="70000" lnSpcReduction="20000"/>
          </a:bodyPr>
          <a:lstStyle/>
          <a:p>
            <a:pPr marL="0" indent="0">
              <a:buNone/>
            </a:pPr>
            <a:r>
              <a:rPr lang="ru-RU" dirty="0"/>
              <a:t>ФСТЭК в течение месяца после получения заявки направляет Заявителю, в назначенные органы по сертификации и испытательной лаборатории решение на проведение сертификационных испытаний, которое содержит следующее:</a:t>
            </a:r>
          </a:p>
          <a:p>
            <a:pPr lvl="0"/>
            <a:r>
              <a:rPr lang="ru-RU" dirty="0"/>
              <a:t>наименование Заявителя, адрес Заявителя;</a:t>
            </a:r>
          </a:p>
          <a:p>
            <a:pPr lvl="0"/>
            <a:r>
              <a:rPr lang="ru-RU" dirty="0"/>
              <a:t>наименование сертифицируемой продукции;</a:t>
            </a:r>
          </a:p>
          <a:p>
            <a:pPr lvl="0"/>
            <a:r>
              <a:rPr lang="ru-RU" dirty="0"/>
              <a:t>схема проведения сертификации (испытания единичного образца продукции/ партии из N образцов/ образца продукции для серийного производства);</a:t>
            </a:r>
          </a:p>
          <a:p>
            <a:pPr lvl="0"/>
            <a:r>
              <a:rPr lang="ru-RU" dirty="0"/>
              <a:t>наименование испытательной лаборатории и ее адрес;</a:t>
            </a:r>
          </a:p>
          <a:p>
            <a:pPr lvl="0"/>
            <a:r>
              <a:rPr lang="ru-RU" dirty="0"/>
              <a:t>перечень нормативных и методических документов, на соответствие требованиям которых должна проводиться сертификация;</a:t>
            </a:r>
          </a:p>
          <a:p>
            <a:pPr lvl="0"/>
            <a:r>
              <a:rPr lang="ru-RU" dirty="0"/>
              <a:t>наименование испытательной лаборатории, назначенной для проведения последующего инспекционного контроля;</a:t>
            </a:r>
          </a:p>
          <a:p>
            <a:pPr lvl="0"/>
            <a:r>
              <a:rPr lang="ru-RU" dirty="0"/>
              <a:t>орган по сертификации, назначенный для проведения экспертизы результатов сертификационных испытаний;</a:t>
            </a:r>
          </a:p>
          <a:p>
            <a:pPr lvl="0"/>
            <a:r>
              <a:rPr lang="ru-RU" dirty="0"/>
              <a:t>способ оплаты работ.</a:t>
            </a:r>
          </a:p>
        </p:txBody>
      </p:sp>
      <p:pic>
        <p:nvPicPr>
          <p:cNvPr id="6" name="Рисунок 5" descr="Пример решения на проведение сертификационных испытаний">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5809957" cy="6858000"/>
          </a:xfrm>
          <a:prstGeom prst="rect">
            <a:avLst/>
          </a:prstGeom>
          <a:noFill/>
          <a:ln>
            <a:noFill/>
          </a:ln>
        </p:spPr>
      </p:pic>
    </p:spTree>
    <p:extLst>
      <p:ext uri="{BB962C8B-B14F-4D97-AF65-F5344CB8AC3E}">
        <p14:creationId xmlns:p14="http://schemas.microsoft.com/office/powerpoint/2010/main" val="2012673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38517"/>
            <a:ext cx="10515600" cy="872832"/>
          </a:xfrm>
        </p:spPr>
        <p:txBody>
          <a:bodyPr>
            <a:normAutofit/>
          </a:bodyPr>
          <a:lstStyle/>
          <a:p>
            <a:pPr algn="ctr"/>
            <a:r>
              <a:rPr lang="ru-RU" sz="2800" b="1" dirty="0"/>
              <a:t>Заключение договора с испытательной лабораторией</a:t>
            </a:r>
          </a:p>
        </p:txBody>
      </p:sp>
      <p:sp>
        <p:nvSpPr>
          <p:cNvPr id="3" name="Объект 2"/>
          <p:cNvSpPr>
            <a:spLocks noGrp="1"/>
          </p:cNvSpPr>
          <p:nvPr>
            <p:ph idx="1"/>
          </p:nvPr>
        </p:nvSpPr>
        <p:spPr>
          <a:xfrm>
            <a:off x="323557" y="1111348"/>
            <a:ext cx="11366695" cy="5359789"/>
          </a:xfrm>
        </p:spPr>
        <p:txBody>
          <a:bodyPr/>
          <a:lstStyle/>
          <a:p>
            <a:pPr marL="0" indent="0" algn="just">
              <a:buNone/>
            </a:pPr>
            <a:r>
              <a:rPr lang="ru-RU" dirty="0"/>
              <a:t>В договоре с испытательной лабораторией о проведении сертификационных испытаний устанавливаются сроки, порядок проведения сертификационных испытаний, а также стоимость работ. Обычно испытательная лаборатория сначала готовит коммерческое предложение с обоснованием сроков и стоимости работ, а также проект договора. Как правило, в комплект договорных документов входят: договор, техническое задание на проведение работ, ведомость исполнения, протокол согласования цены. Помимо указанных сведений, в договоре рекомендуется предусмотреть такие пункты, как ответственность за порчу испытательных образцов или порядок приостановки испытаний в случае внесения каких-то изменений. В случае, если в планах Заявителя есть дальнейшее сотрудничество с лабораторией, можно заключить соглашение о неразглашении (NDA).</a:t>
            </a:r>
          </a:p>
          <a:p>
            <a:endParaRPr lang="ru-RU" dirty="0"/>
          </a:p>
        </p:txBody>
      </p:sp>
    </p:spTree>
    <p:extLst>
      <p:ext uri="{BB962C8B-B14F-4D97-AF65-F5344CB8AC3E}">
        <p14:creationId xmlns:p14="http://schemas.microsoft.com/office/powerpoint/2010/main" val="22328941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https://intuit.ru/EDI/31_03_21_1/1617142795-3872/tutorial/886/objects/19/files/19_04_1sm.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5641145" cy="6858000"/>
          </a:xfrm>
          <a:prstGeom prst="rect">
            <a:avLst/>
          </a:prstGeom>
          <a:noFill/>
          <a:ln>
            <a:noFill/>
          </a:ln>
        </p:spPr>
      </p:pic>
      <p:pic>
        <p:nvPicPr>
          <p:cNvPr id="6" name="Объект 5" descr="https://intuit.ru/EDI/31_03_21_1/1617142795-3872/tutorial/886/objects/19/files/19_04_2sm.jpg">
            <a:hlinkClick r:id="rId4"/>
          </p:cNvPr>
          <p:cNvPicPr>
            <a:picLocks noGrp="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978769" y="0"/>
            <a:ext cx="5584874" cy="6752492"/>
          </a:xfrm>
          <a:prstGeom prst="rect">
            <a:avLst/>
          </a:prstGeom>
          <a:noFill/>
          <a:ln>
            <a:noFill/>
          </a:ln>
        </p:spPr>
      </p:pic>
    </p:spTree>
    <p:extLst>
      <p:ext uri="{BB962C8B-B14F-4D97-AF65-F5344CB8AC3E}">
        <p14:creationId xmlns:p14="http://schemas.microsoft.com/office/powerpoint/2010/main" val="34915141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a:spLocks noChangeArrowheads="1"/>
          </p:cNvSpPr>
          <p:nvPr/>
        </p:nvSpPr>
        <p:spPr bwMode="auto">
          <a:xfrm>
            <a:off x="435635" y="463138"/>
            <a:ext cx="581890" cy="843149"/>
          </a:xfrm>
          <a:prstGeom prst="rect">
            <a:avLst/>
          </a:prstGeom>
          <a:gradFill rotWithShape="1">
            <a:gsLst>
              <a:gs pos="0">
                <a:srgbClr val="770000"/>
              </a:gs>
              <a:gs pos="50000">
                <a:srgbClr val="AD0000"/>
              </a:gs>
              <a:gs pos="100000">
                <a:srgbClr val="CE0000"/>
              </a:gs>
            </a:gsLst>
            <a:lin ang="0" scaled="1"/>
          </a:gradFill>
          <a:ln w="9525" algn="ctr">
            <a:noFill/>
            <a:round/>
            <a:headEnd/>
            <a:tailEnd/>
          </a:ln>
        </p:spPr>
        <p:txBody>
          <a:bodyPr/>
          <a:lstStyle/>
          <a:p>
            <a:pPr defTabSz="1043001"/>
            <a:endParaRPr lang="ru-RU" sz="2100" dirty="0"/>
          </a:p>
        </p:txBody>
      </p:sp>
      <p:sp>
        <p:nvSpPr>
          <p:cNvPr id="9" name="Номер слайда 8"/>
          <p:cNvSpPr>
            <a:spLocks noGrp="1"/>
          </p:cNvSpPr>
          <p:nvPr>
            <p:ph type="sldNum" sz="quarter" idx="12"/>
          </p:nvPr>
        </p:nvSpPr>
        <p:spPr/>
        <p:txBody>
          <a:bodyPr/>
          <a:lstStyle/>
          <a:p>
            <a:fld id="{027F3A33-6A4A-4395-8324-C6DCD486F135}" type="slidenum">
              <a:rPr lang="ru-RU" smtClean="0">
                <a:solidFill>
                  <a:schemeClr val="bg2">
                    <a:lumMod val="75000"/>
                  </a:schemeClr>
                </a:solidFill>
              </a:rPr>
              <a:pPr/>
              <a:t>55</a:t>
            </a:fld>
            <a:endParaRPr lang="ru-RU" dirty="0">
              <a:solidFill>
                <a:schemeClr val="bg2">
                  <a:lumMod val="75000"/>
                </a:schemeClr>
              </a:solidFill>
            </a:endParaRPr>
          </a:p>
        </p:txBody>
      </p:sp>
      <p:pic>
        <p:nvPicPr>
          <p:cNvPr id="1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0250" y="463138"/>
            <a:ext cx="2827683" cy="88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26580" y="2341171"/>
            <a:ext cx="10254195" cy="2554545"/>
          </a:xfrm>
          <a:prstGeom prst="rect">
            <a:avLst/>
          </a:prstGeom>
          <a:noFill/>
        </p:spPr>
        <p:txBody>
          <a:bodyPr wrap="square" rtlCol="0">
            <a:spAutoFit/>
          </a:bodyPr>
          <a:lstStyle/>
          <a:p>
            <a:pPr lvl="0" algn="ctr"/>
            <a:r>
              <a:rPr lang="ru-RU" sz="4000" b="1" dirty="0">
                <a:solidFill>
                  <a:srgbClr val="FF0000"/>
                </a:solidFill>
              </a:rPr>
              <a:t>АТТЕСТАЦИЯ ОБЪЕКТОВ ИНФОРМАТИЗАЦИИ ПО ТРЕБОВАНИЯМ БЕЗОПАСНОСТИ ИНФОРМАЦИИ</a:t>
            </a:r>
          </a:p>
          <a:p>
            <a:pPr lvl="0" algn="ctr"/>
            <a:r>
              <a:rPr lang="ru-RU" sz="4000" b="1" dirty="0"/>
              <a:t>Вопрос 5</a:t>
            </a:r>
            <a:endParaRPr lang="ru-RU" sz="4000" dirty="0"/>
          </a:p>
        </p:txBody>
      </p:sp>
    </p:spTree>
    <p:extLst>
      <p:ext uri="{BB962C8B-B14F-4D97-AF65-F5344CB8AC3E}">
        <p14:creationId xmlns:p14="http://schemas.microsoft.com/office/powerpoint/2010/main" val="4158674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pPr algn="ctr"/>
            <a:r>
              <a:rPr lang="ru-RU" sz="3200" b="1" dirty="0"/>
              <a:t>ОПРЕДЕЛЕНИЯ</a:t>
            </a:r>
          </a:p>
        </p:txBody>
      </p:sp>
      <p:sp>
        <p:nvSpPr>
          <p:cNvPr id="3" name="Объект 2"/>
          <p:cNvSpPr>
            <a:spLocks noGrp="1"/>
          </p:cNvSpPr>
          <p:nvPr>
            <p:ph idx="1"/>
          </p:nvPr>
        </p:nvSpPr>
        <p:spPr>
          <a:xfrm>
            <a:off x="562708" y="1209822"/>
            <a:ext cx="10791092" cy="4967141"/>
          </a:xfrm>
        </p:spPr>
        <p:txBody>
          <a:bodyPr>
            <a:normAutofit fontScale="92500" lnSpcReduction="20000"/>
          </a:bodyPr>
          <a:lstStyle/>
          <a:p>
            <a:r>
              <a:rPr lang="ru-RU" i="1" dirty="0"/>
              <a:t>Деятельность</a:t>
            </a:r>
            <a:r>
              <a:rPr lang="ru-RU" dirty="0"/>
              <a:t> по аттестации объектов информатизации по требованиям безопасности информации осуществляет ФСТЭК России. Вспомним </a:t>
            </a:r>
            <a:r>
              <a:rPr lang="ru-RU" i="1" dirty="0"/>
              <a:t>определение</a:t>
            </a:r>
            <a:r>
              <a:rPr lang="ru-RU" dirty="0"/>
              <a:t> объекта информатизации.</a:t>
            </a:r>
          </a:p>
          <a:p>
            <a:r>
              <a:rPr lang="ru-RU" b="1" dirty="0"/>
              <a:t>Объект информатизации</a:t>
            </a:r>
            <a:r>
              <a:rPr lang="ru-RU" dirty="0"/>
              <a:t> - совокупность информационных ресурсов, средств и систем обработки информации, используемых в соответствии с заданной информационной технологией, средств обеспечения объекта информатизации, помещений или объектов (зданий, сооружений, технических средств), в которых они установлены, или помещения и объекты, предназначенные для ведения конфиденциальных переговоров.</a:t>
            </a:r>
          </a:p>
          <a:p>
            <a:r>
              <a:rPr lang="ru-RU" b="1" dirty="0"/>
              <a:t>Аттестация объектов информатизации (далее аттестация)</a:t>
            </a:r>
            <a:r>
              <a:rPr lang="ru-RU" dirty="0"/>
              <a:t> - комплекс организационно-технических мероприятий, в результате которых посредством специального документа - "Аттестата соответствия" подтверждается, что </a:t>
            </a:r>
            <a:r>
              <a:rPr lang="ru-RU" i="1" dirty="0"/>
              <a:t>объект</a:t>
            </a:r>
            <a:r>
              <a:rPr lang="ru-RU" dirty="0"/>
              <a:t> соответствует требованиям стандартов или иных нормативно-технических документов по </a:t>
            </a:r>
            <a:r>
              <a:rPr lang="ru-RU" i="1" dirty="0"/>
              <a:t>безопасности информации</a:t>
            </a:r>
            <a:r>
              <a:rPr lang="ru-RU" dirty="0"/>
              <a:t>. </a:t>
            </a:r>
          </a:p>
        </p:txBody>
      </p:sp>
    </p:spTree>
    <p:extLst>
      <p:ext uri="{BB962C8B-B14F-4D97-AF65-F5344CB8AC3E}">
        <p14:creationId xmlns:p14="http://schemas.microsoft.com/office/powerpoint/2010/main" val="3609219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140677" y="956603"/>
            <a:ext cx="11915336" cy="5739619"/>
          </a:xfrm>
        </p:spPr>
        <p:txBody>
          <a:bodyPr>
            <a:normAutofit fontScale="77500" lnSpcReduction="20000"/>
          </a:bodyPr>
          <a:lstStyle/>
          <a:p>
            <a:pPr marL="0" indent="0">
              <a:buNone/>
            </a:pPr>
            <a:r>
              <a:rPr lang="ru-RU" b="1" i="1" dirty="0"/>
              <a:t>Аттестация</a:t>
            </a:r>
            <a:r>
              <a:rPr lang="ru-RU" b="1" dirty="0"/>
              <a:t> является обязательной в случаях:</a:t>
            </a:r>
          </a:p>
          <a:p>
            <a:pPr lvl="0"/>
            <a:r>
              <a:rPr lang="ru-RU" i="1" dirty="0"/>
              <a:t>обработки информации, составляющей государственную тайну;</a:t>
            </a:r>
            <a:endParaRPr lang="ru-RU" dirty="0"/>
          </a:p>
          <a:p>
            <a:pPr lvl="0"/>
            <a:r>
              <a:rPr lang="ru-RU" i="1" dirty="0"/>
              <a:t>управления экологически опасными объектами;</a:t>
            </a:r>
            <a:endParaRPr lang="ru-RU" dirty="0"/>
          </a:p>
          <a:p>
            <a:pPr lvl="0"/>
            <a:r>
              <a:rPr lang="ru-RU" i="1" dirty="0"/>
              <a:t>ведения секретных переговоров;</a:t>
            </a:r>
            <a:endParaRPr lang="ru-RU" dirty="0"/>
          </a:p>
          <a:p>
            <a:pPr lvl="0"/>
            <a:r>
              <a:rPr lang="ru-RU" i="1" dirty="0"/>
              <a:t>при обработке информации в государственных и муниципальных информационных системах (Приказ ФСТЭК России № 17);</a:t>
            </a:r>
            <a:endParaRPr lang="ru-RU" dirty="0"/>
          </a:p>
          <a:p>
            <a:pPr lvl="0"/>
            <a:r>
              <a:rPr lang="ru-RU" i="1" dirty="0"/>
              <a:t>при проведении лицензирующей деятельности по ТЗКИ и СКЗИ (Постановления Правительства РФ № 79 и № 313).</a:t>
            </a:r>
            <a:endParaRPr lang="ru-RU" dirty="0"/>
          </a:p>
          <a:p>
            <a:pPr marL="0" indent="0">
              <a:buNone/>
            </a:pPr>
            <a:r>
              <a:rPr lang="ru-RU" b="1" dirty="0"/>
              <a:t>Нормативно-методические документы, регламентирующие порядок проведения аттестации объектов информатизации и содержащие требования к объектам информатизации:</a:t>
            </a:r>
          </a:p>
          <a:p>
            <a:pPr lvl="0"/>
            <a:r>
              <a:rPr lang="ru-RU" dirty="0"/>
              <a:t>Положение по аттестации объектов информатизации по требованиям безопасности информации, утв. председателем </a:t>
            </a:r>
            <a:r>
              <a:rPr lang="ru-RU" dirty="0" err="1"/>
              <a:t>Гостехкомиссии</a:t>
            </a:r>
            <a:r>
              <a:rPr lang="ru-RU" dirty="0"/>
              <a:t> при Президенте РФ, 25 ноября 1994 г.;</a:t>
            </a:r>
          </a:p>
          <a:p>
            <a:pPr lvl="0"/>
            <a:r>
              <a:rPr lang="ru-RU" dirty="0"/>
              <a:t>ГОСТ РО 0043-003-2012 "Защита информации. Аттестация объектов информатизации. Общие положения";</a:t>
            </a:r>
          </a:p>
          <a:p>
            <a:pPr lvl="0"/>
            <a:r>
              <a:rPr lang="ru-RU" dirty="0"/>
              <a:t>ГОСТ РО 0043-004-2013 "Защита информации. Аттестация объектов информатизации. Программа и методики испытаний";</a:t>
            </a:r>
          </a:p>
          <a:p>
            <a:pPr lvl="0"/>
            <a:r>
              <a:rPr lang="ru-RU" dirty="0"/>
              <a:t>"Специальные требования и рекомендации по технической защите конфиденциальной информации" (СТР-К), </a:t>
            </a:r>
            <a:r>
              <a:rPr lang="ru-RU" dirty="0" err="1"/>
              <a:t>Гостехкомиссия</a:t>
            </a:r>
            <a:r>
              <a:rPr lang="ru-RU" dirty="0"/>
              <a:t> России, 30.08.2002;</a:t>
            </a:r>
          </a:p>
          <a:p>
            <a:endParaRPr lang="ru-RU" dirty="0"/>
          </a:p>
        </p:txBody>
      </p:sp>
      <p:sp>
        <p:nvSpPr>
          <p:cNvPr id="5" name="Заголовок 4"/>
          <p:cNvSpPr>
            <a:spLocks noGrp="1"/>
          </p:cNvSpPr>
          <p:nvPr>
            <p:ph type="title"/>
          </p:nvPr>
        </p:nvSpPr>
        <p:spPr>
          <a:xfrm>
            <a:off x="753794" y="-172011"/>
            <a:ext cx="10515600" cy="1325563"/>
          </a:xfrm>
        </p:spPr>
        <p:txBody>
          <a:bodyPr>
            <a:normAutofit/>
          </a:bodyPr>
          <a:lstStyle/>
          <a:p>
            <a:pPr algn="ctr"/>
            <a:r>
              <a:rPr lang="ru-RU" sz="2800" b="1" dirty="0"/>
              <a:t>Порядок проведения аттестации объектов информатизации по требованиям безопасности информации</a:t>
            </a:r>
          </a:p>
        </p:txBody>
      </p:sp>
    </p:spTree>
    <p:extLst>
      <p:ext uri="{BB962C8B-B14F-4D97-AF65-F5344CB8AC3E}">
        <p14:creationId xmlns:p14="http://schemas.microsoft.com/office/powerpoint/2010/main" val="971453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3260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4234" y="281354"/>
            <a:ext cx="11071274" cy="6147581"/>
          </a:xfrm>
        </p:spPr>
        <p:txBody>
          <a:bodyPr>
            <a:normAutofit fontScale="92500" lnSpcReduction="20000"/>
          </a:bodyPr>
          <a:lstStyle/>
          <a:p>
            <a:pPr marL="0" indent="0">
              <a:buNone/>
            </a:pPr>
            <a:r>
              <a:rPr lang="ru-RU" b="1" dirty="0"/>
              <a:t>ФСТЭК осуществляет следующие функции в рамках системы аттестации:</a:t>
            </a:r>
          </a:p>
          <a:p>
            <a:pPr lvl="0"/>
            <a:r>
              <a:rPr lang="ru-RU" dirty="0"/>
              <a:t>организует обязательную аттестацию объектов </a:t>
            </a:r>
            <a:r>
              <a:rPr lang="ru-RU" i="1" dirty="0"/>
              <a:t>информатизации</a:t>
            </a:r>
            <a:r>
              <a:rPr lang="ru-RU" dirty="0"/>
              <a:t>;</a:t>
            </a:r>
          </a:p>
          <a:p>
            <a:pPr lvl="0"/>
            <a:r>
              <a:rPr lang="ru-RU" dirty="0"/>
              <a:t>создает системы аттестации объектов </a:t>
            </a:r>
            <a:r>
              <a:rPr lang="ru-RU" i="1" dirty="0"/>
              <a:t>информатизации</a:t>
            </a:r>
            <a:r>
              <a:rPr lang="ru-RU" dirty="0"/>
              <a:t> и устанавливает правила для проведения аттестации в этих системах;</a:t>
            </a:r>
          </a:p>
          <a:p>
            <a:pPr lvl="0"/>
            <a:r>
              <a:rPr lang="ru-RU" dirty="0"/>
              <a:t>устанавливает правила аккредитации и выдачи лицензий на проведение работ по обязательной аттестации;</a:t>
            </a:r>
          </a:p>
          <a:p>
            <a:pPr lvl="0"/>
            <a:r>
              <a:rPr lang="ru-RU" dirty="0"/>
              <a:t>организует, финансирует разработку и утверждает нормативные и методические документы по аттестации объектов </a:t>
            </a:r>
            <a:r>
              <a:rPr lang="ru-RU" i="1" dirty="0"/>
              <a:t>информатизации</a:t>
            </a:r>
            <a:r>
              <a:rPr lang="ru-RU" dirty="0"/>
              <a:t>;</a:t>
            </a:r>
          </a:p>
          <a:p>
            <a:pPr lvl="0"/>
            <a:r>
              <a:rPr lang="ru-RU" dirty="0"/>
              <a:t>аккредитует органы по аттестации объектов </a:t>
            </a:r>
            <a:r>
              <a:rPr lang="ru-RU" i="1" dirty="0"/>
              <a:t>информатизации</a:t>
            </a:r>
            <a:r>
              <a:rPr lang="ru-RU" dirty="0"/>
              <a:t> и выдает им лицензии на проведение определенных видов работ;</a:t>
            </a:r>
          </a:p>
          <a:p>
            <a:pPr lvl="0"/>
            <a:r>
              <a:rPr lang="ru-RU" dirty="0"/>
              <a:t>осуществляет государственный контроль и надзор за соблюдением правил аттестации и эксплуатацией аттестованных объектов </a:t>
            </a:r>
            <a:r>
              <a:rPr lang="ru-RU" i="1" dirty="0"/>
              <a:t>информатизации</a:t>
            </a:r>
            <a:r>
              <a:rPr lang="ru-RU" dirty="0"/>
              <a:t>;</a:t>
            </a:r>
          </a:p>
          <a:p>
            <a:pPr lvl="0"/>
            <a:r>
              <a:rPr lang="ru-RU" dirty="0"/>
              <a:t>рассматривает апелляции, возникающие в процессе аттестации объектов </a:t>
            </a:r>
            <a:r>
              <a:rPr lang="ru-RU" i="1" dirty="0"/>
              <a:t>информатизации</a:t>
            </a:r>
            <a:r>
              <a:rPr lang="ru-RU" dirty="0"/>
              <a:t>, и контроля за эксплуатацией аттестованных объектов </a:t>
            </a:r>
            <a:r>
              <a:rPr lang="ru-RU" i="1" dirty="0"/>
              <a:t>информатизации</a:t>
            </a:r>
            <a:r>
              <a:rPr lang="ru-RU" dirty="0"/>
              <a:t>;</a:t>
            </a:r>
          </a:p>
          <a:p>
            <a:pPr lvl="0"/>
            <a:r>
              <a:rPr lang="ru-RU" dirty="0"/>
              <a:t>организует периодическую публикацию информации по функционированию системы аттестации объектов </a:t>
            </a:r>
            <a:r>
              <a:rPr lang="ru-RU" i="1" dirty="0"/>
              <a:t>информатизации</a:t>
            </a:r>
            <a:r>
              <a:rPr lang="ru-RU" dirty="0"/>
              <a:t> по </a:t>
            </a:r>
            <a:r>
              <a:rPr lang="ru-RU" i="1" dirty="0"/>
              <a:t>требованиям безопасности</a:t>
            </a:r>
            <a:r>
              <a:rPr lang="ru-RU" dirty="0"/>
              <a:t> информации.</a:t>
            </a:r>
          </a:p>
          <a:p>
            <a:endParaRPr lang="ru-RU" dirty="0"/>
          </a:p>
        </p:txBody>
      </p:sp>
    </p:spTree>
    <p:extLst>
      <p:ext uri="{BB962C8B-B14F-4D97-AF65-F5344CB8AC3E}">
        <p14:creationId xmlns:p14="http://schemas.microsoft.com/office/powerpoint/2010/main" val="2923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6139" y="67163"/>
            <a:ext cx="10515600" cy="1325563"/>
          </a:xfrm>
        </p:spPr>
        <p:txBody>
          <a:bodyPr>
            <a:noAutofit/>
          </a:bodyPr>
          <a:lstStyle/>
          <a:p>
            <a:pPr algn="just"/>
            <a:r>
              <a:rPr lang="ru-RU" sz="2400" dirty="0"/>
              <a:t>В ст.12 Федерального закона перечислены виды деятельности, на которые требуется </a:t>
            </a:r>
            <a:r>
              <a:rPr lang="ru-RU" sz="2400" i="1" dirty="0"/>
              <a:t>лицензия</a:t>
            </a:r>
            <a:r>
              <a:rPr lang="ru-RU" sz="2400" dirty="0"/>
              <a:t>. В контексте информационной безопасности </a:t>
            </a:r>
            <a:r>
              <a:rPr lang="ru-RU" sz="2400" i="1" dirty="0"/>
              <a:t>лицензия</a:t>
            </a:r>
            <a:r>
              <a:rPr lang="ru-RU" sz="2400" dirty="0"/>
              <a:t> требуется на следующие виды деятельности:</a:t>
            </a:r>
            <a:r>
              <a:rPr lang="ru-RU" sz="2800" dirty="0"/>
              <a:t/>
            </a:r>
            <a:br>
              <a:rPr lang="ru-RU" sz="2800" dirty="0"/>
            </a:br>
            <a:endParaRPr lang="ru-RU" sz="2800" dirty="0"/>
          </a:p>
        </p:txBody>
      </p:sp>
      <p:sp>
        <p:nvSpPr>
          <p:cNvPr id="3" name="Объект 2"/>
          <p:cNvSpPr>
            <a:spLocks noGrp="1"/>
          </p:cNvSpPr>
          <p:nvPr>
            <p:ph idx="1"/>
          </p:nvPr>
        </p:nvSpPr>
        <p:spPr>
          <a:xfrm>
            <a:off x="182881" y="1125414"/>
            <a:ext cx="11662116" cy="5732585"/>
          </a:xfrm>
        </p:spPr>
        <p:txBody>
          <a:bodyPr>
            <a:normAutofit fontScale="85000" lnSpcReduction="20000"/>
          </a:bodyPr>
          <a:lstStyle/>
          <a:p>
            <a:pPr lvl="0" algn="just"/>
            <a:r>
              <a:rPr lang="ru-RU" dirty="0"/>
              <a:t>разработка, производство, распространение шифровальных (криптографических) средств, информационных систем и телекоммуникационных систем, защищенных с использованием шифровальных (криптографических) средств, выполнение работ, оказание услуг в области шифрования информации, техническое обслуживание шифровальных (криптографических) средств, информационных систем и телекоммуникационных систем, защищенных с использованием шифровальных (криптографических) средств (за исключением случая, если техническое обслуживание шифровальных (криптографических) средств, информационных систем и телекоммуникационных систем, защищенных с использованием шифровальных (криптографических) средств, осуществляется для обеспечения собственных нужд юридического лица или индивидуального предпринимателя);</a:t>
            </a:r>
          </a:p>
          <a:p>
            <a:pPr lvl="0" algn="just"/>
            <a:r>
              <a:rPr lang="ru-RU" dirty="0"/>
              <a:t>разработка, производство, реализация и приобретение в целях продажи специальных технических средств, предназначенных для негласного получения информации;</a:t>
            </a:r>
          </a:p>
          <a:p>
            <a:pPr lvl="0" algn="just"/>
            <a:r>
              <a:rPr lang="ru-RU" dirty="0"/>
              <a:t>деятельность по выявлению электронных устройств, предназначенных для негласного получения информации (за исключением случая, если указанная деятельность осуществляется для обеспечения собственных нужд юридического лица или индивидуального предпринимателя);</a:t>
            </a:r>
          </a:p>
          <a:p>
            <a:pPr lvl="0" algn="just"/>
            <a:r>
              <a:rPr lang="ru-RU" dirty="0"/>
              <a:t>разработка и производство средств защиты конфиденциальной информации;</a:t>
            </a:r>
          </a:p>
          <a:p>
            <a:pPr algn="just"/>
            <a:r>
              <a:rPr lang="ru-RU" dirty="0"/>
              <a:t>деятельность по технической защите конфиденциальной информации</a:t>
            </a:r>
          </a:p>
        </p:txBody>
      </p:sp>
    </p:spTree>
    <p:extLst>
      <p:ext uri="{BB962C8B-B14F-4D97-AF65-F5344CB8AC3E}">
        <p14:creationId xmlns:p14="http://schemas.microsoft.com/office/powerpoint/2010/main" val="2173420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54110"/>
            <a:ext cx="10515600" cy="732155"/>
          </a:xfrm>
        </p:spPr>
        <p:txBody>
          <a:bodyPr>
            <a:normAutofit/>
          </a:bodyPr>
          <a:lstStyle/>
          <a:p>
            <a:pPr algn="ctr"/>
            <a:r>
              <a:rPr lang="ru-RU" sz="2800" b="1" dirty="0"/>
              <a:t>Органы по аттестации</a:t>
            </a:r>
          </a:p>
        </p:txBody>
      </p:sp>
      <p:sp>
        <p:nvSpPr>
          <p:cNvPr id="4" name="Объект 3"/>
          <p:cNvSpPr>
            <a:spLocks noGrp="1"/>
          </p:cNvSpPr>
          <p:nvPr>
            <p:ph idx="1"/>
          </p:nvPr>
        </p:nvSpPr>
        <p:spPr>
          <a:xfrm>
            <a:off x="492369" y="886264"/>
            <a:ext cx="11268222" cy="5697415"/>
          </a:xfrm>
        </p:spPr>
        <p:txBody>
          <a:bodyPr>
            <a:normAutofit lnSpcReduction="10000"/>
          </a:bodyPr>
          <a:lstStyle/>
          <a:p>
            <a:pPr lvl="0"/>
            <a:r>
              <a:rPr lang="ru-RU" dirty="0"/>
              <a:t>аттестуют объекты </a:t>
            </a:r>
            <a:r>
              <a:rPr lang="ru-RU" i="1" dirty="0"/>
              <a:t>информатизации</a:t>
            </a:r>
            <a:r>
              <a:rPr lang="ru-RU" dirty="0"/>
              <a:t> и выдают "Аттестаты соответствия";</a:t>
            </a:r>
          </a:p>
          <a:p>
            <a:pPr lvl="0"/>
            <a:r>
              <a:rPr lang="ru-RU" dirty="0"/>
              <a:t>осуществляют контроль за безопасностью информации, циркулирующей на аттестованных объектах </a:t>
            </a:r>
            <a:r>
              <a:rPr lang="ru-RU" i="1" dirty="0"/>
              <a:t>информатизации</a:t>
            </a:r>
            <a:r>
              <a:rPr lang="ru-RU" dirty="0"/>
              <a:t>, и за их эксплуатацией;</a:t>
            </a:r>
          </a:p>
          <a:p>
            <a:pPr lvl="0"/>
            <a:r>
              <a:rPr lang="ru-RU" dirty="0"/>
              <a:t>отменяют и приостанавливают действие выданных этим органом "Аттестатов соответствия";</a:t>
            </a:r>
          </a:p>
          <a:p>
            <a:pPr lvl="0"/>
            <a:r>
              <a:rPr lang="ru-RU" dirty="0"/>
              <a:t>формируют фонд нормативной и методической документации, необходимой для аттестации конкретных типов объектов </a:t>
            </a:r>
            <a:r>
              <a:rPr lang="ru-RU" i="1" dirty="0"/>
              <a:t>информатизации</a:t>
            </a:r>
            <a:r>
              <a:rPr lang="ru-RU" dirty="0"/>
              <a:t>, участвуют в их разработке;</a:t>
            </a:r>
          </a:p>
          <a:p>
            <a:pPr lvl="0"/>
            <a:r>
              <a:rPr lang="ru-RU" dirty="0"/>
              <a:t>ведут </a:t>
            </a:r>
            <a:r>
              <a:rPr lang="ru-RU" i="1" dirty="0"/>
              <a:t>информационную базу</a:t>
            </a:r>
            <a:r>
              <a:rPr lang="ru-RU" dirty="0"/>
              <a:t> аттестованных этим органом объектов </a:t>
            </a:r>
            <a:r>
              <a:rPr lang="ru-RU" i="1" dirty="0"/>
              <a:t>информатизации</a:t>
            </a:r>
            <a:r>
              <a:rPr lang="ru-RU" dirty="0"/>
              <a:t>;</a:t>
            </a:r>
          </a:p>
          <a:p>
            <a:pPr lvl="0"/>
            <a:r>
              <a:rPr lang="ru-RU" dirty="0"/>
              <a:t>осуществляют взаимодействие с ФСТЭК России и ежеквартально информируют его о своей деятельности в области аттестации.</a:t>
            </a:r>
          </a:p>
          <a:p>
            <a:endParaRPr lang="ru-RU" dirty="0"/>
          </a:p>
        </p:txBody>
      </p:sp>
    </p:spTree>
    <p:extLst>
      <p:ext uri="{BB962C8B-B14F-4D97-AF65-F5344CB8AC3E}">
        <p14:creationId xmlns:p14="http://schemas.microsoft.com/office/powerpoint/2010/main" val="2714537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478301" y="844063"/>
            <a:ext cx="11380763" cy="5697414"/>
          </a:xfrm>
        </p:spPr>
        <p:txBody>
          <a:bodyPr>
            <a:normAutofit fontScale="77500" lnSpcReduction="20000"/>
          </a:bodyPr>
          <a:lstStyle/>
          <a:p>
            <a:pPr lvl="0"/>
            <a:r>
              <a:rPr lang="ru-RU" dirty="0"/>
              <a:t>проводят подготовку объекта </a:t>
            </a:r>
            <a:r>
              <a:rPr lang="ru-RU" i="1" dirty="0"/>
              <a:t>информатизации</a:t>
            </a:r>
            <a:r>
              <a:rPr lang="ru-RU" dirty="0"/>
              <a:t> для аттестации путем реализации необходимых организационно-технических мероприятий по защите информации;</a:t>
            </a:r>
          </a:p>
          <a:p>
            <a:pPr lvl="0"/>
            <a:r>
              <a:rPr lang="ru-RU" dirty="0"/>
              <a:t>привлекают органы по аттестации для организации и проведения аттестации объекта </a:t>
            </a:r>
            <a:r>
              <a:rPr lang="ru-RU" i="1" dirty="0"/>
              <a:t>информатизации</a:t>
            </a:r>
            <a:r>
              <a:rPr lang="ru-RU" dirty="0"/>
              <a:t>;</a:t>
            </a:r>
          </a:p>
          <a:p>
            <a:pPr lvl="0"/>
            <a:r>
              <a:rPr lang="ru-RU" dirty="0"/>
              <a:t>предоставляют органам по аттестации необходимые документы и условия для проведения аттестации;</a:t>
            </a:r>
          </a:p>
          <a:p>
            <a:pPr lvl="0"/>
            <a:r>
              <a:rPr lang="ru-RU" dirty="0"/>
              <a:t>привлекают, в необходимых случаях, для проведения испытаний </a:t>
            </a:r>
            <a:r>
              <a:rPr lang="ru-RU" dirty="0" err="1"/>
              <a:t>несеpтифициpованных</a:t>
            </a:r>
            <a:r>
              <a:rPr lang="ru-RU" dirty="0"/>
              <a:t> </a:t>
            </a:r>
            <a:r>
              <a:rPr lang="ru-RU" i="1" dirty="0"/>
              <a:t>средств защиты информации</a:t>
            </a:r>
            <a:r>
              <a:rPr lang="ru-RU" dirty="0"/>
              <a:t>, используемых на аттестуемом объекте </a:t>
            </a:r>
            <a:r>
              <a:rPr lang="ru-RU" i="1" dirty="0"/>
              <a:t>информатизации</a:t>
            </a:r>
            <a:r>
              <a:rPr lang="ru-RU" dirty="0"/>
              <a:t>, испытательные центры (лаборатории) по </a:t>
            </a:r>
            <a:r>
              <a:rPr lang="ru-RU" i="1" dirty="0"/>
              <a:t>сертификации</a:t>
            </a:r>
            <a:r>
              <a:rPr lang="ru-RU" dirty="0"/>
              <a:t>;</a:t>
            </a:r>
          </a:p>
          <a:p>
            <a:pPr lvl="0"/>
            <a:r>
              <a:rPr lang="ru-RU" dirty="0"/>
              <a:t>осуществляют эксплуатацию объекта </a:t>
            </a:r>
            <a:r>
              <a:rPr lang="ru-RU" i="1" dirty="0"/>
              <a:t>информатизации</a:t>
            </a:r>
            <a:r>
              <a:rPr lang="ru-RU" dirty="0"/>
              <a:t> в соответствии с условиями и требованиями, установленными в "Аттестате соответствия";</a:t>
            </a:r>
          </a:p>
          <a:p>
            <a:pPr lvl="0"/>
            <a:r>
              <a:rPr lang="ru-RU" dirty="0"/>
              <a:t>извещают орган по аттестации, выдавший "Аттестат соответствия", о всех изменениях в информационных технологиях, составе и размещении средств и систем информатики, условиях их эксплуатации, которые могут повлиять на эффективность мер и </a:t>
            </a:r>
            <a:r>
              <a:rPr lang="ru-RU" i="1" dirty="0"/>
              <a:t>средств защиты информации</a:t>
            </a:r>
            <a:r>
              <a:rPr lang="ru-RU" dirty="0"/>
              <a:t> (перечень характеристик, определяющих безопасность информации, об изменениях которых требуется обязательно извещать орган по аттестации, приводится в "Аттестате соответствия");</a:t>
            </a:r>
          </a:p>
          <a:p>
            <a:pPr lvl="0"/>
            <a:r>
              <a:rPr lang="ru-RU" dirty="0"/>
              <a:t>предоставляют необходимые документы и условия для осуществления контроля и надзора за эксплуатацией объекта </a:t>
            </a:r>
            <a:r>
              <a:rPr lang="ru-RU" i="1" dirty="0"/>
              <a:t>информатизации</a:t>
            </a:r>
            <a:r>
              <a:rPr lang="ru-RU" dirty="0"/>
              <a:t>, прошедшего обязательную аттестацию.</a:t>
            </a:r>
          </a:p>
          <a:p>
            <a:endParaRPr lang="ru-RU" dirty="0"/>
          </a:p>
        </p:txBody>
      </p:sp>
      <p:sp>
        <p:nvSpPr>
          <p:cNvPr id="5" name="Заголовок 4"/>
          <p:cNvSpPr>
            <a:spLocks noGrp="1"/>
          </p:cNvSpPr>
          <p:nvPr>
            <p:ph type="title"/>
          </p:nvPr>
        </p:nvSpPr>
        <p:spPr>
          <a:xfrm>
            <a:off x="838200" y="154111"/>
            <a:ext cx="10515600" cy="689952"/>
          </a:xfrm>
        </p:spPr>
        <p:txBody>
          <a:bodyPr>
            <a:normAutofit fontScale="90000"/>
          </a:bodyPr>
          <a:lstStyle/>
          <a:p>
            <a:pPr algn="ctr"/>
            <a:r>
              <a:rPr lang="ru-RU" b="1" dirty="0"/>
              <a:t>Заявители</a:t>
            </a:r>
            <a:endParaRPr lang="ru-RU" dirty="0"/>
          </a:p>
        </p:txBody>
      </p:sp>
    </p:spTree>
    <p:extLst>
      <p:ext uri="{BB962C8B-B14F-4D97-AF65-F5344CB8AC3E}">
        <p14:creationId xmlns:p14="http://schemas.microsoft.com/office/powerpoint/2010/main" val="1732602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1075" y="0"/>
            <a:ext cx="10515600" cy="1325563"/>
          </a:xfrm>
        </p:spPr>
        <p:txBody>
          <a:bodyPr>
            <a:normAutofit/>
          </a:bodyPr>
          <a:lstStyle/>
          <a:p>
            <a:pPr algn="ctr"/>
            <a:r>
              <a:rPr lang="ru-RU" dirty="0"/>
              <a:t>Общая схема аттестации объекта информатизации </a:t>
            </a:r>
            <a:endParaRPr lang="ru-RU" sz="2800" b="1" dirty="0"/>
          </a:p>
        </p:txBody>
      </p:sp>
      <p:sp>
        <p:nvSpPr>
          <p:cNvPr id="4" name="Объект 3"/>
          <p:cNvSpPr>
            <a:spLocks noGrp="1"/>
          </p:cNvSpPr>
          <p:nvPr>
            <p:ph idx="1"/>
          </p:nvPr>
        </p:nvSpPr>
        <p:spPr/>
        <p:txBody>
          <a:bodyPr/>
          <a:lstStyle/>
          <a:p>
            <a:endParaRPr lang="ru-RU"/>
          </a:p>
        </p:txBody>
      </p:sp>
      <p:pic>
        <p:nvPicPr>
          <p:cNvPr id="5" name="Рисунок 4" descr="Схема аттестации объекта информатизации">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09489" y="1325563"/>
            <a:ext cx="11676185" cy="5328455"/>
          </a:xfrm>
          <a:prstGeom prst="rect">
            <a:avLst/>
          </a:prstGeom>
          <a:noFill/>
          <a:ln>
            <a:noFill/>
          </a:ln>
        </p:spPr>
      </p:pic>
    </p:spTree>
    <p:extLst>
      <p:ext uri="{BB962C8B-B14F-4D97-AF65-F5344CB8AC3E}">
        <p14:creationId xmlns:p14="http://schemas.microsoft.com/office/powerpoint/2010/main" val="24246898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154745" y="1069145"/>
            <a:ext cx="11802793" cy="5641144"/>
          </a:xfrm>
        </p:spPr>
        <p:txBody>
          <a:bodyPr>
            <a:normAutofit fontScale="70000" lnSpcReduction="20000"/>
          </a:bodyPr>
          <a:lstStyle/>
          <a:p>
            <a:pPr lvl="0"/>
            <a:r>
              <a:rPr lang="ru-RU" dirty="0"/>
              <a:t>подача и рассмотрение заявки на аттестацию. Заявка имеет установленную форму, с которой можно ознакомиться в "Положении об аттестации объектов информатизации по требованиям безопасности". Заявитель направляет заявку в орган по аттестации, который в месячный срок рассматривает заявку, выбирает схему аттестации и согласовывает ее с заявителем.</a:t>
            </a:r>
            <a:endParaRPr lang="ru-RU" sz="2400" dirty="0"/>
          </a:p>
          <a:p>
            <a:pPr lvl="0"/>
            <a:r>
              <a:rPr lang="ru-RU" dirty="0"/>
              <a:t>предварительное ознакомление с аттестуемым объектом - производится в случае недостаточности предоставленных заявителем данных до начала аттестационных испытаний;</a:t>
            </a:r>
            <a:endParaRPr lang="ru-RU" sz="2400" dirty="0"/>
          </a:p>
          <a:p>
            <a:pPr lvl="0"/>
            <a:r>
              <a:rPr lang="ru-RU" dirty="0"/>
              <a:t>испытание в испытательных лабораториях несертифицированных средств и систем защиты информации, используемых на аттестуемом объекте.</a:t>
            </a:r>
            <a:endParaRPr lang="ru-RU" sz="2400" dirty="0"/>
          </a:p>
          <a:p>
            <a:pPr lvl="0"/>
            <a:r>
              <a:rPr lang="ru-RU" dirty="0"/>
              <a:t>разработка и согласование программы и методики аттестационных испытаний. Этот шаг является результатом рассмотрения исходных данных и предварительного ознакомления с аттестуемым объектом. Орган по аттестации определяет перечень работ и их продолжительность, методику испытаний, состав аттестационной комиссии, необходимость использования контрольной аппаратуры и тестовых средств или участия испытательных лабораторий. Программа аттестационных испытаний согласовывается с заявителем.</a:t>
            </a:r>
            <a:endParaRPr lang="ru-RU" sz="2400" dirty="0"/>
          </a:p>
          <a:p>
            <a:pPr lvl="0"/>
            <a:r>
              <a:rPr lang="ru-RU" dirty="0"/>
              <a:t>заключение договоров на аттестацию. Результатом предыдущих четырех этапов становится заключение договора между заявителем и органом по аттестации, заключением договоров между органом по аттестации и привлекаемыми экспертами и оформлением предписания о допуске аттестационной комиссии к проведению аттестации.</a:t>
            </a:r>
            <a:endParaRPr lang="ru-RU" sz="2400" dirty="0"/>
          </a:p>
          <a:p>
            <a:pPr lvl="0"/>
            <a:r>
              <a:rPr lang="ru-RU" dirty="0"/>
              <a:t>проведение аттестационных испытаний объекта информатизации. </a:t>
            </a:r>
          </a:p>
          <a:p>
            <a:r>
              <a:rPr lang="ru-RU" dirty="0"/>
              <a:t>оформление, регистрация и выдача "Аттестата соответствия" (если заключение по результатам аттестации утверждено).</a:t>
            </a:r>
          </a:p>
          <a:p>
            <a:pPr lvl="0"/>
            <a:endParaRPr lang="ru-RU" dirty="0"/>
          </a:p>
        </p:txBody>
      </p:sp>
      <p:sp>
        <p:nvSpPr>
          <p:cNvPr id="5" name="Заголовок 4"/>
          <p:cNvSpPr>
            <a:spLocks noGrp="1"/>
          </p:cNvSpPr>
          <p:nvPr>
            <p:ph type="title"/>
          </p:nvPr>
        </p:nvSpPr>
        <p:spPr>
          <a:xfrm>
            <a:off x="447235" y="0"/>
            <a:ext cx="11217812" cy="1325563"/>
          </a:xfrm>
        </p:spPr>
        <p:txBody>
          <a:bodyPr>
            <a:normAutofit/>
          </a:bodyPr>
          <a:lstStyle/>
          <a:p>
            <a:r>
              <a:rPr lang="ru-RU" sz="2800" b="1" dirty="0"/>
              <a:t>Порядок проведения аттестации объектов информатизации по требованиям безопасности информации включает следующие действия:</a:t>
            </a:r>
          </a:p>
        </p:txBody>
      </p:sp>
    </p:spTree>
    <p:extLst>
      <p:ext uri="{BB962C8B-B14F-4D97-AF65-F5344CB8AC3E}">
        <p14:creationId xmlns:p14="http://schemas.microsoft.com/office/powerpoint/2010/main" val="1742716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239151" y="239151"/>
            <a:ext cx="11676184" cy="6513341"/>
          </a:xfrm>
        </p:spPr>
        <p:txBody>
          <a:bodyPr>
            <a:normAutofit fontScale="92500" lnSpcReduction="10000"/>
          </a:bodyPr>
          <a:lstStyle/>
          <a:p>
            <a:pPr lvl="0" algn="just"/>
            <a:r>
              <a:rPr lang="ru-RU" b="1" dirty="0"/>
              <a:t>В ходе аттестационных испытаний выполняется следующее:</a:t>
            </a:r>
            <a:endParaRPr lang="ru-RU" sz="2400" b="1" dirty="0"/>
          </a:p>
          <a:p>
            <a:pPr lvl="1" algn="just"/>
            <a:r>
              <a:rPr lang="ru-RU" dirty="0"/>
              <a:t>анализ организационной структуры объекта информатизации, информационных потоков, состава и структуры комплекса технических средств и программного обеспечения, системы защиты информации на объекте, разработанной документации и ее соответствия требованиям нормативной документации по защите информации;</a:t>
            </a:r>
            <a:endParaRPr lang="ru-RU" sz="2000" dirty="0"/>
          </a:p>
          <a:p>
            <a:pPr lvl="1" algn="just"/>
            <a:r>
              <a:rPr lang="ru-RU" dirty="0"/>
              <a:t>определяется правильность категорирования объектов ЭВТ и классификации АС (при аттестации автоматизированных систем), выбора и применения сертифицированных и </a:t>
            </a:r>
            <a:r>
              <a:rPr lang="ru-RU" dirty="0" err="1"/>
              <a:t>несеpтифициpованных</a:t>
            </a:r>
            <a:r>
              <a:rPr lang="ru-RU" dirty="0"/>
              <a:t> средств и систем защиты информации;</a:t>
            </a:r>
            <a:endParaRPr lang="ru-RU" sz="2000" dirty="0"/>
          </a:p>
          <a:p>
            <a:pPr lvl="1" algn="just"/>
            <a:r>
              <a:rPr lang="ru-RU" dirty="0"/>
              <a:t>проводятся испытания несертифицированных средств и систем защиты информации на аттестуемом объекте или анализ результатов их испытаний в испытательных центрах (лабораториях) по сертификации;</a:t>
            </a:r>
            <a:endParaRPr lang="ru-RU" sz="2000" dirty="0"/>
          </a:p>
          <a:p>
            <a:pPr lvl="1" algn="just"/>
            <a:r>
              <a:rPr lang="ru-RU" dirty="0"/>
              <a:t>проверяется уровень подготовки кадров и распределение ответственности персонала за обеспечение выполнения требований по безопасности информации;</a:t>
            </a:r>
            <a:endParaRPr lang="ru-RU" sz="2000" dirty="0"/>
          </a:p>
          <a:p>
            <a:pPr lvl="1" algn="just"/>
            <a:r>
              <a:rPr lang="ru-RU" dirty="0"/>
              <a:t>проводятся комплексные аттестационные испытания объекта информатизации в реальных условиях эксплуатации путем проверки фактического выполнения установленных требований на различных этапах технологического процесса обработки защищаемой информации;</a:t>
            </a:r>
            <a:endParaRPr lang="ru-RU" sz="2000" dirty="0"/>
          </a:p>
          <a:p>
            <a:pPr lvl="1" algn="just"/>
            <a:r>
              <a:rPr lang="ru-RU" dirty="0"/>
              <a:t>оформляются протоколы испытаний и заключение по результатам аттестации с конкретными рекомендациями по устранению допущенных нарушений, приведению системы защиты объекта информатизации в соответствие с установленными требованиями и совершенствованию этой системы, а также рекомендациями по контролю за функционированием объекта информатизации.</a:t>
            </a:r>
            <a:endParaRPr lang="ru-RU" sz="2000" dirty="0"/>
          </a:p>
          <a:p>
            <a:pPr algn="just"/>
            <a:endParaRPr lang="ru-RU" dirty="0"/>
          </a:p>
        </p:txBody>
      </p:sp>
    </p:spTree>
    <p:extLst>
      <p:ext uri="{BB962C8B-B14F-4D97-AF65-F5344CB8AC3E}">
        <p14:creationId xmlns:p14="http://schemas.microsoft.com/office/powerpoint/2010/main" val="31910213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422031" y="942534"/>
            <a:ext cx="11310424" cy="5641145"/>
          </a:xfrm>
        </p:spPr>
        <p:txBody>
          <a:bodyPr>
            <a:normAutofit fontScale="77500" lnSpcReduction="20000"/>
          </a:bodyPr>
          <a:lstStyle/>
          <a:p>
            <a:pPr marL="0" indent="0">
              <a:buNone/>
            </a:pPr>
            <a:r>
              <a:rPr lang="ru-RU" b="1" dirty="0"/>
              <a:t>Структура типовой ПМИ состоит из двух частей</a:t>
            </a:r>
            <a:r>
              <a:rPr lang="ru-RU" dirty="0"/>
              <a:t>:</a:t>
            </a:r>
          </a:p>
          <a:p>
            <a:pPr lvl="0"/>
            <a:r>
              <a:rPr lang="ru-RU" dirty="0"/>
              <a:t>Программа испытаний, представляющая собой план действий по проведению аттестации ("дорожная карта", </a:t>
            </a:r>
            <a:r>
              <a:rPr lang="ru-RU" dirty="0" err="1"/>
              <a:t>roadmap</a:t>
            </a:r>
            <a:r>
              <a:rPr lang="ru-RU" dirty="0"/>
              <a:t>), полное выполнение которых позволяет сделать вывод о соответствии проверяемого объекта заявленным требованиям.</a:t>
            </a:r>
          </a:p>
          <a:p>
            <a:pPr lvl="0"/>
            <a:r>
              <a:rPr lang="ru-RU" dirty="0"/>
              <a:t>Методики испытаний, детально описывающие порядок выполнения каждого пункта Программы испытаний с указанием критериев оценки выполнения требований и итогового результата проверок.</a:t>
            </a:r>
          </a:p>
          <a:p>
            <a:pPr marL="0" indent="0">
              <a:buNone/>
            </a:pPr>
            <a:r>
              <a:rPr lang="ru-RU" b="1" dirty="0"/>
              <a:t>Применительно к аттестации информационных систем </a:t>
            </a:r>
            <a:r>
              <a:rPr lang="ru-RU" b="1" i="1" dirty="0"/>
              <a:t>программа</a:t>
            </a:r>
            <a:r>
              <a:rPr lang="ru-RU" b="1" dirty="0"/>
              <a:t> испытаний может состоять из следующих мероприятий:</a:t>
            </a:r>
          </a:p>
          <a:p>
            <a:pPr lvl="0"/>
            <a:r>
              <a:rPr lang="ru-RU" dirty="0"/>
              <a:t>проверка структуры, состава и условий эксплуатации информационной системы;</a:t>
            </a:r>
          </a:p>
          <a:p>
            <a:pPr lvl="0"/>
            <a:r>
              <a:rPr lang="ru-RU" dirty="0"/>
              <a:t>проверка состояния организации работ и выполнения требований по защите информации;</a:t>
            </a:r>
          </a:p>
          <a:p>
            <a:pPr lvl="0"/>
            <a:r>
              <a:rPr lang="ru-RU" dirty="0"/>
              <a:t>проверка выполнения требований для обеспечения установленного уровня защищенности персональных данных при их обработке в информационной системе (для информационных систем, содержащих персональные данные);</a:t>
            </a:r>
          </a:p>
          <a:p>
            <a:pPr lvl="0"/>
            <a:r>
              <a:rPr lang="ru-RU" dirty="0"/>
              <a:t>проверка выполнения требований к составу мер защите информации при ее обработке в информационной системе в соответствии с выбранным классом защищенности и/или уровнем защищенности обрабатываемых персональных данных[</a:t>
            </a:r>
            <a:r>
              <a:rPr lang="ru-RU" u="sng" dirty="0">
                <a:hlinkClick r:id="rId2"/>
              </a:rPr>
              <a:t>152</a:t>
            </a:r>
            <a:r>
              <a:rPr lang="ru-RU" dirty="0"/>
              <a:t>].</a:t>
            </a:r>
          </a:p>
          <a:p>
            <a:endParaRPr lang="ru-RU" dirty="0"/>
          </a:p>
        </p:txBody>
      </p:sp>
      <p:sp>
        <p:nvSpPr>
          <p:cNvPr id="5" name="Заголовок 4"/>
          <p:cNvSpPr>
            <a:spLocks noGrp="1"/>
          </p:cNvSpPr>
          <p:nvPr>
            <p:ph type="title"/>
          </p:nvPr>
        </p:nvSpPr>
        <p:spPr>
          <a:xfrm>
            <a:off x="838200" y="111906"/>
            <a:ext cx="10515600" cy="830629"/>
          </a:xfrm>
        </p:spPr>
        <p:txBody>
          <a:bodyPr>
            <a:normAutofit/>
          </a:bodyPr>
          <a:lstStyle/>
          <a:p>
            <a:pPr algn="ctr"/>
            <a:r>
              <a:rPr lang="ru-RU" sz="2800" b="1" dirty="0"/>
              <a:t>Программы и методики аттестационных испытаний</a:t>
            </a:r>
          </a:p>
        </p:txBody>
      </p:sp>
    </p:spTree>
    <p:extLst>
      <p:ext uri="{BB962C8B-B14F-4D97-AF65-F5344CB8AC3E}">
        <p14:creationId xmlns:p14="http://schemas.microsoft.com/office/powerpoint/2010/main" val="9236826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520505" y="1223888"/>
            <a:ext cx="11127544" cy="5162843"/>
          </a:xfrm>
        </p:spPr>
        <p:txBody>
          <a:bodyPr>
            <a:normAutofit fontScale="85000" lnSpcReduction="20000"/>
          </a:bodyPr>
          <a:lstStyle/>
          <a:p>
            <a:pPr marL="0" indent="0">
              <a:buNone/>
            </a:pPr>
            <a:r>
              <a:rPr lang="ru-RU" b="1" dirty="0"/>
              <a:t>Протокол аттестационных испытаний должен включать:</a:t>
            </a:r>
          </a:p>
          <a:p>
            <a:pPr lvl="0"/>
            <a:r>
              <a:rPr lang="ru-RU" dirty="0"/>
              <a:t>вид испытаний;</a:t>
            </a:r>
          </a:p>
          <a:p>
            <a:pPr lvl="0"/>
            <a:r>
              <a:rPr lang="ru-RU" dirty="0"/>
              <a:t>объект испытаний;</a:t>
            </a:r>
          </a:p>
          <a:p>
            <a:pPr lvl="0"/>
            <a:r>
              <a:rPr lang="ru-RU" dirty="0"/>
              <a:t>дату и время проведения испытаний;</a:t>
            </a:r>
          </a:p>
          <a:p>
            <a:pPr lvl="0"/>
            <a:r>
              <a:rPr lang="ru-RU" dirty="0"/>
              <a:t>место проведения испытаний;</a:t>
            </a:r>
          </a:p>
          <a:p>
            <a:pPr lvl="0"/>
            <a:r>
              <a:rPr lang="ru-RU" dirty="0"/>
              <a:t>перечень использованной в ходе испытаний аппаратуры (наименование, тип, заводской номер, номер свидетельства о поверке и срок его действия);</a:t>
            </a:r>
          </a:p>
          <a:p>
            <a:pPr lvl="0"/>
            <a:r>
              <a:rPr lang="ru-RU" dirty="0"/>
              <a:t>перечень нормативно-методических документов, в соответствии с которыми проводились испытания;</a:t>
            </a:r>
          </a:p>
          <a:p>
            <a:pPr lvl="0"/>
            <a:r>
              <a:rPr lang="ru-RU" dirty="0"/>
              <a:t>методику проведения испытания (краткое описание);</a:t>
            </a:r>
          </a:p>
          <a:p>
            <a:pPr lvl="0"/>
            <a:r>
              <a:rPr lang="ru-RU" dirty="0"/>
              <a:t>результаты измерений;</a:t>
            </a:r>
          </a:p>
          <a:p>
            <a:pPr lvl="0"/>
            <a:r>
              <a:rPr lang="ru-RU" dirty="0"/>
              <a:t>результаты расчетов;</a:t>
            </a:r>
          </a:p>
          <a:p>
            <a:r>
              <a:rPr lang="ru-RU" dirty="0"/>
              <a:t>выводы по результатам испытаний</a:t>
            </a:r>
          </a:p>
        </p:txBody>
      </p:sp>
      <p:sp>
        <p:nvSpPr>
          <p:cNvPr id="5" name="Заголовок 4"/>
          <p:cNvSpPr>
            <a:spLocks noGrp="1"/>
          </p:cNvSpPr>
          <p:nvPr>
            <p:ph type="title"/>
          </p:nvPr>
        </p:nvSpPr>
        <p:spPr>
          <a:xfrm>
            <a:off x="182880" y="0"/>
            <a:ext cx="11170920" cy="1027577"/>
          </a:xfrm>
        </p:spPr>
        <p:txBody>
          <a:bodyPr>
            <a:normAutofit/>
          </a:bodyPr>
          <a:lstStyle/>
          <a:p>
            <a:pPr algn="ctr"/>
            <a:r>
              <a:rPr lang="ru-RU" sz="2800" b="1" dirty="0"/>
              <a:t>Заключение по результатам аттестации объекта информатизации</a:t>
            </a:r>
          </a:p>
        </p:txBody>
      </p:sp>
    </p:spTree>
    <p:extLst>
      <p:ext uri="{BB962C8B-B14F-4D97-AF65-F5344CB8AC3E}">
        <p14:creationId xmlns:p14="http://schemas.microsoft.com/office/powerpoint/2010/main" val="3599226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182880" y="773722"/>
            <a:ext cx="12009119" cy="6084277"/>
          </a:xfrm>
        </p:spPr>
        <p:txBody>
          <a:bodyPr>
            <a:normAutofit fontScale="55000" lnSpcReduction="20000"/>
          </a:bodyPr>
          <a:lstStyle/>
          <a:p>
            <a:pPr marL="0" indent="0">
              <a:buNone/>
            </a:pPr>
            <a:r>
              <a:rPr lang="ru-RU" b="1" dirty="0"/>
              <a:t>Аттестат соответствия должен содержать:</a:t>
            </a:r>
          </a:p>
          <a:p>
            <a:pPr lvl="0"/>
            <a:r>
              <a:rPr lang="ru-RU" dirty="0"/>
              <a:t>регистрационный номер;</a:t>
            </a:r>
          </a:p>
          <a:p>
            <a:pPr lvl="0"/>
            <a:r>
              <a:rPr lang="ru-RU" dirty="0"/>
              <a:t>дату выдачи;</a:t>
            </a:r>
          </a:p>
          <a:p>
            <a:pPr lvl="0"/>
            <a:r>
              <a:rPr lang="ru-RU" dirty="0"/>
              <a:t>срок действия;</a:t>
            </a:r>
          </a:p>
          <a:p>
            <a:pPr lvl="0"/>
            <a:r>
              <a:rPr lang="ru-RU" dirty="0"/>
              <a:t>наименование, адрес и местоположение объекта информатизации;</a:t>
            </a:r>
          </a:p>
          <a:p>
            <a:pPr lvl="0"/>
            <a:r>
              <a:rPr lang="ru-RU" dirty="0"/>
              <a:t>категорию объекта информатизации;</a:t>
            </a:r>
          </a:p>
          <a:p>
            <a:pPr lvl="0"/>
            <a:r>
              <a:rPr lang="ru-RU" dirty="0"/>
              <a:t>класс защищенности автоматизированной системы;</a:t>
            </a:r>
          </a:p>
          <a:p>
            <a:pPr lvl="0"/>
            <a:r>
              <a:rPr lang="ru-RU" dirty="0"/>
              <a:t>гриф секретности (конфиденциальности) информации, обрабатываемой на объекте информатизации;</a:t>
            </a:r>
          </a:p>
          <a:p>
            <a:pPr lvl="0"/>
            <a:r>
              <a:rPr lang="ru-RU" dirty="0"/>
              <a:t>организационную структуру объекта информатизации и вывод об уровне подготовки специалистов по защите информации;</a:t>
            </a:r>
          </a:p>
          <a:p>
            <a:pPr lvl="0"/>
            <a:r>
              <a:rPr lang="ru-RU" dirty="0"/>
              <a:t>номера и даты утверждения программы и методики, в соответствии с которыми проводились аттестационные испытания;</a:t>
            </a:r>
          </a:p>
          <a:p>
            <a:pPr lvl="0"/>
            <a:r>
              <a:rPr lang="ru-RU" dirty="0"/>
              <a:t>перечень руководящих документов, в соответствии с которыми проводилась аттестация;</a:t>
            </a:r>
          </a:p>
          <a:p>
            <a:pPr lvl="0"/>
            <a:r>
              <a:rPr lang="ru-RU" dirty="0"/>
              <a:t>номер и дата утверждения заключения по результатам аттестационных испытаний;</a:t>
            </a:r>
          </a:p>
          <a:p>
            <a:pPr lvl="0"/>
            <a:r>
              <a:rPr lang="ru-RU" dirty="0"/>
              <a:t>состав комплекса технических средств обработки информации ограниченного доступа, перечень вспомогательных технических средств и систем, перечень технических средств защиты информации, а также схемы их размещения в помещениях и относительно границ контролируемой зоны, перечень используемых программных средств;</a:t>
            </a:r>
          </a:p>
          <a:p>
            <a:pPr lvl="0"/>
            <a:r>
              <a:rPr lang="ru-RU" dirty="0"/>
              <a:t>организационные мероприятия, при проведении которых разрешается обработка информации ограниченного доступа;</a:t>
            </a:r>
          </a:p>
          <a:p>
            <a:pPr lvl="0"/>
            <a:r>
              <a:rPr lang="ru-RU" dirty="0"/>
              <a:t>перечень действий, которые запрещаются при эксплуатации объекта информатизации;</a:t>
            </a:r>
          </a:p>
          <a:p>
            <a:pPr lvl="0"/>
            <a:r>
              <a:rPr lang="ru-RU" dirty="0"/>
              <a:t>список лиц, на которых возлагается обеспечение требований по защите информации и контроль за эффективностью реализованных мер и средств защиты информации.</a:t>
            </a:r>
          </a:p>
          <a:p>
            <a:endParaRPr lang="ru-RU" dirty="0"/>
          </a:p>
        </p:txBody>
      </p:sp>
      <p:sp>
        <p:nvSpPr>
          <p:cNvPr id="5" name="Заголовок 4"/>
          <p:cNvSpPr>
            <a:spLocks noGrp="1"/>
          </p:cNvSpPr>
          <p:nvPr>
            <p:ph type="title"/>
          </p:nvPr>
        </p:nvSpPr>
        <p:spPr>
          <a:xfrm>
            <a:off x="838200" y="210381"/>
            <a:ext cx="10515600" cy="661817"/>
          </a:xfrm>
        </p:spPr>
        <p:txBody>
          <a:bodyPr>
            <a:normAutofit/>
          </a:bodyPr>
          <a:lstStyle/>
          <a:p>
            <a:pPr algn="ctr"/>
            <a:r>
              <a:rPr lang="ru-RU" sz="2800" b="1" dirty="0"/>
              <a:t>Аттестат соответствия объекта информатизации</a:t>
            </a:r>
          </a:p>
        </p:txBody>
      </p:sp>
    </p:spTree>
    <p:extLst>
      <p:ext uri="{BB962C8B-B14F-4D97-AF65-F5344CB8AC3E}">
        <p14:creationId xmlns:p14="http://schemas.microsoft.com/office/powerpoint/2010/main" val="3890024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body" idx="1"/>
          </p:nvPr>
        </p:nvSpPr>
        <p:spPr>
          <a:xfrm>
            <a:off x="2208214" y="1700213"/>
            <a:ext cx="1811337" cy="533400"/>
          </a:xfrm>
        </p:spPr>
        <p:txBody>
          <a:bodyPr/>
          <a:lstStyle/>
          <a:p>
            <a:pPr>
              <a:buFontTx/>
              <a:buNone/>
            </a:pPr>
            <a:r>
              <a:rPr lang="ru-RU">
                <a:solidFill>
                  <a:srgbClr val="C0C0C0"/>
                </a:solidFill>
              </a:rPr>
              <a:t>Спасибо</a:t>
            </a:r>
          </a:p>
        </p:txBody>
      </p:sp>
      <p:sp>
        <p:nvSpPr>
          <p:cNvPr id="36866" name="Rectangle 3"/>
          <p:cNvSpPr>
            <a:spLocks noChangeArrowheads="1"/>
          </p:cNvSpPr>
          <p:nvPr/>
        </p:nvSpPr>
        <p:spPr bwMode="auto">
          <a:xfrm rot="-1966961">
            <a:off x="4249739" y="1474788"/>
            <a:ext cx="237648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thank you</a:t>
            </a:r>
          </a:p>
        </p:txBody>
      </p:sp>
      <p:sp>
        <p:nvSpPr>
          <p:cNvPr id="36867" name="Rectangle 4"/>
          <p:cNvSpPr>
            <a:spLocks noChangeArrowheads="1"/>
          </p:cNvSpPr>
          <p:nvPr/>
        </p:nvSpPr>
        <p:spPr bwMode="auto">
          <a:xfrm rot="1339931">
            <a:off x="3287714" y="3429000"/>
            <a:ext cx="1811337"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68" name="Rectangle 5"/>
          <p:cNvSpPr>
            <a:spLocks noChangeArrowheads="1"/>
          </p:cNvSpPr>
          <p:nvPr/>
        </p:nvSpPr>
        <p:spPr bwMode="auto">
          <a:xfrm rot="932178">
            <a:off x="5016500" y="2347913"/>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69" name="Rectangle 6"/>
          <p:cNvSpPr>
            <a:spLocks noChangeArrowheads="1"/>
          </p:cNvSpPr>
          <p:nvPr/>
        </p:nvSpPr>
        <p:spPr bwMode="auto">
          <a:xfrm>
            <a:off x="6024564" y="3068638"/>
            <a:ext cx="1811337"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70" name="Rectangle 7"/>
          <p:cNvSpPr>
            <a:spLocks noChangeArrowheads="1"/>
          </p:cNvSpPr>
          <p:nvPr/>
        </p:nvSpPr>
        <p:spPr bwMode="auto">
          <a:xfrm rot="-634205">
            <a:off x="2063751" y="2060575"/>
            <a:ext cx="2879725"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thank you</a:t>
            </a:r>
          </a:p>
        </p:txBody>
      </p:sp>
      <p:sp>
        <p:nvSpPr>
          <p:cNvPr id="36871" name="Rectangle 8"/>
          <p:cNvSpPr>
            <a:spLocks noChangeArrowheads="1"/>
          </p:cNvSpPr>
          <p:nvPr/>
        </p:nvSpPr>
        <p:spPr bwMode="auto">
          <a:xfrm>
            <a:off x="6743700" y="1484313"/>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gracias</a:t>
            </a:r>
          </a:p>
        </p:txBody>
      </p:sp>
      <p:sp>
        <p:nvSpPr>
          <p:cNvPr id="36872" name="Rectangle 9"/>
          <p:cNvSpPr>
            <a:spLocks noChangeArrowheads="1"/>
          </p:cNvSpPr>
          <p:nvPr/>
        </p:nvSpPr>
        <p:spPr bwMode="auto">
          <a:xfrm rot="-2708425">
            <a:off x="1353344" y="1331119"/>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73" name="Rectangle 10"/>
          <p:cNvSpPr>
            <a:spLocks noChangeArrowheads="1"/>
          </p:cNvSpPr>
          <p:nvPr/>
        </p:nvSpPr>
        <p:spPr bwMode="auto">
          <a:xfrm rot="-1124404">
            <a:off x="7175500" y="4437063"/>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74" name="Rectangle 11"/>
          <p:cNvSpPr>
            <a:spLocks noChangeArrowheads="1"/>
          </p:cNvSpPr>
          <p:nvPr/>
        </p:nvSpPr>
        <p:spPr bwMode="auto">
          <a:xfrm>
            <a:off x="2486025" y="3465513"/>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merci</a:t>
            </a:r>
          </a:p>
        </p:txBody>
      </p:sp>
      <p:sp>
        <p:nvSpPr>
          <p:cNvPr id="36875" name="Rectangle 12"/>
          <p:cNvSpPr>
            <a:spLocks noChangeArrowheads="1"/>
          </p:cNvSpPr>
          <p:nvPr/>
        </p:nvSpPr>
        <p:spPr bwMode="auto">
          <a:xfrm rot="-1966961">
            <a:off x="3000375" y="620713"/>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danke</a:t>
            </a:r>
          </a:p>
        </p:txBody>
      </p:sp>
      <p:sp>
        <p:nvSpPr>
          <p:cNvPr id="36876" name="Rectangle 13"/>
          <p:cNvSpPr>
            <a:spLocks noChangeArrowheads="1"/>
          </p:cNvSpPr>
          <p:nvPr/>
        </p:nvSpPr>
        <p:spPr bwMode="auto">
          <a:xfrm rot="1339931">
            <a:off x="3071814" y="5078413"/>
            <a:ext cx="1811337"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77" name="Rectangle 14"/>
          <p:cNvSpPr>
            <a:spLocks noChangeArrowheads="1"/>
          </p:cNvSpPr>
          <p:nvPr/>
        </p:nvSpPr>
        <p:spPr bwMode="auto">
          <a:xfrm rot="932178">
            <a:off x="5521325" y="4357688"/>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gracias</a:t>
            </a:r>
          </a:p>
        </p:txBody>
      </p:sp>
      <p:sp>
        <p:nvSpPr>
          <p:cNvPr id="36878" name="Rectangle 15"/>
          <p:cNvSpPr>
            <a:spLocks noChangeArrowheads="1"/>
          </p:cNvSpPr>
          <p:nvPr/>
        </p:nvSpPr>
        <p:spPr bwMode="auto">
          <a:xfrm>
            <a:off x="6529389" y="5078413"/>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danke</a:t>
            </a:r>
          </a:p>
        </p:txBody>
      </p:sp>
      <p:sp>
        <p:nvSpPr>
          <p:cNvPr id="36879" name="Rectangle 16"/>
          <p:cNvSpPr>
            <a:spLocks noChangeArrowheads="1"/>
          </p:cNvSpPr>
          <p:nvPr/>
        </p:nvSpPr>
        <p:spPr bwMode="auto">
          <a:xfrm rot="-634205">
            <a:off x="3144839" y="4141788"/>
            <a:ext cx="1811337"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80" name="Rectangle 17"/>
          <p:cNvSpPr>
            <a:spLocks noChangeArrowheads="1"/>
          </p:cNvSpPr>
          <p:nvPr/>
        </p:nvSpPr>
        <p:spPr bwMode="auto">
          <a:xfrm rot="932178">
            <a:off x="7608889" y="3571875"/>
            <a:ext cx="1811337"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81" name="Rectangle 18"/>
          <p:cNvSpPr>
            <a:spLocks noChangeArrowheads="1"/>
          </p:cNvSpPr>
          <p:nvPr/>
        </p:nvSpPr>
        <p:spPr bwMode="auto">
          <a:xfrm rot="-2708425">
            <a:off x="4945857" y="4933157"/>
            <a:ext cx="1811337"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82" name="Rectangle 19"/>
          <p:cNvSpPr>
            <a:spLocks noChangeArrowheads="1"/>
          </p:cNvSpPr>
          <p:nvPr/>
        </p:nvSpPr>
        <p:spPr bwMode="auto">
          <a:xfrm rot="-2055057">
            <a:off x="8616950" y="5589588"/>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83" name="Rectangle 20"/>
          <p:cNvSpPr>
            <a:spLocks noChangeArrowheads="1"/>
          </p:cNvSpPr>
          <p:nvPr/>
        </p:nvSpPr>
        <p:spPr bwMode="auto">
          <a:xfrm rot="-1966961">
            <a:off x="8856664" y="2132013"/>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gracias</a:t>
            </a:r>
          </a:p>
        </p:txBody>
      </p:sp>
      <p:sp>
        <p:nvSpPr>
          <p:cNvPr id="36884" name="Rectangle 21"/>
          <p:cNvSpPr>
            <a:spLocks noChangeArrowheads="1"/>
          </p:cNvSpPr>
          <p:nvPr/>
        </p:nvSpPr>
        <p:spPr bwMode="auto">
          <a:xfrm rot="932178">
            <a:off x="7535864" y="2276475"/>
            <a:ext cx="1811337"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85" name="Rectangle 22"/>
          <p:cNvSpPr>
            <a:spLocks noChangeArrowheads="1"/>
          </p:cNvSpPr>
          <p:nvPr/>
        </p:nvSpPr>
        <p:spPr bwMode="auto">
          <a:xfrm>
            <a:off x="8543925" y="2997200"/>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86" name="Rectangle 23"/>
          <p:cNvSpPr>
            <a:spLocks noChangeArrowheads="1"/>
          </p:cNvSpPr>
          <p:nvPr/>
        </p:nvSpPr>
        <p:spPr bwMode="auto">
          <a:xfrm rot="550398">
            <a:off x="5664200" y="1916113"/>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thanks</a:t>
            </a:r>
          </a:p>
        </p:txBody>
      </p:sp>
      <p:sp>
        <p:nvSpPr>
          <p:cNvPr id="36887" name="Rectangle 24"/>
          <p:cNvSpPr>
            <a:spLocks noChangeArrowheads="1"/>
          </p:cNvSpPr>
          <p:nvPr/>
        </p:nvSpPr>
        <p:spPr bwMode="auto">
          <a:xfrm>
            <a:off x="5005389" y="3394075"/>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danke</a:t>
            </a:r>
          </a:p>
        </p:txBody>
      </p:sp>
      <p:sp>
        <p:nvSpPr>
          <p:cNvPr id="36888" name="Rectangle 25"/>
          <p:cNvSpPr>
            <a:spLocks noChangeArrowheads="1"/>
          </p:cNvSpPr>
          <p:nvPr/>
        </p:nvSpPr>
        <p:spPr bwMode="auto">
          <a:xfrm rot="1339931">
            <a:off x="4151314" y="4724400"/>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grazie</a:t>
            </a:r>
          </a:p>
        </p:txBody>
      </p:sp>
      <p:sp>
        <p:nvSpPr>
          <p:cNvPr id="36889" name="Rectangle 26"/>
          <p:cNvSpPr>
            <a:spLocks noChangeArrowheads="1"/>
          </p:cNvSpPr>
          <p:nvPr/>
        </p:nvSpPr>
        <p:spPr bwMode="auto">
          <a:xfrm rot="-1966961">
            <a:off x="3333750" y="2349500"/>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merci</a:t>
            </a:r>
          </a:p>
        </p:txBody>
      </p:sp>
      <p:sp>
        <p:nvSpPr>
          <p:cNvPr id="36890" name="Rectangle 27"/>
          <p:cNvSpPr>
            <a:spLocks noChangeArrowheads="1"/>
          </p:cNvSpPr>
          <p:nvPr/>
        </p:nvSpPr>
        <p:spPr bwMode="auto">
          <a:xfrm rot="932178">
            <a:off x="6240464" y="3716338"/>
            <a:ext cx="1811337"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91" name="Rectangle 28"/>
          <p:cNvSpPr>
            <a:spLocks noChangeArrowheads="1"/>
          </p:cNvSpPr>
          <p:nvPr/>
        </p:nvSpPr>
        <p:spPr bwMode="auto">
          <a:xfrm>
            <a:off x="6888164" y="2563813"/>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grazie</a:t>
            </a:r>
          </a:p>
        </p:txBody>
      </p:sp>
      <p:sp>
        <p:nvSpPr>
          <p:cNvPr id="36892" name="Rectangle 29"/>
          <p:cNvSpPr>
            <a:spLocks noChangeArrowheads="1"/>
          </p:cNvSpPr>
          <p:nvPr/>
        </p:nvSpPr>
        <p:spPr bwMode="auto">
          <a:xfrm rot="-634205">
            <a:off x="1524000" y="2708275"/>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grazie</a:t>
            </a:r>
          </a:p>
        </p:txBody>
      </p:sp>
      <p:sp>
        <p:nvSpPr>
          <p:cNvPr id="36893" name="Rectangle 30"/>
          <p:cNvSpPr>
            <a:spLocks noChangeArrowheads="1"/>
          </p:cNvSpPr>
          <p:nvPr/>
        </p:nvSpPr>
        <p:spPr bwMode="auto">
          <a:xfrm>
            <a:off x="1524000" y="4076700"/>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thank you</a:t>
            </a:r>
          </a:p>
        </p:txBody>
      </p:sp>
      <p:sp>
        <p:nvSpPr>
          <p:cNvPr id="36894" name="Rectangle 31"/>
          <p:cNvSpPr>
            <a:spLocks noChangeArrowheads="1"/>
          </p:cNvSpPr>
          <p:nvPr/>
        </p:nvSpPr>
        <p:spPr bwMode="auto">
          <a:xfrm rot="1339931">
            <a:off x="1524000" y="5948363"/>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95" name="Rectangle 32"/>
          <p:cNvSpPr>
            <a:spLocks noChangeArrowheads="1"/>
          </p:cNvSpPr>
          <p:nvPr/>
        </p:nvSpPr>
        <p:spPr bwMode="auto">
          <a:xfrm>
            <a:off x="2351089" y="5516563"/>
            <a:ext cx="1811337" cy="533400"/>
          </a:xfrm>
          <a:prstGeom prst="rect">
            <a:avLst/>
          </a:prstGeom>
          <a:noFill/>
          <a:ln w="9525">
            <a:noFill/>
            <a:miter lim="800000"/>
            <a:headEnd/>
            <a:tailEnd/>
          </a:ln>
        </p:spPr>
        <p:txBody>
          <a:bodyPr/>
          <a:lstStyle/>
          <a:p>
            <a:pPr marL="342900" indent="-342900" eaLnBrk="0" hangingPunct="0">
              <a:spcBef>
                <a:spcPct val="20000"/>
              </a:spcBef>
            </a:pPr>
            <a:r>
              <a:rPr lang="en-US" sz="3200">
                <a:solidFill>
                  <a:srgbClr val="C0C0C0"/>
                </a:solidFill>
              </a:rPr>
              <a:t>thanks</a:t>
            </a:r>
            <a:endParaRPr lang="ru-RU" sz="3200">
              <a:solidFill>
                <a:srgbClr val="C0C0C0"/>
              </a:solidFill>
            </a:endParaRPr>
          </a:p>
        </p:txBody>
      </p:sp>
      <p:sp>
        <p:nvSpPr>
          <p:cNvPr id="36896" name="Rectangle 33"/>
          <p:cNvSpPr>
            <a:spLocks noChangeArrowheads="1"/>
          </p:cNvSpPr>
          <p:nvPr/>
        </p:nvSpPr>
        <p:spPr bwMode="auto">
          <a:xfrm>
            <a:off x="6743700" y="6021388"/>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897" name="Rectangle 34"/>
          <p:cNvSpPr>
            <a:spLocks noChangeArrowheads="1"/>
          </p:cNvSpPr>
          <p:nvPr/>
        </p:nvSpPr>
        <p:spPr bwMode="auto">
          <a:xfrm rot="932178">
            <a:off x="7896225" y="5156200"/>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merci</a:t>
            </a:r>
          </a:p>
        </p:txBody>
      </p:sp>
      <p:sp>
        <p:nvSpPr>
          <p:cNvPr id="36898" name="Rectangle 35"/>
          <p:cNvSpPr>
            <a:spLocks noChangeArrowheads="1"/>
          </p:cNvSpPr>
          <p:nvPr/>
        </p:nvSpPr>
        <p:spPr bwMode="auto">
          <a:xfrm rot="-634205">
            <a:off x="4943476" y="5589588"/>
            <a:ext cx="2447925"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thank you</a:t>
            </a:r>
          </a:p>
        </p:txBody>
      </p:sp>
      <p:sp>
        <p:nvSpPr>
          <p:cNvPr id="36899" name="Rectangle 36"/>
          <p:cNvSpPr>
            <a:spLocks noChangeArrowheads="1"/>
          </p:cNvSpPr>
          <p:nvPr/>
        </p:nvSpPr>
        <p:spPr bwMode="auto">
          <a:xfrm rot="-1966961">
            <a:off x="3478214" y="5805488"/>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merci</a:t>
            </a:r>
          </a:p>
        </p:txBody>
      </p:sp>
      <p:sp>
        <p:nvSpPr>
          <p:cNvPr id="36900" name="Rectangle 37"/>
          <p:cNvSpPr>
            <a:spLocks noGrp="1" noChangeArrowheads="1"/>
          </p:cNvSpPr>
          <p:nvPr>
            <p:ph type="title"/>
          </p:nvPr>
        </p:nvSpPr>
        <p:spPr>
          <a:xfrm>
            <a:off x="2063750" y="2492376"/>
            <a:ext cx="8229600" cy="1439863"/>
          </a:xfrm>
        </p:spPr>
        <p:txBody>
          <a:bodyPr/>
          <a:lstStyle/>
          <a:p>
            <a:r>
              <a:rPr lang="ru-RU" sz="4800" b="1">
                <a:solidFill>
                  <a:srgbClr val="000099"/>
                </a:solidFill>
              </a:rPr>
              <a:t>Спасибо за внимание!</a:t>
            </a:r>
          </a:p>
        </p:txBody>
      </p:sp>
      <p:sp>
        <p:nvSpPr>
          <p:cNvPr id="36901" name="Rectangle 38"/>
          <p:cNvSpPr>
            <a:spLocks noChangeArrowheads="1"/>
          </p:cNvSpPr>
          <p:nvPr/>
        </p:nvSpPr>
        <p:spPr bwMode="auto">
          <a:xfrm>
            <a:off x="1847850" y="260350"/>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902" name="Rectangle 39"/>
          <p:cNvSpPr>
            <a:spLocks noChangeArrowheads="1"/>
          </p:cNvSpPr>
          <p:nvPr/>
        </p:nvSpPr>
        <p:spPr bwMode="auto">
          <a:xfrm rot="-1966961">
            <a:off x="6743700" y="260350"/>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merci</a:t>
            </a:r>
          </a:p>
        </p:txBody>
      </p:sp>
      <p:sp>
        <p:nvSpPr>
          <p:cNvPr id="36903" name="Rectangle 40"/>
          <p:cNvSpPr>
            <a:spLocks noChangeArrowheads="1"/>
          </p:cNvSpPr>
          <p:nvPr/>
        </p:nvSpPr>
        <p:spPr bwMode="auto">
          <a:xfrm rot="932178">
            <a:off x="8543925" y="260350"/>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904" name="Rectangle 41"/>
          <p:cNvSpPr>
            <a:spLocks noChangeArrowheads="1"/>
          </p:cNvSpPr>
          <p:nvPr/>
        </p:nvSpPr>
        <p:spPr bwMode="auto">
          <a:xfrm rot="-634205">
            <a:off x="5303839" y="836613"/>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grazie</a:t>
            </a:r>
          </a:p>
        </p:txBody>
      </p:sp>
      <p:sp>
        <p:nvSpPr>
          <p:cNvPr id="36905" name="Rectangle 42"/>
          <p:cNvSpPr>
            <a:spLocks noChangeArrowheads="1"/>
          </p:cNvSpPr>
          <p:nvPr/>
        </p:nvSpPr>
        <p:spPr bwMode="auto">
          <a:xfrm rot="-1966961">
            <a:off x="3719514" y="1123950"/>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gracias</a:t>
            </a:r>
          </a:p>
        </p:txBody>
      </p:sp>
      <p:sp>
        <p:nvSpPr>
          <p:cNvPr id="36906" name="Rectangle 43"/>
          <p:cNvSpPr>
            <a:spLocks noChangeArrowheads="1"/>
          </p:cNvSpPr>
          <p:nvPr/>
        </p:nvSpPr>
        <p:spPr bwMode="auto">
          <a:xfrm rot="1073047">
            <a:off x="7535864" y="1052513"/>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grazie</a:t>
            </a:r>
          </a:p>
        </p:txBody>
      </p:sp>
      <p:sp>
        <p:nvSpPr>
          <p:cNvPr id="36907" name="Rectangle 44"/>
          <p:cNvSpPr>
            <a:spLocks noChangeArrowheads="1"/>
          </p:cNvSpPr>
          <p:nvPr/>
        </p:nvSpPr>
        <p:spPr bwMode="auto">
          <a:xfrm rot="-1124404">
            <a:off x="8856664" y="4292600"/>
            <a:ext cx="18113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danke</a:t>
            </a:r>
          </a:p>
        </p:txBody>
      </p:sp>
      <p:sp>
        <p:nvSpPr>
          <p:cNvPr id="36908" name="Rectangle 45"/>
          <p:cNvSpPr>
            <a:spLocks noChangeArrowheads="1"/>
          </p:cNvSpPr>
          <p:nvPr/>
        </p:nvSpPr>
        <p:spPr bwMode="auto">
          <a:xfrm rot="-1966961">
            <a:off x="8129589" y="1374775"/>
            <a:ext cx="2484437"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thank you</a:t>
            </a:r>
          </a:p>
        </p:txBody>
      </p:sp>
      <p:sp>
        <p:nvSpPr>
          <p:cNvPr id="36909" name="Rectangle 46"/>
          <p:cNvSpPr>
            <a:spLocks noChangeArrowheads="1"/>
          </p:cNvSpPr>
          <p:nvPr/>
        </p:nvSpPr>
        <p:spPr bwMode="auto">
          <a:xfrm rot="-634205">
            <a:off x="4800600" y="188913"/>
            <a:ext cx="1811338" cy="533400"/>
          </a:xfrm>
          <a:prstGeom prst="rect">
            <a:avLst/>
          </a:prstGeom>
          <a:noFill/>
          <a:ln w="9525">
            <a:noFill/>
            <a:miter lim="800000"/>
            <a:headEnd/>
            <a:tailEnd/>
          </a:ln>
        </p:spPr>
        <p:txBody>
          <a:bodyPr/>
          <a:lstStyle/>
          <a:p>
            <a:pPr marL="342900" indent="-342900" eaLnBrk="0" hangingPunct="0">
              <a:spcBef>
                <a:spcPct val="20000"/>
              </a:spcBef>
            </a:pPr>
            <a:r>
              <a:rPr lang="ru-RU" sz="2800">
                <a:solidFill>
                  <a:srgbClr val="C0C0C0"/>
                </a:solidFill>
              </a:rPr>
              <a:t>Спасибо</a:t>
            </a:r>
          </a:p>
        </p:txBody>
      </p:sp>
      <p:sp>
        <p:nvSpPr>
          <p:cNvPr id="36910" name="Rectangle 47"/>
          <p:cNvSpPr>
            <a:spLocks noChangeArrowheads="1"/>
          </p:cNvSpPr>
          <p:nvPr/>
        </p:nvSpPr>
        <p:spPr bwMode="auto">
          <a:xfrm rot="932178">
            <a:off x="8975725" y="3571875"/>
            <a:ext cx="1811338" cy="533400"/>
          </a:xfrm>
          <a:prstGeom prst="rect">
            <a:avLst/>
          </a:prstGeom>
          <a:noFill/>
          <a:ln w="9525">
            <a:noFill/>
            <a:miter lim="800000"/>
            <a:headEnd/>
            <a:tailEnd/>
          </a:ln>
        </p:spPr>
        <p:txBody>
          <a:bodyPr/>
          <a:lstStyle/>
          <a:p>
            <a:pPr marL="342900" indent="-342900" eaLnBrk="0" hangingPunct="0">
              <a:spcBef>
                <a:spcPct val="20000"/>
              </a:spcBef>
            </a:pPr>
            <a:r>
              <a:rPr lang="ru-RU" sz="3200">
                <a:solidFill>
                  <a:srgbClr val="C0C0C0"/>
                </a:solidFill>
              </a:rPr>
              <a:t>merci</a:t>
            </a:r>
          </a:p>
        </p:txBody>
      </p:sp>
    </p:spTree>
    <p:extLst>
      <p:ext uri="{BB962C8B-B14F-4D97-AF65-F5344CB8AC3E}">
        <p14:creationId xmlns:p14="http://schemas.microsoft.com/office/powerpoint/2010/main" val="25932556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2050" name="Picture 2" descr="https://cf.ppt-online.org/files/slide/u/U3konzyCeb0pcYlOWGS7fxXNs4E26gAwhM8BVJ/slide-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76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3074" name="Picture 2" descr="https://cf.ppt-online.org/files/slide/u/U3konzyCeb0pcYlOWGS7fxXNs4E26gAwhM8BVJ/slide-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4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5122" name="Picture 2" descr="https://cf3.ppt-online.org/files3/slide/y/yCBIsl0xF9OZHXuoizweAL24DjR65Jc1Vb7mgn/slide-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0560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22832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6382</Words>
  <Application>Microsoft Office PowerPoint</Application>
  <PresentationFormat>Широкоэкранный</PresentationFormat>
  <Paragraphs>378</Paragraphs>
  <Slides>68</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68</vt:i4>
      </vt:variant>
    </vt:vector>
  </HeadingPairs>
  <TitlesOfParts>
    <vt:vector size="73" baseType="lpstr">
      <vt:lpstr>Arial</vt:lpstr>
      <vt:lpstr>Calibri</vt:lpstr>
      <vt:lpstr>Calibri Light</vt:lpstr>
      <vt:lpstr>Tahoma</vt:lpstr>
      <vt:lpstr>Тема Office</vt:lpstr>
      <vt:lpstr>Презентация PowerPoint</vt:lpstr>
      <vt:lpstr>Презентация PowerPoint</vt:lpstr>
      <vt:lpstr>Презентация PowerPoint</vt:lpstr>
      <vt:lpstr>ОПРЕДЕЛЕНИЯ</vt:lpstr>
      <vt:lpstr>ОПРЕДЕЛЕНИЯ</vt:lpstr>
      <vt:lpstr>В ст.12 Федерального закона перечислены виды деятельности, на которые требуется лицензия. В контексте информационной безопасности лицензия требуется на следующие виды деятельности: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получения лицензии соискатель отправляет в ФСТЭК: </vt:lpstr>
      <vt:lpstr>Для получения лицензии соискатель отправляет в ФСТЭК: </vt:lpstr>
      <vt:lpstr>Презентация PowerPoint</vt:lpstr>
      <vt:lpstr>Презентация PowerPoint</vt:lpstr>
      <vt:lpstr>Презентация PowerPoint</vt:lpstr>
      <vt:lpstr>Презентация PowerPoint</vt:lpstr>
      <vt:lpstr>Лицензирование деятельности в области защиты информации, составляющей государственную тайну </vt:lpstr>
      <vt:lpstr>Презентация PowerPoint</vt:lpstr>
      <vt:lpstr>Работы и услуги, лицензируемые ФСТЭК России в области защиты государственной тайны</vt:lpstr>
      <vt:lpstr>К проведению работ, связанных с созданием средств защиты информации относится разработка, производство, реализация, установка, монтаж, наладка, испытания, ремонт или сервисное обслуживание:</vt:lpstr>
      <vt:lpstr>К проведению мероприятий и (или) оказание услуг в области защиты государственной тайны (в части технической защиты информации) относится: </vt:lpstr>
      <vt:lpstr>В части противодействия техническим разведкам: </vt:lpstr>
      <vt:lpstr>Лицензирование деятельности в области защиты конфиденциальной информации</vt:lpstr>
      <vt:lpstr>Деятельность ФСТЭК России в области лицензирования осуществляется на основании административных регламентов: </vt:lpstr>
      <vt:lpstr>Презентация PowerPoint</vt:lpstr>
      <vt:lpstr>Лицензируемые виды работ и услуг по ТКЗИ</vt:lpstr>
      <vt:lpstr>Лицензируемые виды работ и услуг по ТКЗИ</vt:lpstr>
      <vt:lpstr>Презентация PowerPoint</vt:lpstr>
      <vt:lpstr>Лицензионные требования, предъявляемые к соискателю лицензии  </vt:lpstr>
      <vt:lpstr>Лицензионные требования, предъявляемые к соискателю лицензии  </vt:lpstr>
      <vt:lpstr>Основы сертификации средств защиты информации по требованиям безопасности информации</vt:lpstr>
      <vt:lpstr>Формы подтверждения соответствия: </vt:lpstr>
      <vt:lpstr>Презентация PowerPoint</vt:lpstr>
      <vt:lpstr>Презентация PowerPoint</vt:lpstr>
      <vt:lpstr>Особенности продления срока действия сертификата организацией, эксплуатирующей СЗИ</vt:lpstr>
      <vt:lpstr>Аттестация объектов информатизации на соответствие требованиям по безопасности информации </vt:lpstr>
      <vt:lpstr>Обязательной аттестации подлежат: </vt:lpstr>
      <vt:lpstr>Порядок проведения аттестации объектов информатизации по требованиям безопасности информации </vt:lpstr>
      <vt:lpstr>Исполнители: </vt:lpstr>
      <vt:lpstr>Заявители: </vt:lpstr>
      <vt:lpstr>Подача и рассмотрение заявки на аттестацию объекта информатизации: </vt:lpstr>
      <vt:lpstr>Исходные данные по аттестуемому объекту информатизации: </vt:lpstr>
      <vt:lpstr>Исходные данные по аттестуемому объекту информатизации: </vt:lpstr>
      <vt:lpstr>Презентация PowerPoint</vt:lpstr>
      <vt:lpstr>Презентация PowerPoint</vt:lpstr>
      <vt:lpstr>Средства защиты конфиденциальной информации, подлежащие сертификации в системе сертификации ФСТЭК:</vt:lpstr>
      <vt:lpstr>Презентация PowerPoint</vt:lpstr>
      <vt:lpstr>Презентация PowerPoint</vt:lpstr>
      <vt:lpstr>Презентация PowerPoint</vt:lpstr>
      <vt:lpstr>Заключение договора с испытательной лабораторией</vt:lpstr>
      <vt:lpstr>Презентация PowerPoint</vt:lpstr>
      <vt:lpstr>Презентация PowerPoint</vt:lpstr>
      <vt:lpstr>ОПРЕДЕЛЕНИЯ</vt:lpstr>
      <vt:lpstr>Порядок проведения аттестации объектов информатизации по требованиям безопасности информации</vt:lpstr>
      <vt:lpstr>Презентация PowerPoint</vt:lpstr>
      <vt:lpstr>Презентация PowerPoint</vt:lpstr>
      <vt:lpstr>Органы по аттестации</vt:lpstr>
      <vt:lpstr>Заявители</vt:lpstr>
      <vt:lpstr>Общая схема аттестации объекта информатизации </vt:lpstr>
      <vt:lpstr>Порядок проведения аттестации объектов информатизации по требованиям безопасности информации включает следующие действия:</vt:lpstr>
      <vt:lpstr>Презентация PowerPoint</vt:lpstr>
      <vt:lpstr>Программы и методики аттестационных испытаний</vt:lpstr>
      <vt:lpstr>Заключение по результатам аттестации объекта информатизации</vt:lpstr>
      <vt:lpstr>Аттестат соответствия объекта информатизации</vt:lpstr>
      <vt:lpstr>Спасибо за внимание!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ИСТОРИЯ РАЗВИТИЯ МЕТОДА УПРАВЛЕНИЯ ПРОЕКТАМИ И ЕГО КОНЦЕПЦИЯ</dc:title>
  <dc:creator>Иван Гребенюк</dc:creator>
  <cp:lastModifiedBy>Гребенюк Иван И.</cp:lastModifiedBy>
  <cp:revision>91</cp:revision>
  <dcterms:created xsi:type="dcterms:W3CDTF">2016-02-13T21:23:49Z</dcterms:created>
  <dcterms:modified xsi:type="dcterms:W3CDTF">2025-09-08T09:43:13Z</dcterms:modified>
</cp:coreProperties>
</file>