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Электронный документооборот</a:t>
            </a:r>
            <a:endParaRPr/>
          </a:p>
        </p:txBody>
      </p:sp>
      <p:sp>
        <p:nvSpPr>
          <p:cNvPr id="54" name="Google Shape;54;p4"/>
          <p:cNvSpPr txBox="1"/>
          <p:nvPr>
            <p:ph idx="1" type="subTitle"/>
          </p:nvPr>
        </p:nvSpPr>
        <p:spPr>
          <a:xfrm>
            <a:off x="1106487" y="4464050"/>
            <a:ext cx="8037512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Документ. Электронный документ. Информационная система. Информационная технология.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431800" y="863600"/>
            <a:ext cx="8505825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Информационная система (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определение 1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организационно упорядоченная совокупность документов (массивов документов) и информационных технологий, в том числе с использованием средств вычислительной техники и связи, реализующих информационные процессы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Информационная система (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определение 2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system –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совокупность элементов (материальных или идеальных), образующих посредством связей некоторую целостность и предоставляющая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информационные услуги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оперируя при этом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информационными объектами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документами, информационными моделями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Информационные технологии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technology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совокупность методов, производственных и программно-технологических средств, объединенных в технологическую цепочку, обеспечивающую сбор, хранение, обработку, вывод и распространение информации для снижения трудоемкости процессов использования информационных ресурсов, повышения надежности и оперативности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/>
        </p:nvSpPr>
        <p:spPr>
          <a:xfrm>
            <a:off x="701675" y="593725"/>
            <a:ext cx="8235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296862" y="773112"/>
            <a:ext cx="86407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 (бумажный документ)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материальный объект, содержащий в зафиксированном виде информацию (договор, счет, заказ, пропуск и т.п.), оформленную установленным порядком и имеющую в соответствии с действующим законодательством правовое значение. </a:t>
            </a:r>
            <a:endParaRPr/>
          </a:p>
        </p:txBody>
      </p:sp>
      <p:sp>
        <p:nvSpPr>
          <p:cNvPr id="61" name="Google Shape;61;p5"/>
          <p:cNvSpPr txBox="1"/>
          <p:nvPr/>
        </p:nvSpPr>
        <p:spPr>
          <a:xfrm>
            <a:off x="3086100" y="2349500"/>
            <a:ext cx="3195637" cy="9001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(составляющие)</a:t>
            </a:r>
            <a:endParaRPr/>
          </a:p>
        </p:txBody>
      </p:sp>
      <p:sp>
        <p:nvSpPr>
          <p:cNvPr id="62" name="Google Shape;62;p5"/>
          <p:cNvSpPr txBox="1"/>
          <p:nvPr/>
        </p:nvSpPr>
        <p:spPr>
          <a:xfrm>
            <a:off x="341312" y="3698875"/>
            <a:ext cx="2744787" cy="495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Физическая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регистрация информации 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3267075" y="3698875"/>
            <a:ext cx="2744787" cy="495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представления информации </a:t>
            </a:r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6237287" y="3698875"/>
            <a:ext cx="2744787" cy="495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Активизация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определенной деятельности </a:t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rot="-5400000">
            <a:off x="4526756" y="-846931"/>
            <a:ext cx="225425" cy="8596312"/>
          </a:xfrm>
          <a:prstGeom prst="rightBrace">
            <a:avLst>
              <a:gd fmla="val 2106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341312" y="4733925"/>
            <a:ext cx="8596312" cy="58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 не существует, если в дальнейшем не подразумевает процедуры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воспроизводства определенной деятельности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 rot="5400000">
            <a:off x="4482306" y="232568"/>
            <a:ext cx="225425" cy="8596312"/>
          </a:xfrm>
          <a:prstGeom prst="rightBrace">
            <a:avLst>
              <a:gd fmla="val 2106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206375" y="5094287"/>
            <a:ext cx="269875" cy="9906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566737" y="5589587"/>
            <a:ext cx="8415337" cy="104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Бюрократическая технология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это технология взаимодействия людей, служб и подразделений внутри и вне организации.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Бюрократия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система управления, основанная на вертикальной иерархии и призванная выполнять поставленные перед нею задачи наиболее эффективным способом.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/>
        </p:nvSpPr>
        <p:spPr>
          <a:xfrm>
            <a:off x="341312" y="728662"/>
            <a:ext cx="8551862" cy="641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Документооборот -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движение документов в организации с момента их создания или получения до завершения их исполнения и передачи в архив. </a:t>
            </a:r>
            <a:endParaRPr/>
          </a:p>
        </p:txBody>
      </p:sp>
      <p:sp>
        <p:nvSpPr>
          <p:cNvPr id="75" name="Google Shape;75;p6"/>
          <p:cNvSpPr txBox="1"/>
          <p:nvPr/>
        </p:nvSpPr>
        <p:spPr>
          <a:xfrm>
            <a:off x="836612" y="1584325"/>
            <a:ext cx="5491162" cy="4048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Регламент работы с документом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836612" y="2259012"/>
            <a:ext cx="5535612" cy="4048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Распределение функций между работниками </a:t>
            </a:r>
            <a:endParaRPr/>
          </a:p>
        </p:txBody>
      </p:sp>
      <p:cxnSp>
        <p:nvCxnSpPr>
          <p:cNvPr id="77" name="Google Shape;77;p6"/>
          <p:cNvCxnSpPr/>
          <p:nvPr/>
        </p:nvCxnSpPr>
        <p:spPr>
          <a:xfrm>
            <a:off x="657225" y="1493837"/>
            <a:ext cx="0" cy="12604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" name="Google Shape;78;p6"/>
          <p:cNvSpPr txBox="1"/>
          <p:nvPr/>
        </p:nvSpPr>
        <p:spPr>
          <a:xfrm>
            <a:off x="385762" y="3878262"/>
            <a:ext cx="8191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Электронный документооборот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средство автоматизации управления предприятием (учреждением, коллективом, …)</a:t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3762375" y="2798762"/>
            <a:ext cx="360362" cy="112553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/>
        </p:nvSpPr>
        <p:spPr>
          <a:xfrm>
            <a:off x="385762" y="503237"/>
            <a:ext cx="83264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Преимущества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электронного документооборота: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385762" y="1042987"/>
            <a:ext cx="8461375" cy="296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Полный контроль за перемещением и эволюцией документа, регламентация доступа и способ работы пользователей с различными документами и их отдельными частями.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Уменьшение расходов на управление за счет высвобождения (на 90% и более) людских ресурсов, занятых различными видами обработки бумажных документов, снижение бюрократической волокиты за счет маршрутизированного перемещения документов и жесткого контроля за порядком и сроками прохождения документов.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Быстрое создание новых документов из уже существующих документов.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Поддержка одновременной работы многих пользователей с одним и тем же документом, предотвращение его потери или порчи.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Сокращение времени поиска нужных документов.</a:t>
            </a:r>
            <a:endParaRPr/>
          </a:p>
        </p:txBody>
      </p:sp>
      <p:sp>
        <p:nvSpPr>
          <p:cNvPr id="86" name="Google Shape;86;p7"/>
          <p:cNvSpPr txBox="1"/>
          <p:nvPr/>
        </p:nvSpPr>
        <p:spPr>
          <a:xfrm>
            <a:off x="1736725" y="4373562"/>
            <a:ext cx="61658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Комплексная автоматизация документооборота</a:t>
            </a:r>
            <a:endParaRPr/>
          </a:p>
        </p:txBody>
      </p:sp>
      <p:sp>
        <p:nvSpPr>
          <p:cNvPr id="87" name="Google Shape;87;p7"/>
          <p:cNvSpPr txBox="1"/>
          <p:nvPr/>
        </p:nvSpPr>
        <p:spPr>
          <a:xfrm>
            <a:off x="1736725" y="5273675"/>
            <a:ext cx="621030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Единое информационное пространство предприятия</a:t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4527550" y="4733925"/>
            <a:ext cx="269875" cy="5397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527550" y="5634037"/>
            <a:ext cx="269875" cy="5397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/>
        </p:nvSpPr>
        <p:spPr>
          <a:xfrm>
            <a:off x="431800" y="684212"/>
            <a:ext cx="8505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Единая система управления документами: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566737" y="1133475"/>
            <a:ext cx="84153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Возможность удаленной работы: члены одного коллектива могут работать в разных комнатах здания или в разных зданиях.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Одновременный доступ к информации: разные пользователи должны иметь доступ к одним и тем же данным без потерь в производительности и независимо от своего местоположения в сети.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Наличие средств коммуникации, например: электронная почта, факс, печать документов.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Обеспечение целостности данных в общей базе данных.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Наличие полнотекстового и реквизитного поиска информации.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Открытость системы, когда пользователи должны иметь доступ к привычным средствам создания документов и к уже существующим документам, созданным в других системах;.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Защищенность информации.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Удобства настройки на конкретные задачи пользователей.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Масштабируемость системы для поддержки роста организаций.</a:t>
            </a:r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657225" y="5454650"/>
            <a:ext cx="8145462" cy="779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НАЧАЛО: построение модели предметной области, т.е.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модели документооборота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электронного документооборота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/>
        </p:nvSpPr>
        <p:spPr>
          <a:xfrm>
            <a:off x="522287" y="638175"/>
            <a:ext cx="8415337" cy="1190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Электронный документооборот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data interchange,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–обмен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электронными документами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между компьютерными программами различных подразделений на предприятии или различных компаний в стандартизованной форме. 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566737" y="2033587"/>
            <a:ext cx="8370887" cy="296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Электронный документ: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Документ, зафиксированный на электронном носителе (в виде набора символов, звукозаписи или изображения) и предназначенный для передачи во времени и пространстве с использованием средств вычислительной техники и электросвязи с целью хранения и общественного использования[1].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Форма представления информации в целях её подготовки, отправления, получения или хранения с помощью электронных технических средств, зафиксированная на магнитном диске, магнитной ленте, лазерном диске и ином электронном материальном носителе[2].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Документированная информация, представленная в электронной форме, то есть в виде, пригодном для восприятия человеком с использованием электронных вычислительных машин, а также для передачи по информационно-телекоммуникационным сетям или обработки в информационных системах[3].</a:t>
            </a:r>
            <a:endParaRPr/>
          </a:p>
        </p:txBody>
      </p:sp>
      <p:cxnSp>
        <p:nvCxnSpPr>
          <p:cNvPr id="103" name="Google Shape;103;p9"/>
          <p:cNvCxnSpPr/>
          <p:nvPr/>
        </p:nvCxnSpPr>
        <p:spPr>
          <a:xfrm>
            <a:off x="296862" y="5229225"/>
            <a:ext cx="86852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" name="Google Shape;104;p9"/>
          <p:cNvSpPr txBox="1"/>
          <p:nvPr/>
        </p:nvSpPr>
        <p:spPr>
          <a:xfrm>
            <a:off x="341312" y="5499100"/>
            <a:ext cx="8551862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Федеральный закон от 10 января 2002 года № 1-ФЗ «Об электронной цифровой подписи».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Проект "Федеральный закон об электронном документе". Глава 1. Общие положения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Пункт 11.1 статьи 2 Федерального закона от 27 июля 2006 года № 149-ФЗ «Об информации, информационных технологиях и о защите информации».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/>
        </p:nvSpPr>
        <p:spPr>
          <a:xfrm>
            <a:off x="522287" y="819150"/>
            <a:ext cx="8370887" cy="35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Юридическую значимость электронному документу придаёт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электронная цифровая подпись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которая на территории Российской Федерации равнозначна собственноручной подписи в документе на бумажном носителе при одновременном соблюдении следующих условий[4]: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сертификат ключа подписи, относящийся к этой электронной цифровой подписи, не утратил силу (действует) на момент проверки или на момент подписания электронного документа;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при наличии доказательств, определяющих момент подписания;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подтверждена подлинность электронной цифровой подписи в электронном документе;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электронная цифровая подпись используется в соответствии со сведениями, указанными в сертификате ключа подписи.</a:t>
            </a:r>
            <a:endParaRPr/>
          </a:p>
        </p:txBody>
      </p:sp>
      <p:cxnSp>
        <p:nvCxnSpPr>
          <p:cNvPr id="110" name="Google Shape;110;p10"/>
          <p:cNvCxnSpPr/>
          <p:nvPr/>
        </p:nvCxnSpPr>
        <p:spPr>
          <a:xfrm>
            <a:off x="206375" y="4914900"/>
            <a:ext cx="8937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" name="Google Shape;111;p10"/>
          <p:cNvSpPr txBox="1"/>
          <p:nvPr/>
        </p:nvSpPr>
        <p:spPr>
          <a:xfrm>
            <a:off x="341312" y="5273675"/>
            <a:ext cx="86407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Пункт 1 статьи 4 Федерального закона от 10 января 2002 года № 1-ФЗ «Об электронной цифровой подписи».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/>
        </p:nvSpPr>
        <p:spPr>
          <a:xfrm>
            <a:off x="476250" y="593725"/>
            <a:ext cx="8326437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Электронный конструкторский документ (ДЭ)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ГОСТ 2.051-2006 "Электронные документы. Общие положения”.</a:t>
            </a:r>
            <a:r>
              <a:rPr b="1" i="0"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endParaRPr/>
          </a:p>
        </p:txBody>
      </p:sp>
      <p:pic>
        <p:nvPicPr>
          <p:cNvPr id="117" name="Google Shape;11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62" y="1449387"/>
            <a:ext cx="18891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1400" y="1449387"/>
            <a:ext cx="18891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77037" y="1449387"/>
            <a:ext cx="18891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1175" y="3924300"/>
            <a:ext cx="18891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27662" y="3924300"/>
            <a:ext cx="18891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600" y="1223962"/>
            <a:ext cx="5078412" cy="5405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"/>
          <p:cNvSpPr txBox="1"/>
          <p:nvPr/>
        </p:nvSpPr>
        <p:spPr>
          <a:xfrm>
            <a:off x="1422400" y="414337"/>
            <a:ext cx="6480175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Обобщенная модель электронного документа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(по ГОСТ 2.051-2006)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иксел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