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61" r:id="rId2"/>
    <p:sldId id="256" r:id="rId3"/>
    <p:sldId id="262" r:id="rId4"/>
    <p:sldId id="287" r:id="rId5"/>
    <p:sldId id="286" r:id="rId6"/>
    <p:sldId id="292" r:id="rId7"/>
    <p:sldId id="295" r:id="rId8"/>
    <p:sldId id="315" r:id="rId9"/>
    <p:sldId id="257" r:id="rId10"/>
    <p:sldId id="278" r:id="rId11"/>
    <p:sldId id="296" r:id="rId12"/>
    <p:sldId id="274" r:id="rId13"/>
    <p:sldId id="279" r:id="rId14"/>
    <p:sldId id="323" r:id="rId15"/>
    <p:sldId id="297" r:id="rId16"/>
    <p:sldId id="299" r:id="rId17"/>
    <p:sldId id="300" r:id="rId18"/>
    <p:sldId id="275" r:id="rId19"/>
    <p:sldId id="280" r:id="rId20"/>
    <p:sldId id="276" r:id="rId21"/>
    <p:sldId id="281" r:id="rId22"/>
    <p:sldId id="277" r:id="rId23"/>
    <p:sldId id="317" r:id="rId24"/>
    <p:sldId id="318" r:id="rId25"/>
    <p:sldId id="316" r:id="rId26"/>
    <p:sldId id="319" r:id="rId27"/>
    <p:sldId id="301" r:id="rId28"/>
    <p:sldId id="321" r:id="rId29"/>
    <p:sldId id="282" r:id="rId30"/>
    <p:sldId id="313" r:id="rId31"/>
    <p:sldId id="273" r:id="rId32"/>
    <p:sldId id="259" r:id="rId33"/>
    <p:sldId id="303" r:id="rId34"/>
    <p:sldId id="284" r:id="rId35"/>
    <p:sldId id="283" r:id="rId36"/>
    <p:sldId id="298" r:id="rId37"/>
    <p:sldId id="320" r:id="rId38"/>
    <p:sldId id="304" r:id="rId39"/>
    <p:sldId id="305" r:id="rId40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1515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5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BF3A7-A7E5-42B6-9154-500A7CB5E3E8}" type="datetimeFigureOut">
              <a:rPr lang="nl-BE" smtClean="0"/>
              <a:t>29/04/2021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FAF20-346D-4074-B74A-C2F29A046F4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1578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EE442BF-C82A-418E-8E62-533CFEF9E15F}"/>
              </a:ext>
            </a:extLst>
          </p:cNvPr>
          <p:cNvSpPr/>
          <p:nvPr userDrawn="1"/>
        </p:nvSpPr>
        <p:spPr>
          <a:xfrm>
            <a:off x="1" y="6024716"/>
            <a:ext cx="12192000" cy="833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3F5AD292-FAF8-44FC-84B3-0842804A02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"/>
            <a:ext cx="12192000" cy="6857827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7D9DA8C5-1FD2-4AD1-983E-C005AF19C7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4236" y="5516542"/>
            <a:ext cx="1300725" cy="4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6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B146321D-6FEB-4DB2-A1BE-8F6F0E01F7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89799" y="2727183"/>
            <a:ext cx="5162888" cy="2140319"/>
          </a:xfrm>
        </p:spPr>
        <p:txBody>
          <a:bodyPr/>
          <a:lstStyle>
            <a:lvl1pPr marL="0" indent="0">
              <a:buNone/>
              <a:defRPr sz="27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Quote groot: </a:t>
            </a:r>
            <a:r>
              <a:rPr lang="nl-NL" dirty="0" err="1"/>
              <a:t>occulpa</a:t>
            </a:r>
            <a:r>
              <a:rPr lang="nl-NL" dirty="0"/>
              <a:t> </a:t>
            </a:r>
            <a:r>
              <a:rPr lang="nl-NL" dirty="0" err="1"/>
              <a:t>etureicae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dolorae</a:t>
            </a:r>
            <a:r>
              <a:rPr lang="nl-NL" dirty="0"/>
              <a:t>. </a:t>
            </a:r>
            <a:r>
              <a:rPr lang="nl-NL" dirty="0" err="1"/>
              <a:t>Nemporese</a:t>
            </a:r>
            <a:r>
              <a:rPr lang="nl-NL" dirty="0"/>
              <a:t> </a:t>
            </a:r>
            <a:r>
              <a:rPr lang="nl-NL" dirty="0" err="1"/>
              <a:t>endae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, ad </a:t>
            </a:r>
            <a:r>
              <a:rPr lang="nl-NL" dirty="0" err="1"/>
              <a:t>quatecum</a:t>
            </a:r>
            <a:r>
              <a:rPr lang="nl-NL" dirty="0"/>
              <a:t> </a:t>
            </a:r>
            <a:r>
              <a:rPr lang="nl-NL" dirty="0" err="1"/>
              <a:t>fugiaeperunt</a:t>
            </a:r>
            <a:r>
              <a:rPr lang="nl-NL" dirty="0"/>
              <a:t> </a:t>
            </a:r>
            <a:r>
              <a:rPr lang="nl-NL" dirty="0" err="1"/>
              <a:t>unt</a:t>
            </a:r>
            <a:r>
              <a:rPr lang="nl-NL" dirty="0"/>
              <a:t>. </a:t>
            </a:r>
            <a:r>
              <a:rPr lang="nl-NL" dirty="0" err="1"/>
              <a:t>Atia</a:t>
            </a:r>
            <a:r>
              <a:rPr lang="nl-NL" dirty="0"/>
              <a:t> </a:t>
            </a:r>
            <a:r>
              <a:rPr lang="nl-NL" dirty="0" err="1"/>
              <a:t>sam</a:t>
            </a:r>
            <a:r>
              <a:rPr lang="nl-NL" dirty="0"/>
              <a:t> que </a:t>
            </a:r>
            <a:r>
              <a:rPr lang="nl-NL" dirty="0" err="1"/>
              <a:t>quamustrum</a:t>
            </a:r>
            <a:r>
              <a:rPr lang="nl-NL" dirty="0"/>
              <a:t> </a:t>
            </a:r>
            <a:r>
              <a:rPr lang="nl-NL" dirty="0" err="1"/>
              <a:t>fugiam</a:t>
            </a:r>
            <a:r>
              <a:rPr lang="nl-NL" dirty="0"/>
              <a:t> </a:t>
            </a:r>
            <a:r>
              <a:rPr lang="nl-NL" dirty="0" err="1"/>
              <a:t>quis</a:t>
            </a:r>
            <a:r>
              <a:rPr lang="nl-NL" dirty="0"/>
              <a:t> </a:t>
            </a:r>
            <a:r>
              <a:rPr lang="nl-NL" dirty="0" err="1"/>
              <a:t>corempo</a:t>
            </a:r>
            <a:r>
              <a:rPr lang="nl-NL" dirty="0"/>
              <a:t> </a:t>
            </a:r>
            <a:r>
              <a:rPr lang="nl-NL" dirty="0" err="1"/>
              <a:t>restium</a:t>
            </a:r>
            <a:r>
              <a:rPr lang="nl-NL" dirty="0"/>
              <a:t> </a:t>
            </a:r>
            <a:r>
              <a:rPr lang="nl-NL" dirty="0" err="1"/>
              <a:t>ero</a:t>
            </a:r>
            <a:r>
              <a:rPr lang="nl-NL" dirty="0"/>
              <a:t>.</a:t>
            </a:r>
            <a:endParaRPr lang="nl-BE" dirty="0"/>
          </a:p>
        </p:txBody>
      </p:sp>
      <p:sp>
        <p:nvSpPr>
          <p:cNvPr id="17" name="Gelijkbenige driehoek 16">
            <a:extLst>
              <a:ext uri="{FF2B5EF4-FFF2-40B4-BE49-F238E27FC236}">
                <a16:creationId xmlns:a16="http://schemas.microsoft.com/office/drawing/2014/main" id="{C9E84D4C-76DA-4E4E-9F21-DB0F8DC87F65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7BE966C4-F2D9-4A05-8182-0E3CB210AD5F}"/>
              </a:ext>
            </a:extLst>
          </p:cNvPr>
          <p:cNvSpPr/>
          <p:nvPr userDrawn="1"/>
        </p:nvSpPr>
        <p:spPr>
          <a:xfrm>
            <a:off x="10179781" y="5632057"/>
            <a:ext cx="2012219" cy="12259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9" name="Afbeelding 18">
            <a:extLst>
              <a:ext uri="{FF2B5EF4-FFF2-40B4-BE49-F238E27FC236}">
                <a16:creationId xmlns:a16="http://schemas.microsoft.com/office/drawing/2014/main" id="{4F015E38-B67E-4A5F-B168-2C2166D851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5073" y="6073679"/>
            <a:ext cx="1153603" cy="37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2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quote met na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73615" y="4537479"/>
            <a:ext cx="1008000" cy="1008000"/>
          </a:xfrm>
        </p:spPr>
        <p:txBody>
          <a:bodyPr anchor="ctr"/>
          <a:lstStyle>
            <a:lvl1pPr marL="0" indent="0" algn="ctr">
              <a:buNone/>
              <a:defRPr sz="2000" baseline="-25000"/>
            </a:lvl1pPr>
          </a:lstStyle>
          <a:p>
            <a:endParaRPr lang="nl-BE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B146321D-6FEB-4DB2-A1BE-8F6F0E01F7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89799" y="2185019"/>
            <a:ext cx="5162888" cy="2140319"/>
          </a:xfrm>
        </p:spPr>
        <p:txBody>
          <a:bodyPr/>
          <a:lstStyle>
            <a:lvl1pPr marL="0" indent="0">
              <a:buNone/>
              <a:defRPr sz="27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Quote groot: </a:t>
            </a:r>
            <a:r>
              <a:rPr lang="nl-NL" dirty="0" err="1"/>
              <a:t>occulpa</a:t>
            </a:r>
            <a:r>
              <a:rPr lang="nl-NL" dirty="0"/>
              <a:t> </a:t>
            </a:r>
            <a:r>
              <a:rPr lang="nl-NL" dirty="0" err="1"/>
              <a:t>etureicae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dolorae</a:t>
            </a:r>
            <a:r>
              <a:rPr lang="nl-NL" dirty="0"/>
              <a:t>. </a:t>
            </a:r>
            <a:r>
              <a:rPr lang="nl-NL" dirty="0" err="1"/>
              <a:t>Nemporese</a:t>
            </a:r>
            <a:r>
              <a:rPr lang="nl-NL" dirty="0"/>
              <a:t> </a:t>
            </a:r>
            <a:r>
              <a:rPr lang="nl-NL" dirty="0" err="1"/>
              <a:t>endae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, ad </a:t>
            </a:r>
            <a:r>
              <a:rPr lang="nl-NL" dirty="0" err="1"/>
              <a:t>quatecum</a:t>
            </a:r>
            <a:r>
              <a:rPr lang="nl-NL" dirty="0"/>
              <a:t> </a:t>
            </a:r>
            <a:r>
              <a:rPr lang="nl-NL" dirty="0" err="1"/>
              <a:t>fugiaeperunt</a:t>
            </a:r>
            <a:r>
              <a:rPr lang="nl-NL" dirty="0"/>
              <a:t> </a:t>
            </a:r>
            <a:r>
              <a:rPr lang="nl-NL" dirty="0" err="1"/>
              <a:t>unt</a:t>
            </a:r>
            <a:r>
              <a:rPr lang="nl-NL" dirty="0"/>
              <a:t>. </a:t>
            </a:r>
            <a:r>
              <a:rPr lang="nl-NL" dirty="0" err="1"/>
              <a:t>Atia</a:t>
            </a:r>
            <a:r>
              <a:rPr lang="nl-NL" dirty="0"/>
              <a:t> </a:t>
            </a:r>
            <a:r>
              <a:rPr lang="nl-NL" dirty="0" err="1"/>
              <a:t>sam</a:t>
            </a:r>
            <a:r>
              <a:rPr lang="nl-NL" dirty="0"/>
              <a:t> que </a:t>
            </a:r>
            <a:r>
              <a:rPr lang="nl-NL" dirty="0" err="1"/>
              <a:t>quamustrum</a:t>
            </a:r>
            <a:r>
              <a:rPr lang="nl-NL" dirty="0"/>
              <a:t> </a:t>
            </a:r>
            <a:r>
              <a:rPr lang="nl-NL" dirty="0" err="1"/>
              <a:t>fugiam</a:t>
            </a:r>
            <a:r>
              <a:rPr lang="nl-NL" dirty="0"/>
              <a:t> </a:t>
            </a:r>
            <a:r>
              <a:rPr lang="nl-NL" dirty="0" err="1"/>
              <a:t>quis</a:t>
            </a:r>
            <a:r>
              <a:rPr lang="nl-NL" dirty="0"/>
              <a:t> </a:t>
            </a:r>
            <a:r>
              <a:rPr lang="nl-NL" dirty="0" err="1"/>
              <a:t>corempo</a:t>
            </a:r>
            <a:r>
              <a:rPr lang="nl-NL" dirty="0"/>
              <a:t> </a:t>
            </a:r>
            <a:r>
              <a:rPr lang="nl-NL" dirty="0" err="1"/>
              <a:t>restium</a:t>
            </a:r>
            <a:r>
              <a:rPr lang="nl-NL" dirty="0"/>
              <a:t> </a:t>
            </a:r>
            <a:r>
              <a:rPr lang="nl-NL" dirty="0" err="1"/>
              <a:t>ero</a:t>
            </a:r>
            <a:r>
              <a:rPr lang="nl-NL" dirty="0"/>
              <a:t>.</a:t>
            </a:r>
            <a:endParaRPr lang="nl-BE" dirty="0"/>
          </a:p>
        </p:txBody>
      </p:sp>
      <p:sp>
        <p:nvSpPr>
          <p:cNvPr id="11" name="Tijdelijke aanduiding voor tekst 9">
            <a:extLst>
              <a:ext uri="{FF2B5EF4-FFF2-40B4-BE49-F238E27FC236}">
                <a16:creationId xmlns:a16="http://schemas.microsoft.com/office/drawing/2014/main" id="{65E274DD-5F46-4B35-A5AC-31E6BE89C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55982" y="4574866"/>
            <a:ext cx="6308725" cy="466613"/>
          </a:xfrm>
        </p:spPr>
        <p:txBody>
          <a:bodyPr anchor="b"/>
          <a:lstStyle>
            <a:lvl1pPr marL="0" indent="0">
              <a:buFontTx/>
              <a:buNone/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Naam Achternaam</a:t>
            </a:r>
            <a:endParaRPr lang="nl-BE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DA29B528-8ACF-4D4D-B37B-A6AAB88026F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55982" y="5041479"/>
            <a:ext cx="1909500" cy="466613"/>
          </a:xfrm>
        </p:spPr>
        <p:txBody>
          <a:bodyPr/>
          <a:lstStyle>
            <a:lvl1pPr marL="0" indent="0">
              <a:buNone/>
              <a:defRPr sz="2100">
                <a:solidFill>
                  <a:schemeClr val="tx1"/>
                </a:solidFill>
                <a:latin typeface="+mj-lt"/>
              </a:defRPr>
            </a:lvl1pPr>
            <a:lvl2pPr marL="358163" indent="0">
              <a:buNone/>
              <a:defRPr sz="2200">
                <a:latin typeface="+mj-lt"/>
              </a:defRPr>
            </a:lvl2pPr>
            <a:lvl3pPr marL="720000" indent="0">
              <a:buNone/>
              <a:defRPr sz="2200">
                <a:latin typeface="+mj-lt"/>
              </a:defRPr>
            </a:lvl3pPr>
            <a:lvl4pPr marL="1080000" indent="0">
              <a:buNone/>
              <a:defRPr sz="2200">
                <a:latin typeface="+mj-lt"/>
              </a:defRPr>
            </a:lvl4pPr>
            <a:lvl5pPr marL="1440000" indent="0">
              <a:buNone/>
              <a:defRPr sz="2200">
                <a:latin typeface="+mj-lt"/>
              </a:defRPr>
            </a:lvl5pPr>
          </a:lstStyle>
          <a:p>
            <a:pPr lvl="0"/>
            <a:r>
              <a:rPr lang="nl-NL" dirty="0"/>
              <a:t>Datum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96691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en titel en inhou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5843A7B-9F3B-480D-AD2E-C3AACED19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4671" y="1769806"/>
            <a:ext cx="4036181" cy="1269552"/>
          </a:xfrm>
        </p:spPr>
        <p:txBody>
          <a:bodyPr anchor="b"/>
          <a:lstStyle>
            <a:lvl1pPr marL="0" indent="0">
              <a:lnSpc>
                <a:spcPct val="80000"/>
              </a:lnSpc>
              <a:buNone/>
              <a:defRPr sz="2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DDAC10B-1AED-4A32-B7C4-E04362F3B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44672" y="3047450"/>
            <a:ext cx="4036182" cy="2549854"/>
          </a:xfrm>
        </p:spPr>
        <p:txBody>
          <a:bodyPr/>
          <a:lstStyle>
            <a:lvl1pPr marL="0" indent="0">
              <a:buNone/>
              <a:defRPr/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4202EC0-7C3F-449D-A78C-41C97D42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CE90316-0261-473A-89DB-C2297363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9AAC146-4636-4E5A-A84D-9EC96FAB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DC69D467-5BA6-489C-BF11-65D772B5B4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11" name="Tijdelijke aanduiding voor tekst 7">
            <a:extLst>
              <a:ext uri="{FF2B5EF4-FFF2-40B4-BE49-F238E27FC236}">
                <a16:creationId xmlns:a16="http://schemas.microsoft.com/office/drawing/2014/main" id="{602B1D0A-36A5-4B59-853B-DAA887AFB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3" name="Tijdelijke aanduiding voor grafiek 12">
            <a:extLst>
              <a:ext uri="{FF2B5EF4-FFF2-40B4-BE49-F238E27FC236}">
                <a16:creationId xmlns:a16="http://schemas.microsoft.com/office/drawing/2014/main" id="{FF732A83-4257-4217-8FBA-FB64E012720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96001" y="1295400"/>
            <a:ext cx="6401310" cy="461168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9662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en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4202EC0-7C3F-449D-A78C-41C97D42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CE90316-0261-473A-89DB-C2297363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9AAC146-4636-4E5A-A84D-9EC96FAB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DC69D467-5BA6-489C-BF11-65D772B5B4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11" name="Tijdelijke aanduiding voor tekst 7">
            <a:extLst>
              <a:ext uri="{FF2B5EF4-FFF2-40B4-BE49-F238E27FC236}">
                <a16:creationId xmlns:a16="http://schemas.microsoft.com/office/drawing/2014/main" id="{602B1D0A-36A5-4B59-853B-DAA887AFB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3" name="Tijdelijke aanduiding voor grafiek 12">
            <a:extLst>
              <a:ext uri="{FF2B5EF4-FFF2-40B4-BE49-F238E27FC236}">
                <a16:creationId xmlns:a16="http://schemas.microsoft.com/office/drawing/2014/main" id="{FF732A83-4257-4217-8FBA-FB64E012720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1280400" y="1295400"/>
            <a:ext cx="9301567" cy="461168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9133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CCE59-2411-4F31-B2FA-A0E3C2D3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E3473E5-12B3-4067-8FAB-0C045297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5205202-803B-40C0-8FCF-E7381AE4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3488137-6613-43C0-B311-4B1FB099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6" name="Tijdelijke aanduiding voor tekst 7">
            <a:extLst>
              <a:ext uri="{FF2B5EF4-FFF2-40B4-BE49-F238E27FC236}">
                <a16:creationId xmlns:a16="http://schemas.microsoft.com/office/drawing/2014/main" id="{591161BA-2045-41AE-B361-A0AB563B575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93497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7DF97DE-814F-4A02-925B-4FA8DC174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39C6991-A2F7-45F1-A24C-12CAC083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91E0077-B4BD-4C07-BC35-57BD3CDF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3358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4">
            <a:extLst>
              <a:ext uri="{FF2B5EF4-FFF2-40B4-BE49-F238E27FC236}">
                <a16:creationId xmlns:a16="http://schemas.microsoft.com/office/drawing/2014/main" id="{73CF8604-A629-44C9-BC34-FAB18A435DEF}"/>
              </a:ext>
            </a:extLst>
          </p:cNvPr>
          <p:cNvSpPr/>
          <p:nvPr userDrawn="1"/>
        </p:nvSpPr>
        <p:spPr>
          <a:xfrm>
            <a:off x="10164726" y="5684874"/>
            <a:ext cx="2027274" cy="11731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340FA-55B0-4685-ABAD-FAD25820F96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248" y="1424767"/>
            <a:ext cx="9806754" cy="1447247"/>
          </a:xfrm>
        </p:spPr>
        <p:txBody>
          <a:bodyPr anchor="b"/>
          <a:lstStyle>
            <a:lvl1pPr algn="l">
              <a:defRPr sz="56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AD34407-B861-42C6-BCDB-C4A7F1C446A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61248" y="2793963"/>
            <a:ext cx="9144000" cy="544660"/>
          </a:xfrm>
        </p:spPr>
        <p:txBody>
          <a:bodyPr/>
          <a:lstStyle>
            <a:lvl1pPr marL="0" indent="0" algn="l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C197536-820C-433C-9FB6-7C7030EE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CCD3E8-9D74-4800-8114-49569A208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7" name="Gelijkbenige driehoek 6">
            <a:extLst>
              <a:ext uri="{FF2B5EF4-FFF2-40B4-BE49-F238E27FC236}">
                <a16:creationId xmlns:a16="http://schemas.microsoft.com/office/drawing/2014/main" id="{5EFC5DA7-42AD-4163-B81C-BC60400CFDEF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7D9DA8C5-1FD2-4AD1-983E-C005AF19C7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5073" y="6073679"/>
            <a:ext cx="1153603" cy="370306"/>
          </a:xfrm>
          <a:prstGeom prst="rect">
            <a:avLst/>
          </a:prstGeom>
        </p:spPr>
      </p:pic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9D3931E4-AE84-4614-95BF-CFF1449B84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33051" y="3999147"/>
            <a:ext cx="6308725" cy="466613"/>
          </a:xfrm>
        </p:spPr>
        <p:txBody>
          <a:bodyPr anchor="b"/>
          <a:lstStyle>
            <a:lvl1pPr marL="0" indent="0">
              <a:buFontTx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Naam Achternaam</a:t>
            </a:r>
            <a:endParaRPr lang="nl-BE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3622B796-191D-402D-B39A-CDE2C6DA4F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40603" y="4493298"/>
            <a:ext cx="4662487" cy="1617663"/>
          </a:xfrm>
        </p:spPr>
        <p:txBody>
          <a:bodyPr/>
          <a:lstStyle>
            <a:lvl1pPr marL="0" indent="0">
              <a:buNone/>
              <a:defRPr sz="2200">
                <a:latin typeface="+mj-lt"/>
              </a:defRPr>
            </a:lvl1pPr>
            <a:lvl2pPr marL="358163" indent="0">
              <a:buNone/>
              <a:defRPr sz="2200">
                <a:latin typeface="+mj-lt"/>
              </a:defRPr>
            </a:lvl2pPr>
            <a:lvl3pPr marL="720000" indent="0">
              <a:buNone/>
              <a:defRPr sz="2200">
                <a:latin typeface="+mj-lt"/>
              </a:defRPr>
            </a:lvl3pPr>
            <a:lvl4pPr marL="1080000" indent="0">
              <a:buNone/>
              <a:defRPr sz="2200">
                <a:latin typeface="+mj-lt"/>
              </a:defRPr>
            </a:lvl4pPr>
            <a:lvl5pPr marL="1440000" indent="0">
              <a:buNone/>
              <a:defRPr sz="2200">
                <a:latin typeface="+mj-lt"/>
              </a:defRPr>
            </a:lvl5pPr>
          </a:lstStyle>
          <a:p>
            <a:pPr lvl="0"/>
            <a:r>
              <a:rPr lang="nl-NL" dirty="0"/>
              <a:t>Datum</a:t>
            </a:r>
            <a:endParaRPr lang="nl-BE" dirty="0"/>
          </a:p>
        </p:txBody>
      </p:sp>
      <p:sp>
        <p:nvSpPr>
          <p:cNvPr id="13" name="Rechthoekige driehoek 12">
            <a:extLst>
              <a:ext uri="{FF2B5EF4-FFF2-40B4-BE49-F238E27FC236}">
                <a16:creationId xmlns:a16="http://schemas.microsoft.com/office/drawing/2014/main" id="{2F4CE03C-2446-4EC5-B5DD-A041A68BBF35}"/>
              </a:ext>
            </a:extLst>
          </p:cNvPr>
          <p:cNvSpPr/>
          <p:nvPr userDrawn="1"/>
        </p:nvSpPr>
        <p:spPr>
          <a:xfrm rot="8100000">
            <a:off x="945998" y="4240087"/>
            <a:ext cx="309905" cy="30990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D6C2FF9A-F000-4BFA-9764-458F26D2BEB8}"/>
              </a:ext>
            </a:extLst>
          </p:cNvPr>
          <p:cNvSpPr/>
          <p:nvPr userDrawn="1"/>
        </p:nvSpPr>
        <p:spPr>
          <a:xfrm>
            <a:off x="945193" y="4401743"/>
            <a:ext cx="311510" cy="3115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225852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CCEBE6B7-490D-4A8D-9B9C-C75E430100F2}"/>
              </a:ext>
            </a:extLst>
          </p:cNvPr>
          <p:cNvSpPr/>
          <p:nvPr userDrawn="1"/>
        </p:nvSpPr>
        <p:spPr>
          <a:xfrm>
            <a:off x="0" y="1"/>
            <a:ext cx="4068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77031" y="1852225"/>
            <a:ext cx="5365733" cy="3090532"/>
          </a:xfrm>
        </p:spPr>
        <p:txBody>
          <a:bodyPr/>
          <a:lstStyle>
            <a:lvl1pPr marL="0" indent="0">
              <a:lnSpc>
                <a:spcPts val="3800"/>
              </a:lnSpc>
              <a:spcBef>
                <a:spcPts val="2200"/>
              </a:spcBef>
              <a:buFont typeface="Arial" panose="020B0604020202020204" pitchFamily="34" charset="0"/>
              <a:buNone/>
              <a:defRPr sz="3200" b="1">
                <a:solidFill>
                  <a:schemeClr val="tx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77031" y="6264004"/>
            <a:ext cx="2743200" cy="36512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304FD9A2-98F2-4A5B-A452-66B8C41A893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2549883" y="1859599"/>
            <a:ext cx="1345923" cy="3090532"/>
          </a:xfrm>
        </p:spPr>
        <p:txBody>
          <a:bodyPr/>
          <a:lstStyle>
            <a:lvl1pPr marL="0" indent="0" algn="r">
              <a:lnSpc>
                <a:spcPts val="3800"/>
              </a:lnSpc>
              <a:spcBef>
                <a:spcPts val="2200"/>
              </a:spcBef>
              <a:buFont typeface="Arial" panose="020B0604020202020204" pitchFamily="34" charset="0"/>
              <a:buNone/>
              <a:defRPr sz="5400" b="1">
                <a:solidFill>
                  <a:schemeClr val="bg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1.</a:t>
            </a:r>
          </a:p>
          <a:p>
            <a:pPr lvl="0"/>
            <a:r>
              <a:rPr lang="nl-NL" dirty="0"/>
              <a:t>2.</a:t>
            </a:r>
          </a:p>
          <a:p>
            <a:pPr lvl="0"/>
            <a:r>
              <a:rPr lang="nl-NL" dirty="0"/>
              <a:t>3.</a:t>
            </a:r>
          </a:p>
          <a:p>
            <a:pPr lvl="0"/>
            <a:r>
              <a:rPr lang="nl-NL" dirty="0"/>
              <a:t>4.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8DC82B8D-FA17-4BE4-A52F-A63703B07994}"/>
              </a:ext>
            </a:extLst>
          </p:cNvPr>
          <p:cNvSpPr txBox="1"/>
          <p:nvPr userDrawn="1"/>
        </p:nvSpPr>
        <p:spPr>
          <a:xfrm>
            <a:off x="532389" y="285502"/>
            <a:ext cx="1846251" cy="3077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nl-BE" sz="1400" b="1" dirty="0">
                <a:solidFill>
                  <a:schemeClr val="bg1"/>
                </a:solidFill>
                <a:latin typeface="+mj-lt"/>
              </a:rPr>
              <a:t>INHOUDSTAFEL</a:t>
            </a:r>
          </a:p>
        </p:txBody>
      </p:sp>
      <p:sp>
        <p:nvSpPr>
          <p:cNvPr id="15" name="Gelijkbenige driehoek 14">
            <a:extLst>
              <a:ext uri="{FF2B5EF4-FFF2-40B4-BE49-F238E27FC236}">
                <a16:creationId xmlns:a16="http://schemas.microsoft.com/office/drawing/2014/main" id="{F826CAAD-37E1-417F-AE93-7A7F7F6D5FE8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12610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2736000"/>
            <a:ext cx="9281274" cy="309053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  <a:lvl2pPr marL="358163" indent="0">
              <a:lnSpc>
                <a:spcPct val="100000"/>
              </a:lnSpc>
              <a:buNone/>
              <a:defRPr/>
            </a:lvl2pPr>
            <a:lvl3pPr marL="720000" indent="0">
              <a:lnSpc>
                <a:spcPct val="100000"/>
              </a:lnSpc>
              <a:buNone/>
              <a:defRPr/>
            </a:lvl3pPr>
            <a:lvl4pPr marL="1080000" indent="0">
              <a:lnSpc>
                <a:spcPct val="100000"/>
              </a:lnSpc>
              <a:buNone/>
              <a:defRPr/>
            </a:lvl4pPr>
            <a:lvl5pPr marL="1440000"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6181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1908000"/>
            <a:ext cx="9291600" cy="3132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1"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/>
            </a:lvl2pPr>
            <a:lvl3pPr marL="720000" indent="-180000" defTabSz="1436688">
              <a:buFont typeface="Arial" panose="020B0604020202020204" pitchFamily="34" charset="0"/>
              <a:buChar char="•"/>
              <a:defRPr/>
            </a:lvl3pPr>
            <a:lvl4pPr marL="1080000" indent="-180000">
              <a:buFont typeface="Arial" panose="020B0604020202020204" pitchFamily="34" charset="0"/>
              <a:buChar char="•"/>
              <a:defRPr/>
            </a:lvl4pPr>
            <a:lvl5pPr marL="144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690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E5158C-C5F8-4FA4-8D48-8495226D3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CB0CE7-11E3-4438-919C-EA7601B23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0000" y="2736000"/>
            <a:ext cx="4392000" cy="2883505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C456A98-2404-4694-96D5-FDAB6BA76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2000" y="2736000"/>
            <a:ext cx="4392000" cy="2883505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09CE115-B374-4617-BCB4-65CE9967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30D3D96-5DFD-4E22-A20C-C1B8E4E8A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8F20995-02CF-40E9-A9E3-07D0889F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3D35A45E-59A3-4C31-A9F3-DD73EF3BB7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10415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4">
            <a:extLst>
              <a:ext uri="{FF2B5EF4-FFF2-40B4-BE49-F238E27FC236}">
                <a16:creationId xmlns:a16="http://schemas.microsoft.com/office/drawing/2014/main" id="{97EFFFE8-8662-44ED-9D46-72EA0C894BB5}"/>
              </a:ext>
            </a:extLst>
          </p:cNvPr>
          <p:cNvSpPr/>
          <p:nvPr userDrawn="1"/>
        </p:nvSpPr>
        <p:spPr>
          <a:xfrm>
            <a:off x="10164726" y="5684874"/>
            <a:ext cx="2027274" cy="11731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13" name="Afbeelding 12" descr="Afbeelding met bijl&#10;&#10;Automatisch gegenereerde beschrijving">
            <a:extLst>
              <a:ext uri="{FF2B5EF4-FFF2-40B4-BE49-F238E27FC236}">
                <a16:creationId xmlns:a16="http://schemas.microsoft.com/office/drawing/2014/main" id="{26190394-04D1-435B-872B-98D9438B95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9842"/>
            <a:ext cx="2485770" cy="495831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AD43DC2-455F-4EDF-A084-FEE83CFC4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74829" y="2226013"/>
            <a:ext cx="7759257" cy="1429415"/>
          </a:xfrm>
        </p:spPr>
        <p:txBody>
          <a:bodyPr anchor="b"/>
          <a:lstStyle>
            <a:lvl1pPr>
              <a:defRPr sz="4400" spc="17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C704646-7228-4188-9EAC-6994DE76A2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674829" y="3619988"/>
            <a:ext cx="77592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946962-0A67-44EB-A18D-73C07F936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316FD36-254F-49C1-A06F-1DBD00D9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849368-50CE-404F-865E-EF0DB778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Gelijkbenige driehoek 7">
            <a:extLst>
              <a:ext uri="{FF2B5EF4-FFF2-40B4-BE49-F238E27FC236}">
                <a16:creationId xmlns:a16="http://schemas.microsoft.com/office/drawing/2014/main" id="{939230B4-815F-440B-888A-070C90C48BA5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9A854FE4-B9A5-46C1-BF2D-13E51D44B0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4293" y="1353110"/>
            <a:ext cx="1660525" cy="2808287"/>
          </a:xfrm>
        </p:spPr>
        <p:txBody>
          <a:bodyPr anchor="b"/>
          <a:lstStyle>
            <a:lvl1pPr marL="0" indent="0" algn="r">
              <a:buNone/>
              <a:defRPr sz="9000" b="1">
                <a:solidFill>
                  <a:schemeClr val="accent2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1.</a:t>
            </a:r>
            <a:endParaRPr lang="nl-BE" dirty="0"/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92DBF72E-0CB1-45B4-9813-C3B6894F6D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5073" y="6073679"/>
            <a:ext cx="1153603" cy="37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0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 en bee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1908000"/>
            <a:ext cx="4114800" cy="309053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1">
                <a:latin typeface="+mj-lt"/>
              </a:defRPr>
            </a:lvl1pPr>
            <a:lvl2pPr marL="36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720000" indent="-180000" defTabSz="1436688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08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144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92000" y="0"/>
            <a:ext cx="5400000" cy="6858000"/>
          </a:xfrm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481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bee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E5744A9E-4C9D-4407-95E8-93A822A070AB}"/>
              </a:ext>
            </a:extLst>
          </p:cNvPr>
          <p:cNvSpPr/>
          <p:nvPr userDrawn="1"/>
        </p:nvSpPr>
        <p:spPr>
          <a:xfrm>
            <a:off x="0" y="1"/>
            <a:ext cx="4068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999" y="594002"/>
            <a:ext cx="3099759" cy="15180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099759" cy="365125"/>
          </a:xfrm>
        </p:spPr>
        <p:txBody>
          <a:bodyPr anchor="b" anchorCtr="0"/>
          <a:lstStyle>
            <a:lvl1pPr marL="0" indent="0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68000" y="0"/>
            <a:ext cx="6858000" cy="6858000"/>
          </a:xfrm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endParaRPr lang="nl-BE"/>
          </a:p>
        </p:txBody>
      </p:sp>
      <p:sp>
        <p:nvSpPr>
          <p:cNvPr id="10" name="Gelijkbenige driehoek 9">
            <a:extLst>
              <a:ext uri="{FF2B5EF4-FFF2-40B4-BE49-F238E27FC236}">
                <a16:creationId xmlns:a16="http://schemas.microsoft.com/office/drawing/2014/main" id="{83AC5738-621C-4857-A498-30728DB03399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332897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A2C12ED-88A7-4813-9ECA-D67FA6D81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612000"/>
            <a:ext cx="10515600" cy="68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5F5B42-3528-42D1-A27E-87182BBDF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0328" y="2729021"/>
            <a:ext cx="9281274" cy="30905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4F6AD4E-0376-4AAB-8907-1E42C45378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98576" y="6264004"/>
            <a:ext cx="27432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141D534-2D3B-4E3E-93F0-6E17F620A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246" y="6264211"/>
            <a:ext cx="41148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nl-BE" dirty="0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AC6B2CE-C5EC-498A-A0F1-8E7B718BB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4291" y="6264211"/>
            <a:ext cx="2880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C54CFD1D-AE9F-4E01-BB96-1FD87EDE6CC2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073" y="6073683"/>
            <a:ext cx="1153603" cy="370307"/>
          </a:xfrm>
          <a:prstGeom prst="rect">
            <a:avLst/>
          </a:prstGeom>
        </p:spPr>
      </p:pic>
      <p:sp>
        <p:nvSpPr>
          <p:cNvPr id="10" name="Gelijkbenige driehoek 9">
            <a:extLst>
              <a:ext uri="{FF2B5EF4-FFF2-40B4-BE49-F238E27FC236}">
                <a16:creationId xmlns:a16="http://schemas.microsoft.com/office/drawing/2014/main" id="{91F4572B-450D-4A18-A92E-3CDA65745A0D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385333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49" r:id="rId2"/>
    <p:sldLayoutId id="2147483667" r:id="rId3"/>
    <p:sldLayoutId id="2147483650" r:id="rId4"/>
    <p:sldLayoutId id="2147483661" r:id="rId5"/>
    <p:sldLayoutId id="2147483652" r:id="rId6"/>
    <p:sldLayoutId id="2147483651" r:id="rId7"/>
    <p:sldLayoutId id="2147483663" r:id="rId8"/>
    <p:sldLayoutId id="2147483666" r:id="rId9"/>
    <p:sldLayoutId id="2147483664" r:id="rId10"/>
    <p:sldLayoutId id="2147483665" r:id="rId11"/>
    <p:sldLayoutId id="2147483653" r:id="rId12"/>
    <p:sldLayoutId id="2147483669" r:id="rId13"/>
    <p:sldLayoutId id="2147483654" r:id="rId14"/>
    <p:sldLayoutId id="2147483655" r:id="rId15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6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0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axis-praxis.org/specimens/decovar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16/09/image-optimization-a-few-tricks-explored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Two-ways-of-life.png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1180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is het?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290" y="1314721"/>
            <a:ext cx="9913310" cy="4809241"/>
          </a:xfrm>
        </p:spPr>
        <p:txBody>
          <a:bodyPr/>
          <a:lstStyle/>
          <a:p>
            <a:r>
              <a:rPr lang="nl-BE" dirty="0"/>
              <a:t>Sla gegevens lokaal op in de browser - </a:t>
            </a:r>
            <a:r>
              <a:rPr lang="en-US" dirty="0"/>
              <a:t>Persistence</a:t>
            </a:r>
          </a:p>
          <a:p>
            <a:endParaRPr lang="en-US" dirty="0"/>
          </a:p>
          <a:p>
            <a:pPr lvl="1"/>
            <a:r>
              <a:rPr lang="nl-BE" dirty="0">
                <a:latin typeface="+mj-lt"/>
              </a:rPr>
              <a:t>Gegevens voor jouw site ‘permanent’ opslaan</a:t>
            </a:r>
          </a:p>
          <a:p>
            <a:pPr lvl="2"/>
            <a:r>
              <a:rPr lang="nl-BE" sz="2400" dirty="0">
                <a:latin typeface="+mj-lt"/>
              </a:rPr>
              <a:t>Tot jij of de gebruiker ze verwijderen</a:t>
            </a:r>
          </a:p>
          <a:p>
            <a:pPr lvl="2"/>
            <a:r>
              <a:rPr lang="nl-BE" sz="2400" dirty="0">
                <a:latin typeface="+mj-lt"/>
              </a:rPr>
              <a:t>Maximaal 5MB per domein</a:t>
            </a:r>
          </a:p>
          <a:p>
            <a:pPr lvl="2"/>
            <a:r>
              <a:rPr lang="nl-BE" sz="2400" dirty="0">
                <a:latin typeface="+mj-lt"/>
              </a:rPr>
              <a:t>String-</a:t>
            </a:r>
            <a:r>
              <a:rPr lang="nl-BE" sz="2400" dirty="0" err="1">
                <a:latin typeface="+mj-lt"/>
              </a:rPr>
              <a:t>only</a:t>
            </a:r>
            <a:r>
              <a:rPr lang="nl-BE" sz="2400" dirty="0">
                <a:latin typeface="+mj-lt"/>
              </a:rPr>
              <a:t> (</a:t>
            </a:r>
            <a:r>
              <a:rPr lang="nl-BE" sz="2400" dirty="0" err="1">
                <a:latin typeface="+mj-lt"/>
              </a:rPr>
              <a:t>Key-value</a:t>
            </a:r>
            <a:r>
              <a:rPr lang="nl-BE" sz="2400" dirty="0">
                <a:latin typeface="+mj-lt"/>
              </a:rPr>
              <a:t>)</a:t>
            </a:r>
          </a:p>
          <a:p>
            <a:pPr lvl="3"/>
            <a:r>
              <a:rPr lang="nl-BE" sz="2400" dirty="0">
                <a:latin typeface="+mj-lt"/>
              </a:rPr>
              <a:t>JSON.parse (Naar JSON)</a:t>
            </a:r>
          </a:p>
          <a:p>
            <a:pPr lvl="3"/>
            <a:r>
              <a:rPr lang="nl-BE" sz="2400" dirty="0">
                <a:latin typeface="+mj-lt"/>
              </a:rPr>
              <a:t>JSON.stringify (Naar string)</a:t>
            </a:r>
          </a:p>
          <a:p>
            <a:pPr lvl="1"/>
            <a:r>
              <a:rPr lang="nl-BE" dirty="0">
                <a:latin typeface="+mj-lt"/>
              </a:rPr>
              <a:t>HTTP en HTTPS data is gescheiden</a:t>
            </a:r>
          </a:p>
          <a:p>
            <a:pPr lvl="1"/>
            <a:r>
              <a:rPr lang="nl-BE" dirty="0" err="1">
                <a:latin typeface="+mj-lt"/>
              </a:rPr>
              <a:t>LocalStorage</a:t>
            </a:r>
            <a:r>
              <a:rPr lang="nl-BE" dirty="0">
                <a:latin typeface="+mj-lt"/>
              </a:rPr>
              <a:t> != cookies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10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Local</a:t>
            </a:r>
            <a:r>
              <a:rPr lang="nl-BE" dirty="0"/>
              <a:t> storage</a:t>
            </a:r>
          </a:p>
        </p:txBody>
      </p:sp>
    </p:spTree>
    <p:extLst>
      <p:ext uri="{BB962C8B-B14F-4D97-AF65-F5344CB8AC3E}">
        <p14:creationId xmlns:p14="http://schemas.microsoft.com/office/powerpoint/2010/main" val="2383916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gebruik je het?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442906"/>
            <a:ext cx="10377309" cy="4379054"/>
          </a:xfrm>
        </p:spPr>
        <p:txBody>
          <a:bodyPr/>
          <a:lstStyle/>
          <a:p>
            <a:pPr marL="1800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Let </a:t>
            </a:r>
            <a:r>
              <a:rPr lang="en-US" dirty="0" err="1">
                <a:latin typeface="Consolas" panose="020B0609020204030204" pitchFamily="49" charset="0"/>
              </a:rPr>
              <a:t>todoItems</a:t>
            </a:r>
            <a:r>
              <a:rPr lang="en-US" dirty="0">
                <a:latin typeface="Consolas" panose="020B0609020204030204" pitchFamily="49" charset="0"/>
              </a:rPr>
              <a:t> = {</a:t>
            </a:r>
          </a:p>
          <a:p>
            <a:pPr marL="1800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“item 1”: “</a:t>
            </a:r>
            <a:r>
              <a:rPr lang="en-US" dirty="0" err="1">
                <a:latin typeface="Consolas" panose="020B0609020204030204" pitchFamily="49" charset="0"/>
              </a:rPr>
              <a:t>Hond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uitlaten</a:t>
            </a:r>
            <a:r>
              <a:rPr lang="en-US" dirty="0">
                <a:latin typeface="Consolas" panose="020B0609020204030204" pitchFamily="49" charset="0"/>
              </a:rPr>
              <a:t>”,</a:t>
            </a:r>
          </a:p>
          <a:p>
            <a:pPr marL="1800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“item 2”: “Eten </a:t>
            </a:r>
            <a:r>
              <a:rPr lang="en-US" dirty="0" err="1">
                <a:latin typeface="Consolas" panose="020B0609020204030204" pitchFamily="49" charset="0"/>
              </a:rPr>
              <a:t>maken</a:t>
            </a:r>
            <a:r>
              <a:rPr lang="en-US" dirty="0">
                <a:latin typeface="Consolas" panose="020B0609020204030204" pitchFamily="49" charset="0"/>
              </a:rPr>
              <a:t>”</a:t>
            </a:r>
          </a:p>
          <a:p>
            <a:pPr marL="1800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  <a:endParaRPr lang="nl-BE" dirty="0">
              <a:latin typeface="Consolas" panose="020B0609020204030204" pitchFamily="49" charset="0"/>
            </a:endParaRPr>
          </a:p>
          <a:p>
            <a:pPr marL="180000" lvl="1" indent="0">
              <a:buNone/>
            </a:pPr>
            <a:endParaRPr lang="nl-BE" dirty="0">
              <a:latin typeface="Consolas" panose="020B0609020204030204" pitchFamily="49" charset="0"/>
            </a:endParaRPr>
          </a:p>
          <a:p>
            <a:pPr marL="180000" lvl="1" indent="0">
              <a:buNone/>
            </a:pPr>
            <a:r>
              <a:rPr lang="nl-BE" dirty="0" err="1">
                <a:latin typeface="Consolas" panose="020B0609020204030204" pitchFamily="49" charset="0"/>
              </a:rPr>
              <a:t>localStorage.setItem</a:t>
            </a:r>
            <a:r>
              <a:rPr lang="nl-BE" dirty="0">
                <a:latin typeface="Consolas" panose="020B0609020204030204" pitchFamily="49" charset="0"/>
              </a:rPr>
              <a:t>("</a:t>
            </a:r>
            <a:r>
              <a:rPr lang="nl-BE" dirty="0" err="1">
                <a:solidFill>
                  <a:srgbClr val="C00000"/>
                </a:solidFill>
                <a:latin typeface="Consolas" panose="020B0609020204030204" pitchFamily="49" charset="0"/>
              </a:rPr>
              <a:t>todoData</a:t>
            </a:r>
            <a:r>
              <a:rPr lang="nl-BE" dirty="0">
                <a:latin typeface="Consolas" panose="020B0609020204030204" pitchFamily="49" charset="0"/>
              </a:rPr>
              <a:t>", </a:t>
            </a:r>
            <a:r>
              <a:rPr lang="nl-BE" dirty="0" err="1">
                <a:solidFill>
                  <a:srgbClr val="0070C0"/>
                </a:solidFill>
                <a:latin typeface="Consolas" panose="020B0609020204030204" pitchFamily="49" charset="0"/>
              </a:rPr>
              <a:t>todoItems</a:t>
            </a:r>
            <a:r>
              <a:rPr lang="nl-BE" dirty="0">
                <a:latin typeface="Consolas" panose="020B0609020204030204" pitchFamily="49" charset="0"/>
              </a:rPr>
              <a:t>)</a:t>
            </a:r>
          </a:p>
          <a:p>
            <a:pPr marL="180000" lvl="1" indent="0">
              <a:buNone/>
            </a:pPr>
            <a:r>
              <a:rPr lang="nl-BE" dirty="0" err="1">
                <a:latin typeface="Consolas" panose="020B0609020204030204" pitchFamily="49" charset="0"/>
              </a:rPr>
              <a:t>localStorage.getItem</a:t>
            </a:r>
            <a:r>
              <a:rPr lang="nl-BE" dirty="0">
                <a:latin typeface="Consolas" panose="020B0609020204030204" pitchFamily="49" charset="0"/>
              </a:rPr>
              <a:t>("</a:t>
            </a:r>
            <a:r>
              <a:rPr lang="nl-BE" dirty="0" err="1">
                <a:solidFill>
                  <a:srgbClr val="B81515"/>
                </a:solidFill>
                <a:latin typeface="Consolas" panose="020B0609020204030204" pitchFamily="49" charset="0"/>
              </a:rPr>
              <a:t>todoData</a:t>
            </a:r>
            <a:r>
              <a:rPr lang="nl-BE" dirty="0">
                <a:latin typeface="Consolas" panose="020B0609020204030204" pitchFamily="49" charset="0"/>
              </a:rPr>
              <a:t>")</a:t>
            </a:r>
          </a:p>
          <a:p>
            <a:pPr marL="180000" lvl="1" indent="0">
              <a:buNone/>
            </a:pPr>
            <a:r>
              <a:rPr lang="nl-BE" dirty="0" err="1">
                <a:latin typeface="Consolas" panose="020B0609020204030204" pitchFamily="49" charset="0"/>
              </a:rPr>
              <a:t>localStorage.removeItem</a:t>
            </a:r>
            <a:r>
              <a:rPr lang="nl-BE" dirty="0">
                <a:latin typeface="Consolas" panose="020B0609020204030204" pitchFamily="49" charset="0"/>
              </a:rPr>
              <a:t>("</a:t>
            </a:r>
            <a:r>
              <a:rPr lang="nl-BE" dirty="0" err="1">
                <a:solidFill>
                  <a:srgbClr val="B81515"/>
                </a:solidFill>
                <a:latin typeface="Consolas" panose="020B0609020204030204" pitchFamily="49" charset="0"/>
              </a:rPr>
              <a:t>todoData</a:t>
            </a:r>
            <a:r>
              <a:rPr lang="nl-BE" dirty="0">
                <a:latin typeface="Consolas" panose="020B0609020204030204" pitchFamily="49" charset="0"/>
              </a:rPr>
              <a:t>")</a:t>
            </a:r>
          </a:p>
          <a:p>
            <a:pPr lvl="1"/>
            <a:endParaRPr lang="nl-BE" dirty="0">
              <a:latin typeface="Consolas" panose="020B0609020204030204" pitchFamily="49" charset="0"/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11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Local</a:t>
            </a:r>
            <a:r>
              <a:rPr lang="nl-BE" dirty="0"/>
              <a:t> storage</a:t>
            </a:r>
          </a:p>
        </p:txBody>
      </p:sp>
    </p:spTree>
    <p:extLst>
      <p:ext uri="{BB962C8B-B14F-4D97-AF65-F5344CB8AC3E}">
        <p14:creationId xmlns:p14="http://schemas.microsoft.com/office/powerpoint/2010/main" val="3829379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EAFBD-B5B8-4F85-98E4-19C38B62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Variable</a:t>
            </a:r>
            <a:r>
              <a:rPr lang="nl-BE" dirty="0"/>
              <a:t> fonts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E6300B-AC24-4FB2-A05D-06BE75683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Better</a:t>
            </a:r>
            <a:r>
              <a:rPr lang="nl-BE" dirty="0"/>
              <a:t> </a:t>
            </a:r>
            <a:r>
              <a:rPr lang="nl-BE" dirty="0" err="1"/>
              <a:t>than</a:t>
            </a:r>
            <a:r>
              <a:rPr lang="nl-BE" dirty="0"/>
              <a:t> ever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926BCFD-3A9A-492A-A57B-0A991170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BD1991-93F2-4440-9BAB-7167DEBB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12</a:t>
            </a:fld>
            <a:endParaRPr lang="nl-BE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BC75DC7-FD2B-4961-80F5-1A77FF877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1580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Fonts tot nu toe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301" y="1908000"/>
            <a:ext cx="9007299" cy="3132000"/>
          </a:xfrm>
        </p:spPr>
        <p:txBody>
          <a:bodyPr/>
          <a:lstStyle/>
          <a:p>
            <a:pPr lvl="1"/>
            <a:r>
              <a:rPr lang="nl-BE" dirty="0"/>
              <a:t>Verschillende bestanden</a:t>
            </a:r>
          </a:p>
          <a:p>
            <a:pPr lvl="2"/>
            <a:r>
              <a:rPr lang="nl-BE" dirty="0" err="1"/>
              <a:t>Bold</a:t>
            </a:r>
            <a:endParaRPr lang="nl-BE" dirty="0"/>
          </a:p>
          <a:p>
            <a:pPr lvl="2"/>
            <a:r>
              <a:rPr lang="nl-BE" dirty="0"/>
              <a:t>Light</a:t>
            </a:r>
          </a:p>
          <a:p>
            <a:pPr lvl="2"/>
            <a:r>
              <a:rPr lang="nl-BE" dirty="0" err="1"/>
              <a:t>Regular</a:t>
            </a:r>
            <a:endParaRPr lang="nl-BE" dirty="0"/>
          </a:p>
          <a:p>
            <a:pPr lvl="2"/>
            <a:r>
              <a:rPr lang="nl-BE" dirty="0"/>
              <a:t>…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13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Variable</a:t>
            </a:r>
            <a:r>
              <a:rPr lang="nl-BE" dirty="0"/>
              <a:t> fonts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47DD7A-F503-41EC-A614-377A31DEC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711" y="1527721"/>
            <a:ext cx="2569296" cy="380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620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Font </a:t>
            </a:r>
            <a:r>
              <a:rPr lang="nl-BE" dirty="0" err="1"/>
              <a:t>properties</a:t>
            </a:r>
            <a:endParaRPr lang="nl-BE" dirty="0"/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8684" y="2164360"/>
            <a:ext cx="9602916" cy="3682766"/>
          </a:xfrm>
        </p:spPr>
        <p:txBody>
          <a:bodyPr/>
          <a:lstStyle/>
          <a:p>
            <a:pPr lvl="1"/>
            <a:r>
              <a:rPr lang="nl-BE" dirty="0"/>
              <a:t>font-</a:t>
            </a:r>
            <a:r>
              <a:rPr lang="nl-BE" dirty="0" err="1"/>
              <a:t>style</a:t>
            </a:r>
            <a:endParaRPr lang="nl-BE" dirty="0"/>
          </a:p>
          <a:p>
            <a:pPr lvl="1"/>
            <a:r>
              <a:rPr lang="nl-BE" dirty="0"/>
              <a:t>font-variant</a:t>
            </a:r>
          </a:p>
          <a:p>
            <a:pPr lvl="1"/>
            <a:r>
              <a:rPr lang="nl-BE" dirty="0"/>
              <a:t>font-</a:t>
            </a:r>
            <a:r>
              <a:rPr lang="nl-BE" dirty="0" err="1"/>
              <a:t>weight</a:t>
            </a:r>
            <a:endParaRPr lang="nl-BE" dirty="0"/>
          </a:p>
          <a:p>
            <a:pPr lvl="1"/>
            <a:r>
              <a:rPr lang="nl-BE" dirty="0"/>
              <a:t>font-</a:t>
            </a:r>
            <a:r>
              <a:rPr lang="nl-BE" dirty="0" err="1"/>
              <a:t>size</a:t>
            </a:r>
            <a:r>
              <a:rPr lang="nl-BE" dirty="0"/>
              <a:t>/line-</a:t>
            </a:r>
            <a:r>
              <a:rPr lang="nl-BE" dirty="0" err="1"/>
              <a:t>height</a:t>
            </a:r>
            <a:endParaRPr lang="nl-BE" dirty="0"/>
          </a:p>
          <a:p>
            <a:pPr lvl="1"/>
            <a:r>
              <a:rPr lang="nl-BE" dirty="0"/>
              <a:t>font-family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14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Variable</a:t>
            </a:r>
            <a:r>
              <a:rPr lang="nl-BE" dirty="0"/>
              <a:t> fonts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7E45BA-02F3-401D-905D-7A8BAB1A34D0}"/>
              </a:ext>
            </a:extLst>
          </p:cNvPr>
          <p:cNvSpPr txBox="1"/>
          <p:nvPr/>
        </p:nvSpPr>
        <p:spPr>
          <a:xfrm>
            <a:off x="5919979" y="2274838"/>
            <a:ext cx="609460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b="0" i="0" dirty="0" err="1">
                <a:solidFill>
                  <a:srgbClr val="D76363"/>
                </a:solidFill>
                <a:effectLst/>
                <a:latin typeface="Consolas" panose="020B0609020204030204" pitchFamily="49" charset="0"/>
              </a:rPr>
              <a:t>p.a</a:t>
            </a:r>
            <a:r>
              <a:rPr lang="nl-BE" b="0" i="0" dirty="0">
                <a:solidFill>
                  <a:srgbClr val="D7636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nl-BE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nl-BE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font</a:t>
            </a:r>
            <a:r>
              <a:rPr lang="nl-BE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BE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15px </a:t>
            </a:r>
            <a:r>
              <a:rPr lang="nl-BE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Arial</a:t>
            </a:r>
            <a:r>
              <a:rPr lang="nl-BE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, sans-</a:t>
            </a:r>
            <a:r>
              <a:rPr lang="nl-BE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serif</a:t>
            </a:r>
            <a:r>
              <a:rPr lang="nl-BE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nl-BE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nl-BE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nl-BE" dirty="0"/>
            </a:br>
            <a:br>
              <a:rPr lang="nl-BE" dirty="0"/>
            </a:br>
            <a:r>
              <a:rPr lang="nl-BE" b="0" i="0" dirty="0" err="1">
                <a:solidFill>
                  <a:srgbClr val="D76363"/>
                </a:solidFill>
                <a:effectLst/>
                <a:latin typeface="Consolas" panose="020B0609020204030204" pitchFamily="49" charset="0"/>
              </a:rPr>
              <a:t>p.b</a:t>
            </a:r>
            <a:r>
              <a:rPr lang="nl-BE" b="0" i="0" dirty="0">
                <a:solidFill>
                  <a:srgbClr val="D7636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nl-BE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nl-BE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font</a:t>
            </a:r>
            <a:r>
              <a:rPr lang="nl-BE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BE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italic small-caps </a:t>
            </a:r>
            <a:r>
              <a:rPr lang="nl-BE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bold</a:t>
            </a:r>
            <a:r>
              <a:rPr lang="nl-BE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12px/30px Georgia, </a:t>
            </a:r>
            <a:r>
              <a:rPr lang="nl-BE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serif</a:t>
            </a:r>
            <a:r>
              <a:rPr lang="nl-BE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nl-BE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nl-BE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53407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is het?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291" y="1665165"/>
            <a:ext cx="10089309" cy="4181961"/>
          </a:xfrm>
        </p:spPr>
        <p:txBody>
          <a:bodyPr/>
          <a:lstStyle/>
          <a:p>
            <a:pPr lvl="1"/>
            <a:r>
              <a:rPr lang="nl-BE" dirty="0"/>
              <a:t>Alles in een enkel bestand</a:t>
            </a:r>
          </a:p>
          <a:p>
            <a:pPr lvl="2"/>
            <a:r>
              <a:rPr lang="nl-BE" dirty="0"/>
              <a:t>‘Variabel’ -&gt; aan te passen met </a:t>
            </a:r>
            <a:r>
              <a:rPr lang="nl-BE" dirty="0" err="1"/>
              <a:t>modifiers</a:t>
            </a:r>
            <a:endParaRPr lang="nl-BE" dirty="0"/>
          </a:p>
          <a:p>
            <a:pPr lvl="2"/>
            <a:endParaRPr lang="nl-BE" dirty="0"/>
          </a:p>
          <a:p>
            <a:pPr lvl="1"/>
            <a:r>
              <a:rPr lang="nl-BE" dirty="0"/>
              <a:t>Ook voor </a:t>
            </a:r>
            <a:r>
              <a:rPr lang="nl-BE" dirty="0" err="1"/>
              <a:t>icons</a:t>
            </a:r>
            <a:endParaRPr lang="nl-BE" dirty="0"/>
          </a:p>
          <a:p>
            <a:pPr lvl="2"/>
            <a:endParaRPr lang="nl-BE" dirty="0"/>
          </a:p>
          <a:p>
            <a:pPr lvl="1"/>
            <a:r>
              <a:rPr lang="nl-BE" dirty="0"/>
              <a:t>Source Sans V3</a:t>
            </a:r>
          </a:p>
          <a:p>
            <a:pPr lvl="1"/>
            <a:r>
              <a:rPr lang="nl-BE" dirty="0" err="1"/>
              <a:t>Decovar</a:t>
            </a:r>
            <a:endParaRPr lang="nl-BE" dirty="0"/>
          </a:p>
          <a:p>
            <a:pPr lvl="2"/>
            <a:r>
              <a:rPr lang="nl-BE" sz="1800" dirty="0">
                <a:hlinkClick r:id="rId2"/>
              </a:rPr>
              <a:t>https://www.axis-praxis.org/specimens/decovar</a:t>
            </a:r>
            <a:endParaRPr lang="nl-BE" sz="1800" dirty="0"/>
          </a:p>
          <a:p>
            <a:pPr lvl="1"/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15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Variable</a:t>
            </a:r>
            <a:r>
              <a:rPr lang="nl-BE" dirty="0"/>
              <a:t> fonts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FBDF08-AE1F-4911-AA3B-5C4B7D7C6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7074" y="242835"/>
            <a:ext cx="2303411" cy="588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450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B34D-8BE2-4877-8C9C-43DEECA03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Ondersteuning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A6CE4-4CE6-46A4-84BC-5154E4D0C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E138AD-55D3-4E05-AE99-922453439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C1042-E597-45DD-A32E-2449364FB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16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D6A9FC-049F-4E57-AA98-7E9C6B3B8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Variable</a:t>
            </a:r>
            <a:r>
              <a:rPr lang="nl-BE" dirty="0"/>
              <a:t> fonts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A36477-2FE5-46CF-9BE6-F250948A0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97" y="2000562"/>
            <a:ext cx="11117005" cy="294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80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F891A-4C65-4E45-AC04-04E759DF8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Toevoegen van fonts -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82476-F858-4CEF-9A81-988EA30B9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863000"/>
            <a:ext cx="10989309" cy="3132000"/>
          </a:xfrm>
        </p:spPr>
        <p:txBody>
          <a:bodyPr/>
          <a:lstStyle/>
          <a:p>
            <a:r>
              <a:rPr lang="nl-BE" sz="20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@font-face</a:t>
            </a:r>
            <a:r>
              <a:rPr lang="nl-BE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l-BE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font-family: </a:t>
            </a:r>
            <a:r>
              <a:rPr lang="nl-BE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'Source Sans 3 VF'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font-</a:t>
            </a:r>
            <a:r>
              <a:rPr lang="nl-BE" sz="2000" b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nl-BE" sz="20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nl-BE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20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900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font-</a:t>
            </a:r>
            <a:r>
              <a:rPr lang="nl-BE" sz="2000" b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nl-BE" sz="2000" b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    font-stretch: </a:t>
            </a:r>
            <a:r>
              <a:rPr lang="nl-BE" sz="2000" b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l-BE" sz="2000" b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BE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2000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'../fonts/SourceSans3VF-Roman.otf.woff2'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nl-BE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20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"woff2"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nl-BE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34CEDD-A071-4B08-BBAB-8E5B33213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6D2EFA-9B91-4D30-B8D9-2FA2927C6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17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A18B17-35FC-4130-827B-1BD3CDADEF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Variable</a:t>
            </a:r>
            <a:r>
              <a:rPr lang="nl-BE" dirty="0"/>
              <a:t> fonts</a:t>
            </a:r>
          </a:p>
        </p:txBody>
      </p:sp>
    </p:spTree>
    <p:extLst>
      <p:ext uri="{BB962C8B-B14F-4D97-AF65-F5344CB8AC3E}">
        <p14:creationId xmlns:p14="http://schemas.microsoft.com/office/powerpoint/2010/main" val="3370799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EAFBD-B5B8-4F85-98E4-19C38B62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Transforms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E6300B-AC24-4FB2-A05D-06BE75683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Just like Iron Man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926BCFD-3A9A-492A-A57B-0A991170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BD1991-93F2-4440-9BAB-7167DEBB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18</a:t>
            </a:fld>
            <a:endParaRPr lang="nl-BE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BC75DC7-FD2B-4961-80F5-1A77FF877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4968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is het?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738" y="1908000"/>
            <a:ext cx="9644862" cy="3132000"/>
          </a:xfrm>
        </p:spPr>
        <p:txBody>
          <a:bodyPr/>
          <a:lstStyle/>
          <a:p>
            <a:r>
              <a:rPr lang="nl-BE" dirty="0"/>
              <a:t>Elementen visueel aanpassen met CSS</a:t>
            </a:r>
          </a:p>
          <a:p>
            <a:pPr lvl="1"/>
            <a:r>
              <a:rPr lang="nl-BE" sz="2400" dirty="0"/>
              <a:t>Matrix(3d)</a:t>
            </a:r>
          </a:p>
          <a:p>
            <a:pPr lvl="1"/>
            <a:r>
              <a:rPr lang="nl-BE" sz="2400" dirty="0"/>
              <a:t>Translate</a:t>
            </a:r>
          </a:p>
          <a:p>
            <a:pPr lvl="1"/>
            <a:r>
              <a:rPr lang="nl-BE" sz="2400" dirty="0" err="1"/>
              <a:t>Scale</a:t>
            </a:r>
            <a:endParaRPr lang="nl-BE" sz="2400" dirty="0"/>
          </a:p>
          <a:p>
            <a:pPr lvl="1"/>
            <a:r>
              <a:rPr lang="nl-BE" sz="2400" dirty="0" err="1"/>
              <a:t>Rotate</a:t>
            </a:r>
            <a:endParaRPr lang="nl-BE" sz="2400" dirty="0"/>
          </a:p>
          <a:p>
            <a:pPr lvl="1"/>
            <a:r>
              <a:rPr lang="nl-BE" sz="2400" dirty="0" err="1"/>
              <a:t>Skew</a:t>
            </a:r>
            <a:endParaRPr lang="nl-BE" sz="2400" dirty="0"/>
          </a:p>
          <a:p>
            <a:pPr lvl="1"/>
            <a:r>
              <a:rPr lang="nl-BE" sz="2400" dirty="0"/>
              <a:t>…</a:t>
            </a:r>
          </a:p>
          <a:p>
            <a:pPr lvl="1"/>
            <a:r>
              <a:rPr lang="nl-BE" sz="2400" dirty="0"/>
              <a:t>Combinatie van bovenstaande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19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Transforms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07411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718ED56-9B95-423B-8216-9F178AD2C3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Dynamic</a:t>
            </a:r>
            <a:r>
              <a:rPr lang="nl-BE" dirty="0"/>
              <a:t> Web Development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124F62E7-84EB-4132-BAC4-04FD56CAD6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HTML5 &amp; Games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18169475-DD59-4D84-BD2E-FA0DFEC69F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Dmitriy Van der Elst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8443782-7588-4BA1-A888-94A8DEFEE0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0603" y="4493298"/>
            <a:ext cx="5455147" cy="1617663"/>
          </a:xfrm>
        </p:spPr>
        <p:txBody>
          <a:bodyPr/>
          <a:lstStyle/>
          <a:p>
            <a:r>
              <a:rPr lang="nl-BE" dirty="0"/>
              <a:t>27 april 2021</a:t>
            </a:r>
          </a:p>
          <a:p>
            <a:r>
              <a:rPr lang="nl-BE" dirty="0"/>
              <a:t>dmitriy.vanderelst@student.arteveldehs.be</a:t>
            </a:r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3EA1070-FA06-4A00-A759-4ACED8B01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FC613BBA-66FF-4B29-8641-2A8DBF9F4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10289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EAFBD-B5B8-4F85-98E4-19C38B62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Transitions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E6300B-AC24-4FB2-A05D-06BE75683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Take </a:t>
            </a:r>
            <a:r>
              <a:rPr lang="nl-BE" dirty="0" err="1"/>
              <a:t>your</a:t>
            </a:r>
            <a:r>
              <a:rPr lang="nl-BE" dirty="0"/>
              <a:t> time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926BCFD-3A9A-492A-A57B-0A991170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BD1991-93F2-4440-9BAB-7167DEBB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20</a:t>
            </a:fld>
            <a:endParaRPr lang="nl-BE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BC75DC7-FD2B-4961-80F5-1A77FF877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1890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werkt het?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402" y="1908000"/>
            <a:ext cx="9846198" cy="3132000"/>
          </a:xfrm>
        </p:spPr>
        <p:txBody>
          <a:bodyPr/>
          <a:lstStyle/>
          <a:p>
            <a:r>
              <a:rPr lang="nl-BE" dirty="0"/>
              <a:t>De overgang tussen CSS-stijlen geleidelijk maken</a:t>
            </a:r>
          </a:p>
          <a:p>
            <a:pPr lvl="1"/>
            <a:r>
              <a:rPr lang="nl-BE" dirty="0" err="1">
                <a:latin typeface="Consolas" panose="020B0609020204030204" pitchFamily="49" charset="0"/>
              </a:rPr>
              <a:t>Transition</a:t>
            </a:r>
            <a:r>
              <a:rPr lang="nl-BE" dirty="0">
                <a:latin typeface="Consolas" panose="020B0609020204030204" pitchFamily="49" charset="0"/>
              </a:rPr>
              <a:t>: </a:t>
            </a:r>
            <a:r>
              <a:rPr lang="nl-BE" dirty="0" err="1">
                <a:latin typeface="Consolas" panose="020B0609020204030204" pitchFamily="49" charset="0"/>
              </a:rPr>
              <a:t>all</a:t>
            </a:r>
            <a:r>
              <a:rPr lang="nl-BE" dirty="0">
                <a:latin typeface="Consolas" panose="020B0609020204030204" pitchFamily="49" charset="0"/>
              </a:rPr>
              <a:t> .2s </a:t>
            </a:r>
            <a:r>
              <a:rPr lang="nl-BE" dirty="0" err="1">
                <a:latin typeface="Consolas" panose="020B0609020204030204" pitchFamily="49" charset="0"/>
              </a:rPr>
              <a:t>ease</a:t>
            </a:r>
            <a:r>
              <a:rPr lang="nl-BE" dirty="0">
                <a:latin typeface="Consolas" panose="020B0609020204030204" pitchFamily="49" charset="0"/>
              </a:rPr>
              <a:t>-in;</a:t>
            </a:r>
          </a:p>
          <a:p>
            <a:pPr lvl="1"/>
            <a:endParaRPr lang="nl-BE" dirty="0"/>
          </a:p>
          <a:p>
            <a:pPr lvl="1"/>
            <a:r>
              <a:rPr lang="nl-BE" dirty="0"/>
              <a:t>Mogelijk voor alle </a:t>
            </a:r>
            <a:r>
              <a:rPr lang="nl-BE" b="1" dirty="0"/>
              <a:t>of</a:t>
            </a:r>
            <a:r>
              <a:rPr lang="nl-BE" dirty="0"/>
              <a:t> specifieke </a:t>
            </a:r>
            <a:r>
              <a:rPr lang="nl-BE" dirty="0" err="1"/>
              <a:t>style</a:t>
            </a:r>
            <a:r>
              <a:rPr lang="nl-BE" dirty="0"/>
              <a:t> </a:t>
            </a:r>
            <a:r>
              <a:rPr lang="nl-BE" dirty="0" err="1"/>
              <a:t>properties</a:t>
            </a:r>
            <a:endParaRPr lang="nl-BE" dirty="0"/>
          </a:p>
          <a:p>
            <a:pPr lvl="1"/>
            <a:r>
              <a:rPr lang="nl-BE" dirty="0"/>
              <a:t>Duurtijd</a:t>
            </a:r>
          </a:p>
          <a:p>
            <a:pPr lvl="1"/>
            <a:r>
              <a:rPr lang="nl-BE" dirty="0" err="1"/>
              <a:t>Ease</a:t>
            </a:r>
            <a:r>
              <a:rPr lang="nl-BE" dirty="0"/>
              <a:t>-in, -out of beiden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21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Transitions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62502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EAFBD-B5B8-4F85-98E4-19C38B62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Sprites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E6300B-AC24-4FB2-A05D-06BE75683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Animate</a:t>
            </a:r>
            <a:r>
              <a:rPr lang="nl-BE" dirty="0"/>
              <a:t> images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926BCFD-3A9A-492A-A57B-0A991170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BD1991-93F2-4440-9BAB-7167DEBB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22</a:t>
            </a:fld>
            <a:endParaRPr lang="nl-BE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BC75DC7-FD2B-4961-80F5-1A77FF877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223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zijn ze?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789" y="1535185"/>
            <a:ext cx="9988811" cy="3504814"/>
          </a:xfrm>
        </p:spPr>
        <p:txBody>
          <a:bodyPr/>
          <a:lstStyle/>
          <a:p>
            <a:pPr lvl="1"/>
            <a:r>
              <a:rPr lang="nl-BE" dirty="0"/>
              <a:t>Een </a:t>
            </a:r>
            <a:r>
              <a:rPr lang="nl-BE" dirty="0" err="1"/>
              <a:t>sprite</a:t>
            </a:r>
            <a:r>
              <a:rPr lang="nl-BE" dirty="0"/>
              <a:t> is een animatie opgebouwd uit een reeks afbeeldingen</a:t>
            </a:r>
          </a:p>
          <a:p>
            <a:pPr lvl="1"/>
            <a:r>
              <a:rPr lang="nl-BE" dirty="0"/>
              <a:t>Deze verschillende afbeeldingen stellen elk een frame voor binnen een animatie</a:t>
            </a:r>
          </a:p>
          <a:p>
            <a:pPr lvl="1"/>
            <a:r>
              <a:rPr lang="nl-BE" dirty="0"/>
              <a:t>Deze verschillende frames kunnen zich binnen hetzelfde of verschillende bestanden bevinden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23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Sprites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5B9801D-7E8B-4847-BD0A-B115A988B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0105"/>
            <a:ext cx="121920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580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Voorbeelden</a:t>
            </a:r>
          </a:p>
        </p:txBody>
      </p:sp>
      <p:pic>
        <p:nvPicPr>
          <p:cNvPr id="13" name="Content Placeholder 12" descr="A picture containing text&#10;&#10;Description automatically generated">
            <a:extLst>
              <a:ext uri="{FF2B5EF4-FFF2-40B4-BE49-F238E27FC236}">
                <a16:creationId xmlns:a16="http://schemas.microsoft.com/office/drawing/2014/main" id="{C4957349-D583-4AA3-9395-8333317DB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72" b="64659"/>
          <a:stretch/>
        </p:blipFill>
        <p:spPr>
          <a:xfrm>
            <a:off x="396000" y="2319320"/>
            <a:ext cx="6771154" cy="3386242"/>
          </a:xfrm>
        </p:spPr>
      </p:pic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24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Sprites</a:t>
            </a:r>
          </a:p>
        </p:txBody>
      </p:sp>
      <p:pic>
        <p:nvPicPr>
          <p:cNvPr id="15" name="Picture 14" descr="A picture containing dancer, group, posing, line&#10;&#10;Description automatically generated">
            <a:extLst>
              <a:ext uri="{FF2B5EF4-FFF2-40B4-BE49-F238E27FC236}">
                <a16:creationId xmlns:a16="http://schemas.microsoft.com/office/drawing/2014/main" id="{F55D0430-A82E-401A-A720-C3F0330BB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046" y="501153"/>
            <a:ext cx="4946321" cy="335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6254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EAFBD-B5B8-4F85-98E4-19C38B62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Request</a:t>
            </a:r>
            <a:r>
              <a:rPr lang="nl-BE" dirty="0"/>
              <a:t> </a:t>
            </a:r>
            <a:r>
              <a:rPr lang="nl-BE" dirty="0" err="1"/>
              <a:t>animation</a:t>
            </a:r>
            <a:r>
              <a:rPr lang="nl-BE" dirty="0"/>
              <a:t> frame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E6300B-AC24-4FB2-A05D-06BE75683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Smart </a:t>
            </a:r>
            <a:r>
              <a:rPr lang="nl-BE" dirty="0" err="1"/>
              <a:t>rendering</a:t>
            </a:r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926BCFD-3A9A-492A-A57B-0A991170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BD1991-93F2-4440-9BAB-7167DEBB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25</a:t>
            </a:fld>
            <a:endParaRPr lang="nl-BE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BC75DC7-FD2B-4961-80F5-1A77FF877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18344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Frames per second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349" y="1577130"/>
            <a:ext cx="9471169" cy="4479722"/>
          </a:xfrm>
        </p:spPr>
        <p:txBody>
          <a:bodyPr/>
          <a:lstStyle/>
          <a:p>
            <a:pPr lvl="1"/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26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Request</a:t>
            </a:r>
            <a:r>
              <a:rPr lang="nl-BE" dirty="0"/>
              <a:t> </a:t>
            </a:r>
            <a:r>
              <a:rPr lang="nl-BE" dirty="0" err="1"/>
              <a:t>animation</a:t>
            </a:r>
            <a:r>
              <a:rPr lang="nl-BE" dirty="0"/>
              <a:t> frame</a:t>
            </a:r>
          </a:p>
        </p:txBody>
      </p:sp>
      <p:pic>
        <p:nvPicPr>
          <p:cNvPr id="1026" name="Picture 2" descr="Frame Rate: A Beginner's Guide | TechSmith">
            <a:extLst>
              <a:ext uri="{FF2B5EF4-FFF2-40B4-BE49-F238E27FC236}">
                <a16:creationId xmlns:a16="http://schemas.microsoft.com/office/drawing/2014/main" id="{450070E1-85CB-425C-8483-1078E3BDF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15" y="1824884"/>
            <a:ext cx="11148969" cy="320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3922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6F2B2-081F-42D1-A341-BCBA17481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19479A-C7B4-40DC-ABA6-3FDFAF64A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E49462-1BEB-49B1-937F-5C9FF1759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27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2DE9C0-B7F6-445B-AE30-A1035FD034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Request</a:t>
            </a:r>
            <a:r>
              <a:rPr lang="nl-BE" dirty="0"/>
              <a:t> </a:t>
            </a:r>
            <a:r>
              <a:rPr lang="nl-BE" dirty="0" err="1"/>
              <a:t>animation</a:t>
            </a:r>
            <a:r>
              <a:rPr lang="nl-BE" dirty="0"/>
              <a:t> frame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A2FFED-4BF8-40F8-B629-661D7959731C}"/>
              </a:ext>
            </a:extLst>
          </p:cNvPr>
          <p:cNvSpPr txBox="1"/>
          <p:nvPr/>
        </p:nvSpPr>
        <p:spPr>
          <a:xfrm>
            <a:off x="2516697" y="2063692"/>
            <a:ext cx="886716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nl-BE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2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repeatOften</a:t>
            </a:r>
            <a:r>
              <a:rPr lang="nl-BE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nl-BE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nl-BE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nl-BE" sz="28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 Do </a:t>
            </a:r>
            <a:r>
              <a:rPr lang="nl-BE" sz="2800" b="0" i="1" dirty="0" err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whatever</a:t>
            </a:r>
            <a:endParaRPr lang="nl-BE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nl-BE" sz="2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requestAnimationFrame</a:t>
            </a:r>
            <a:r>
              <a:rPr lang="nl-BE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sz="2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repeatOften</a:t>
            </a:r>
            <a:r>
              <a:rPr lang="nl-BE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nl-BE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nl-BE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nl-BE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2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requestAnimationFrame</a:t>
            </a:r>
            <a:r>
              <a:rPr lang="nl-BE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sz="2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repeatOften</a:t>
            </a:r>
            <a:r>
              <a:rPr lang="nl-BE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nl-BE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nl-BE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38764900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Waarom niet gewoon een loop?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789" y="1633714"/>
            <a:ext cx="9988811" cy="3406286"/>
          </a:xfrm>
        </p:spPr>
        <p:txBody>
          <a:bodyPr/>
          <a:lstStyle/>
          <a:p>
            <a:pPr lvl="1"/>
            <a:r>
              <a:rPr lang="nl-BE" dirty="0"/>
              <a:t>Javascript is single-</a:t>
            </a:r>
            <a:r>
              <a:rPr lang="nl-BE" dirty="0" err="1"/>
              <a:t>threaded</a:t>
            </a:r>
            <a:endParaRPr lang="nl-BE" dirty="0"/>
          </a:p>
          <a:p>
            <a:pPr lvl="1"/>
            <a:r>
              <a:rPr lang="nl-BE" dirty="0"/>
              <a:t>Loops zijn ‘</a:t>
            </a:r>
            <a:r>
              <a:rPr lang="nl-BE" dirty="0" err="1"/>
              <a:t>blocking</a:t>
            </a:r>
            <a:r>
              <a:rPr lang="nl-BE" dirty="0"/>
              <a:t>’-code</a:t>
            </a:r>
          </a:p>
          <a:p>
            <a:pPr lvl="1"/>
            <a:r>
              <a:rPr lang="nl-BE" dirty="0"/>
              <a:t>Geen controle over snelheid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28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Request</a:t>
            </a:r>
            <a:r>
              <a:rPr lang="nl-BE" dirty="0"/>
              <a:t> </a:t>
            </a:r>
            <a:r>
              <a:rPr lang="nl-BE" dirty="0" err="1"/>
              <a:t>animation</a:t>
            </a:r>
            <a:r>
              <a:rPr lang="nl-BE" dirty="0"/>
              <a:t> frame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04729C-8554-44BD-82E7-ED2871C85B2A}"/>
              </a:ext>
            </a:extLst>
          </p:cNvPr>
          <p:cNvSpPr txBox="1"/>
          <p:nvPr/>
        </p:nvSpPr>
        <p:spPr>
          <a:xfrm>
            <a:off x="3154261" y="3655005"/>
            <a:ext cx="858575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28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l-BE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nl-BE" sz="2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nl-BE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2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l-BE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2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BE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nl-BE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2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l-BE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nl-BE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2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1e7</a:t>
            </a:r>
            <a:r>
              <a:rPr lang="nl-BE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nl-BE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2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l-BE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nl-BE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nl-BE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nl-BE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l-BE" sz="2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renderFrame</a:t>
            </a:r>
            <a:r>
              <a:rPr lang="nl-BE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nl-BE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nl-BE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nl-BE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5760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setInterval</a:t>
            </a:r>
            <a:endParaRPr lang="nl-BE" dirty="0"/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349" y="2164360"/>
            <a:ext cx="9471169" cy="3892492"/>
          </a:xfrm>
        </p:spPr>
        <p:txBody>
          <a:bodyPr/>
          <a:lstStyle/>
          <a:p>
            <a:pPr lvl="1"/>
            <a:r>
              <a:rPr lang="nl-BE" dirty="0"/>
              <a:t>Je kan ook een functie blijven uitvoeren met een interval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29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Request</a:t>
            </a:r>
            <a:r>
              <a:rPr lang="nl-BE" dirty="0"/>
              <a:t> </a:t>
            </a:r>
            <a:r>
              <a:rPr lang="nl-BE" dirty="0" err="1"/>
              <a:t>animation</a:t>
            </a:r>
            <a:r>
              <a:rPr lang="nl-BE" dirty="0"/>
              <a:t> frame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8180DF-2EB5-49A1-A890-D1C3E53C0D41}"/>
              </a:ext>
            </a:extLst>
          </p:cNvPr>
          <p:cNvSpPr txBox="1"/>
          <p:nvPr/>
        </p:nvSpPr>
        <p:spPr>
          <a:xfrm>
            <a:off x="3366081" y="2995275"/>
            <a:ext cx="609460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3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nl-BE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sz="3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nl-BE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(){</a:t>
            </a:r>
            <a:endParaRPr lang="nl-BE" sz="3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l-BE" sz="3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renderFrame</a:t>
            </a:r>
            <a:r>
              <a:rPr lang="nl-BE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nl-BE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nl-BE" sz="3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lang="nl-BE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3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nl-BE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nl-BE" sz="3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nl-BE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nl-BE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nl-BE" sz="3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154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D9A78874-CA76-4C66-8AB0-DB0467756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7031" y="228664"/>
            <a:ext cx="5365733" cy="6035547"/>
          </a:xfrm>
        </p:spPr>
        <p:txBody>
          <a:bodyPr anchor="ctr"/>
          <a:lstStyle/>
          <a:p>
            <a:r>
              <a:rPr lang="nl-BE" dirty="0" err="1"/>
              <a:t>Local</a:t>
            </a:r>
            <a:r>
              <a:rPr lang="nl-BE" dirty="0"/>
              <a:t> storage</a:t>
            </a:r>
          </a:p>
          <a:p>
            <a:r>
              <a:rPr lang="nl-BE" dirty="0" err="1"/>
              <a:t>Variable</a:t>
            </a:r>
            <a:r>
              <a:rPr lang="nl-BE" dirty="0"/>
              <a:t> fonts</a:t>
            </a:r>
          </a:p>
          <a:p>
            <a:r>
              <a:rPr lang="nl-BE" dirty="0" err="1"/>
              <a:t>Transforms</a:t>
            </a:r>
            <a:endParaRPr lang="nl-BE" dirty="0"/>
          </a:p>
          <a:p>
            <a:r>
              <a:rPr lang="nl-BE" dirty="0" err="1"/>
              <a:t>Transitions</a:t>
            </a:r>
            <a:endParaRPr lang="nl-BE" dirty="0"/>
          </a:p>
          <a:p>
            <a:r>
              <a:rPr lang="nl-BE" dirty="0" err="1"/>
              <a:t>Request</a:t>
            </a:r>
            <a:r>
              <a:rPr lang="nl-BE" dirty="0"/>
              <a:t> </a:t>
            </a:r>
            <a:r>
              <a:rPr lang="nl-BE" dirty="0" err="1"/>
              <a:t>animation</a:t>
            </a:r>
            <a:r>
              <a:rPr lang="nl-BE" dirty="0"/>
              <a:t> frame</a:t>
            </a:r>
          </a:p>
          <a:p>
            <a:r>
              <a:rPr lang="nl-BE" dirty="0"/>
              <a:t>Sprite</a:t>
            </a:r>
          </a:p>
          <a:p>
            <a:r>
              <a:rPr lang="nl-BE" dirty="0"/>
              <a:t>Web speech API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1EB6E6A-9EE0-4FEF-9807-DEC31A15C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59CE2FD-DE76-4295-BF54-E1613FCA4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3</a:t>
            </a:fld>
            <a:endParaRPr lang="nl-BE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7740E662-A7E0-4313-9F07-59FA85CA3D96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099270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Voordelen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789" y="1633714"/>
            <a:ext cx="9988811" cy="3406286"/>
          </a:xfrm>
        </p:spPr>
        <p:txBody>
          <a:bodyPr/>
          <a:lstStyle/>
          <a:p>
            <a:pPr lvl="1"/>
            <a:r>
              <a:rPr lang="nl-BE" dirty="0"/>
              <a:t>De browser kan je animatie optimaliseren</a:t>
            </a:r>
          </a:p>
          <a:p>
            <a:pPr lvl="1"/>
            <a:r>
              <a:rPr lang="nl-BE" dirty="0"/>
              <a:t>Animaties in inactieve tabs stoppen, dit zorgt ervoor dat de CPU minder berekeningen hoeft te doen</a:t>
            </a:r>
          </a:p>
          <a:p>
            <a:pPr lvl="1"/>
            <a:r>
              <a:rPr lang="nl-BE" dirty="0"/>
              <a:t>Batterij-vriendelijker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30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Request</a:t>
            </a:r>
            <a:r>
              <a:rPr lang="nl-BE" dirty="0"/>
              <a:t> </a:t>
            </a:r>
            <a:r>
              <a:rPr lang="nl-BE" dirty="0" err="1"/>
              <a:t>animation</a:t>
            </a:r>
            <a:r>
              <a:rPr lang="nl-BE" dirty="0"/>
              <a:t> frame</a:t>
            </a:r>
          </a:p>
        </p:txBody>
      </p:sp>
      <p:pic>
        <p:nvPicPr>
          <p:cNvPr id="7" name="Picture 6" descr="Icon&#10;&#10;Description automatically generated with medium confidence">
            <a:extLst>
              <a:ext uri="{FF2B5EF4-FFF2-40B4-BE49-F238E27FC236}">
                <a16:creationId xmlns:a16="http://schemas.microsoft.com/office/drawing/2014/main" id="{7C8AF728-C747-46EB-9034-3BF4A7335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77768" y="3388500"/>
            <a:ext cx="5905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3584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EAFBD-B5B8-4F85-98E4-19C38B62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Web speech API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E6300B-AC24-4FB2-A05D-06BE75683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Words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text</a:t>
            </a:r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926BCFD-3A9A-492A-A57B-0A991170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BD1991-93F2-4440-9BAB-7167DEBB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31</a:t>
            </a:fld>
            <a:endParaRPr lang="nl-BE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BC75DC7-FD2B-4961-80F5-1A77FF877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6249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kan je ermee doen?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908000"/>
            <a:ext cx="10377309" cy="3132000"/>
          </a:xfrm>
        </p:spPr>
        <p:txBody>
          <a:bodyPr/>
          <a:lstStyle/>
          <a:p>
            <a:r>
              <a:rPr lang="nl-BE" dirty="0"/>
              <a:t>Twee richtingen</a:t>
            </a:r>
          </a:p>
          <a:p>
            <a:endParaRPr lang="nl-BE" dirty="0"/>
          </a:p>
          <a:p>
            <a:pPr lvl="1"/>
            <a:r>
              <a:rPr lang="nl-BE" dirty="0" err="1"/>
              <a:t>SpeechRecognition</a:t>
            </a:r>
            <a:r>
              <a:rPr lang="nl-BE" dirty="0"/>
              <a:t>: Spraak naar tekst</a:t>
            </a:r>
          </a:p>
          <a:p>
            <a:pPr lvl="1"/>
            <a:r>
              <a:rPr lang="nl-BE" dirty="0" err="1"/>
              <a:t>SpeechSynthesis</a:t>
            </a:r>
            <a:r>
              <a:rPr lang="nl-BE" dirty="0"/>
              <a:t>: Tekst naar spraak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32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Web speech API</a:t>
            </a:r>
          </a:p>
        </p:txBody>
      </p:sp>
      <p:pic>
        <p:nvPicPr>
          <p:cNvPr id="7" name="Picture 6" descr="A picture containing text, outdoor&#10;&#10;Description automatically generated">
            <a:extLst>
              <a:ext uri="{FF2B5EF4-FFF2-40B4-BE49-F238E27FC236}">
                <a16:creationId xmlns:a16="http://schemas.microsoft.com/office/drawing/2014/main" id="{A6AC9009-8079-44E6-B81E-5041DB186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10594" y="2026710"/>
            <a:ext cx="4847115" cy="301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9747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gebruiken?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449" y="1314721"/>
            <a:ext cx="11157358" cy="4867965"/>
          </a:xfrm>
        </p:spPr>
        <p:txBody>
          <a:bodyPr/>
          <a:lstStyle/>
          <a:p>
            <a:r>
              <a:rPr lang="nl-BE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nl-BE" sz="1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allElements</a:t>
            </a:r>
            <a:r>
              <a:rPr lang="nl-BE" sz="18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sz="1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game</a:t>
            </a:r>
            <a:r>
              <a:rPr lang="nl-BE" sz="18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sz="1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answerVoice</a:t>
            </a:r>
            <a:r>
              <a:rPr lang="nl-BE" sz="18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sz="1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nl-BE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BE" sz="1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lang="nl-BE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nl-BE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1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nl-BE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nl-BE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nl-BE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nl-BE" sz="1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nl-BE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1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recognition</a:t>
            </a:r>
            <a:r>
              <a:rPr lang="nl-BE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nl-BE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nl-BE" sz="1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webkitSpeechRecognition</a:t>
            </a:r>
            <a:r>
              <a:rPr lang="nl-BE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nl-BE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18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SpeechRecognition</a:t>
            </a:r>
            <a:r>
              <a:rPr lang="nl-BE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)()</a:t>
            </a:r>
            <a:r>
              <a:rPr lang="nl-BE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nl-BE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nl-BE" sz="1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recognition</a:t>
            </a:r>
            <a:r>
              <a:rPr lang="nl-BE" sz="18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sz="1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nl-BE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BE" sz="1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en-US</a:t>
            </a:r>
            <a:r>
              <a:rPr lang="nl-BE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';</a:t>
            </a:r>
            <a:endParaRPr lang="nl-BE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nl-BE" sz="1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recognition</a:t>
            </a:r>
            <a:r>
              <a:rPr lang="nl-BE" sz="18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sz="1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interimResults</a:t>
            </a:r>
            <a:r>
              <a:rPr lang="nl-BE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18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nl-BE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nl-BE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nl-BE" sz="1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recognition</a:t>
            </a:r>
            <a:r>
              <a:rPr lang="nl-BE" sz="18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sz="1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maxAlternatives</a:t>
            </a:r>
            <a:r>
              <a:rPr lang="nl-BE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1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BE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nl-BE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nl-BE" sz="1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recognition</a:t>
            </a:r>
            <a:r>
              <a:rPr lang="nl-BE" sz="18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sz="1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nl-BE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nl-BE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nl-BE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nl-BE" sz="1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recognition</a:t>
            </a:r>
            <a:r>
              <a:rPr lang="nl-BE" sz="18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sz="1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nl-BE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BE" sz="18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nl-BE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nl-BE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1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nl-BE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sz="1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nl-BE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nl-BE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nl-BE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nl-BE" sz="1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allElements</a:t>
            </a:r>
            <a:r>
              <a:rPr lang="nl-BE" sz="18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sz="1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game</a:t>
            </a:r>
            <a:r>
              <a:rPr lang="nl-BE" sz="18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sz="1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answerText</a:t>
            </a:r>
            <a:r>
              <a:rPr lang="nl-BE" sz="18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sz="1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nl-BE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1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nl-BE" sz="18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sz="1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nl-BE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nl-BE" sz="1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BE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nl-BE" sz="1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BE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nl-BE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sz="1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transcript</a:t>
            </a:r>
            <a:r>
              <a:rPr lang="nl-BE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nl-BE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nl-BE" sz="1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submitAnswer</a:t>
            </a:r>
            <a:r>
              <a:rPr lang="nl-BE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l-BE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nl-BE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BE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nl-BE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nl-BE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nl-BE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BE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nl-BE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nl-BE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33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Web speech API</a:t>
            </a:r>
          </a:p>
        </p:txBody>
      </p:sp>
    </p:spTree>
    <p:extLst>
      <p:ext uri="{BB962C8B-B14F-4D97-AF65-F5344CB8AC3E}">
        <p14:creationId xmlns:p14="http://schemas.microsoft.com/office/powerpoint/2010/main" val="16607665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EAFBD-B5B8-4F85-98E4-19C38B62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Extra’s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E6300B-AC24-4FB2-A05D-06BE75683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But </a:t>
            </a:r>
            <a:r>
              <a:rPr lang="nl-BE" dirty="0" err="1"/>
              <a:t>wait</a:t>
            </a:r>
            <a:r>
              <a:rPr lang="nl-BE" dirty="0"/>
              <a:t>… </a:t>
            </a:r>
            <a:r>
              <a:rPr lang="nl-BE" dirty="0" err="1"/>
              <a:t>There’s</a:t>
            </a:r>
            <a:r>
              <a:rPr lang="nl-BE" dirty="0"/>
              <a:t> more!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926BCFD-3A9A-492A-A57B-0A991170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BD1991-93F2-4440-9BAB-7167DEBB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34</a:t>
            </a:fld>
            <a:endParaRPr lang="nl-BE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BC75DC7-FD2B-4961-80F5-1A77FF877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94726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Webcam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291" y="1585519"/>
            <a:ext cx="10089309" cy="4404220"/>
          </a:xfrm>
        </p:spPr>
        <p:txBody>
          <a:bodyPr/>
          <a:lstStyle/>
          <a:p>
            <a:r>
              <a:rPr lang="nl-BE" dirty="0"/>
              <a:t>Toegang tot je webcam</a:t>
            </a:r>
          </a:p>
          <a:p>
            <a:pPr lvl="1"/>
            <a:r>
              <a:rPr lang="nl-BE" dirty="0"/>
              <a:t>Videostream</a:t>
            </a:r>
          </a:p>
          <a:p>
            <a:pPr marL="180000" lvl="1" indent="0">
              <a:buNone/>
            </a:pPr>
            <a:r>
              <a:rPr lang="nl-BE" sz="1600" dirty="0">
                <a:latin typeface="Consolas" panose="020B0609020204030204" pitchFamily="49" charset="0"/>
              </a:rPr>
              <a:t>    let video = </a:t>
            </a:r>
            <a:r>
              <a:rPr lang="nl-BE" sz="1600" dirty="0" err="1">
                <a:latin typeface="Consolas" panose="020B0609020204030204" pitchFamily="49" charset="0"/>
              </a:rPr>
              <a:t>document.getElementById</a:t>
            </a:r>
            <a:r>
              <a:rPr lang="nl-BE" sz="1600" dirty="0">
                <a:latin typeface="Consolas" panose="020B0609020204030204" pitchFamily="49" charset="0"/>
              </a:rPr>
              <a:t>('webcamstream');</a:t>
            </a:r>
          </a:p>
          <a:p>
            <a:pPr lvl="1"/>
            <a:endParaRPr lang="nl-BE" sz="1600" dirty="0">
              <a:latin typeface="Consolas" panose="020B0609020204030204" pitchFamily="49" charset="0"/>
            </a:endParaRPr>
          </a:p>
          <a:p>
            <a:pPr marL="180000" lvl="1" indent="0">
              <a:buNone/>
            </a:pPr>
            <a:r>
              <a:rPr lang="nl-BE" sz="1600" dirty="0">
                <a:latin typeface="Consolas" panose="020B0609020204030204" pitchFamily="49" charset="0"/>
              </a:rPr>
              <a:t>    // open webcam </a:t>
            </a:r>
            <a:r>
              <a:rPr lang="nl-BE" sz="1600" dirty="0" err="1">
                <a:latin typeface="Consolas" panose="020B0609020204030204" pitchFamily="49" charset="0"/>
              </a:rPr>
              <a:t>and</a:t>
            </a:r>
            <a:r>
              <a:rPr lang="nl-BE" sz="1600" dirty="0">
                <a:latin typeface="Consolas" panose="020B0609020204030204" pitchFamily="49" charset="0"/>
              </a:rPr>
              <a:t> stream </a:t>
            </a:r>
            <a:r>
              <a:rPr lang="nl-BE" sz="1600" dirty="0" err="1">
                <a:latin typeface="Consolas" panose="020B0609020204030204" pitchFamily="49" charset="0"/>
              </a:rPr>
              <a:t>to</a:t>
            </a:r>
            <a:r>
              <a:rPr lang="nl-BE" sz="1600" dirty="0">
                <a:latin typeface="Consolas" panose="020B0609020204030204" pitchFamily="49" charset="0"/>
              </a:rPr>
              <a:t> video element</a:t>
            </a:r>
          </a:p>
          <a:p>
            <a:pPr marL="180000" lvl="1" indent="0">
              <a:buNone/>
            </a:pPr>
            <a:r>
              <a:rPr lang="nl-BE" sz="1600" dirty="0">
                <a:latin typeface="Consolas" panose="020B0609020204030204" pitchFamily="49" charset="0"/>
              </a:rPr>
              <a:t>    </a:t>
            </a:r>
            <a:r>
              <a:rPr lang="nl-BE" sz="1600" dirty="0" err="1">
                <a:latin typeface="Consolas" panose="020B0609020204030204" pitchFamily="49" charset="0"/>
              </a:rPr>
              <a:t>navigator.mediaDevices.getUserMedia</a:t>
            </a:r>
            <a:r>
              <a:rPr lang="nl-BE" sz="1600" dirty="0">
                <a:latin typeface="Consolas" panose="020B0609020204030204" pitchFamily="49" charset="0"/>
              </a:rPr>
              <a:t>({</a:t>
            </a:r>
          </a:p>
          <a:p>
            <a:pPr marL="180000" lvl="1" indent="0">
              <a:buNone/>
            </a:pPr>
            <a:r>
              <a:rPr lang="nl-BE" sz="1600" dirty="0">
                <a:latin typeface="Consolas" panose="020B0609020204030204" pitchFamily="49" charset="0"/>
              </a:rPr>
              <a:t>      video: </a:t>
            </a:r>
            <a:r>
              <a:rPr lang="nl-BE" sz="1600" dirty="0" err="1">
                <a:latin typeface="Consolas" panose="020B0609020204030204" pitchFamily="49" charset="0"/>
              </a:rPr>
              <a:t>true</a:t>
            </a:r>
            <a:endParaRPr lang="nl-BE" sz="1600" dirty="0">
              <a:latin typeface="Consolas" panose="020B0609020204030204" pitchFamily="49" charset="0"/>
            </a:endParaRPr>
          </a:p>
          <a:p>
            <a:pPr marL="180000" lvl="1" indent="0">
              <a:buNone/>
            </a:pPr>
            <a:r>
              <a:rPr lang="nl-BE" sz="1600" dirty="0">
                <a:latin typeface="Consolas" panose="020B0609020204030204" pitchFamily="49" charset="0"/>
              </a:rPr>
              <a:t>    }).</a:t>
            </a:r>
            <a:r>
              <a:rPr lang="nl-BE" sz="1600" dirty="0" err="1">
                <a:latin typeface="Consolas" panose="020B0609020204030204" pitchFamily="49" charset="0"/>
              </a:rPr>
              <a:t>then</a:t>
            </a:r>
            <a:r>
              <a:rPr lang="nl-BE" sz="1600" dirty="0">
                <a:latin typeface="Consolas" panose="020B0609020204030204" pitchFamily="49" charset="0"/>
              </a:rPr>
              <a:t>(</a:t>
            </a:r>
            <a:r>
              <a:rPr lang="nl-BE" sz="1600" dirty="0" err="1">
                <a:latin typeface="Consolas" panose="020B0609020204030204" pitchFamily="49" charset="0"/>
              </a:rPr>
              <a:t>function</a:t>
            </a:r>
            <a:r>
              <a:rPr lang="nl-BE" sz="1600" dirty="0">
                <a:latin typeface="Consolas" panose="020B0609020204030204" pitchFamily="49" charset="0"/>
              </a:rPr>
              <a:t>(stream) {</a:t>
            </a:r>
          </a:p>
          <a:p>
            <a:pPr marL="180000" lvl="1" indent="0">
              <a:buNone/>
            </a:pPr>
            <a:r>
              <a:rPr lang="nl-BE" sz="1600" dirty="0">
                <a:latin typeface="Consolas" panose="020B0609020204030204" pitchFamily="49" charset="0"/>
              </a:rPr>
              <a:t>      </a:t>
            </a:r>
            <a:r>
              <a:rPr lang="nl-BE" sz="1600" dirty="0" err="1">
                <a:latin typeface="Consolas" panose="020B0609020204030204" pitchFamily="49" charset="0"/>
              </a:rPr>
              <a:t>video.srcObject</a:t>
            </a:r>
            <a:r>
              <a:rPr lang="nl-BE" sz="1600" dirty="0">
                <a:latin typeface="Consolas" panose="020B0609020204030204" pitchFamily="49" charset="0"/>
              </a:rPr>
              <a:t> = stream;</a:t>
            </a:r>
          </a:p>
          <a:p>
            <a:pPr marL="180000" lvl="1" indent="0">
              <a:buNone/>
            </a:pPr>
            <a:r>
              <a:rPr lang="nl-BE" sz="1600" dirty="0">
                <a:latin typeface="Consolas" panose="020B0609020204030204" pitchFamily="49" charset="0"/>
              </a:rPr>
              <a:t>    }).catch(</a:t>
            </a:r>
            <a:r>
              <a:rPr lang="nl-BE" sz="1600" dirty="0" err="1">
                <a:latin typeface="Consolas" panose="020B0609020204030204" pitchFamily="49" charset="0"/>
              </a:rPr>
              <a:t>function</a:t>
            </a:r>
            <a:r>
              <a:rPr lang="nl-BE" sz="1600" dirty="0">
                <a:latin typeface="Consolas" panose="020B0609020204030204" pitchFamily="49" charset="0"/>
              </a:rPr>
              <a:t>(</a:t>
            </a:r>
            <a:r>
              <a:rPr lang="nl-BE" sz="1600" dirty="0" err="1">
                <a:latin typeface="Consolas" panose="020B0609020204030204" pitchFamily="49" charset="0"/>
              </a:rPr>
              <a:t>err</a:t>
            </a:r>
            <a:r>
              <a:rPr lang="nl-BE" sz="1600" dirty="0">
                <a:latin typeface="Consolas" panose="020B0609020204030204" pitchFamily="49" charset="0"/>
              </a:rPr>
              <a:t>) {</a:t>
            </a:r>
          </a:p>
          <a:p>
            <a:pPr marL="180000" lvl="1" indent="0">
              <a:buNone/>
            </a:pPr>
            <a:r>
              <a:rPr lang="nl-BE" sz="1600" dirty="0">
                <a:latin typeface="Consolas" panose="020B0609020204030204" pitchFamily="49" charset="0"/>
              </a:rPr>
              <a:t>      console.log(</a:t>
            </a:r>
            <a:r>
              <a:rPr lang="nl-BE" sz="1600" dirty="0" err="1">
                <a:latin typeface="Consolas" panose="020B0609020204030204" pitchFamily="49" charset="0"/>
              </a:rPr>
              <a:t>err</a:t>
            </a:r>
            <a:r>
              <a:rPr lang="nl-BE" sz="1600" dirty="0">
                <a:latin typeface="Consolas" panose="020B0609020204030204" pitchFamily="49" charset="0"/>
              </a:rPr>
              <a:t>);</a:t>
            </a:r>
          </a:p>
          <a:p>
            <a:pPr marL="180000" lvl="1" indent="0">
              <a:buNone/>
            </a:pPr>
            <a:r>
              <a:rPr lang="nl-BE" sz="1600" dirty="0">
                <a:latin typeface="Consolas" panose="020B0609020204030204" pitchFamily="49" charset="0"/>
              </a:rPr>
              <a:t>    });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35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Extra’s</a:t>
            </a:r>
          </a:p>
        </p:txBody>
      </p:sp>
    </p:spTree>
    <p:extLst>
      <p:ext uri="{BB962C8B-B14F-4D97-AF65-F5344CB8AC3E}">
        <p14:creationId xmlns:p14="http://schemas.microsoft.com/office/powerpoint/2010/main" val="36147979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WebGL</a:t>
            </a:r>
            <a:endParaRPr lang="nl-BE" dirty="0"/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734" y="2256639"/>
            <a:ext cx="9946866" cy="3304851"/>
          </a:xfrm>
        </p:spPr>
        <p:txBody>
          <a:bodyPr/>
          <a:lstStyle/>
          <a:p>
            <a:r>
              <a:rPr lang="nl-BE" dirty="0"/>
              <a:t>2D &amp; 3D tekenen in je browser</a:t>
            </a:r>
          </a:p>
          <a:p>
            <a:pPr lvl="1"/>
            <a:r>
              <a:rPr lang="nl-BE" dirty="0"/>
              <a:t>Gebruikt het ‘canvas’-element</a:t>
            </a:r>
          </a:p>
          <a:p>
            <a:pPr lvl="1"/>
            <a:endParaRPr lang="nl-BE" dirty="0"/>
          </a:p>
          <a:p>
            <a:pPr lvl="1"/>
            <a:r>
              <a:rPr lang="nl-BE" dirty="0"/>
              <a:t>Mobiele/browser versie van </a:t>
            </a:r>
            <a:r>
              <a:rPr lang="nl-BE" dirty="0" err="1"/>
              <a:t>OpenGL</a:t>
            </a:r>
            <a:endParaRPr lang="nl-BE" dirty="0"/>
          </a:p>
          <a:p>
            <a:pPr lvl="1"/>
            <a:endParaRPr lang="nl-BE" dirty="0"/>
          </a:p>
          <a:p>
            <a:pPr lvl="1"/>
            <a:r>
              <a:rPr lang="nl-BE" dirty="0"/>
              <a:t>Three.js</a:t>
            </a:r>
          </a:p>
          <a:p>
            <a:pPr lvl="1"/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36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Extra’s</a:t>
            </a:r>
          </a:p>
        </p:txBody>
      </p:sp>
      <p:pic>
        <p:nvPicPr>
          <p:cNvPr id="5122" name="Picture 2" descr="upload.wikimedia.org/wikipedia/commons/thumb/2/...">
            <a:extLst>
              <a:ext uri="{FF2B5EF4-FFF2-40B4-BE49-F238E27FC236}">
                <a16:creationId xmlns:a16="http://schemas.microsoft.com/office/drawing/2014/main" id="{433104B8-CC59-4901-9EBB-E8B1089F9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554" y="954000"/>
            <a:ext cx="5235155" cy="218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eveloping 3D Web Apps With Three.js | by Tom Castagna | JavaScript in  Plain English">
            <a:extLst>
              <a:ext uri="{FF2B5EF4-FFF2-40B4-BE49-F238E27FC236}">
                <a16:creationId xmlns:a16="http://schemas.microsoft.com/office/drawing/2014/main" id="{7AE9964E-0B44-45D6-A69B-CD7EC14FC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646" y="4453421"/>
            <a:ext cx="3050971" cy="154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3313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Three.js - </a:t>
            </a:r>
            <a:r>
              <a:rPr lang="nl-BE" dirty="0" err="1"/>
              <a:t>gITF</a:t>
            </a:r>
            <a:r>
              <a:rPr lang="nl-BE" dirty="0"/>
              <a:t> export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734" y="1484851"/>
            <a:ext cx="7544497" cy="4076639"/>
          </a:xfrm>
        </p:spPr>
        <p:txBody>
          <a:bodyPr/>
          <a:lstStyle/>
          <a:p>
            <a:r>
              <a:rPr lang="nl-BE" dirty="0"/>
              <a:t>Het is ook mogelijk om 3D-modellen te importeren die je hebt gemaakt in software zoals:</a:t>
            </a:r>
          </a:p>
          <a:p>
            <a:pPr lvl="1"/>
            <a:r>
              <a:rPr lang="nl-BE" sz="2000" b="1" dirty="0"/>
              <a:t>Blender</a:t>
            </a:r>
            <a:r>
              <a:rPr lang="nl-BE" sz="2000" dirty="0"/>
              <a:t> </a:t>
            </a:r>
            <a:r>
              <a:rPr lang="nl-BE" sz="2000" dirty="0" err="1"/>
              <a:t>by</a:t>
            </a:r>
            <a:r>
              <a:rPr lang="nl-BE" sz="2000" dirty="0"/>
              <a:t> </a:t>
            </a:r>
            <a:r>
              <a:rPr lang="nl-BE" sz="2000" dirty="0" err="1"/>
              <a:t>the</a:t>
            </a:r>
            <a:r>
              <a:rPr lang="nl-BE" sz="2000" dirty="0"/>
              <a:t> Blender Foundation</a:t>
            </a:r>
          </a:p>
          <a:p>
            <a:pPr lvl="1"/>
            <a:r>
              <a:rPr lang="nl-BE" sz="2000" b="1" dirty="0" err="1"/>
              <a:t>Substance</a:t>
            </a:r>
            <a:r>
              <a:rPr lang="nl-BE" sz="2000" b="1" dirty="0"/>
              <a:t> </a:t>
            </a:r>
            <a:r>
              <a:rPr lang="nl-BE" sz="2000" b="1" dirty="0" err="1"/>
              <a:t>Painter</a:t>
            </a:r>
            <a:r>
              <a:rPr lang="nl-BE" sz="2000" b="1" dirty="0"/>
              <a:t> </a:t>
            </a:r>
            <a:r>
              <a:rPr lang="nl-BE" sz="2000" dirty="0" err="1"/>
              <a:t>by</a:t>
            </a:r>
            <a:r>
              <a:rPr lang="nl-BE" sz="2000" dirty="0"/>
              <a:t> </a:t>
            </a:r>
            <a:r>
              <a:rPr lang="nl-BE" sz="2000" dirty="0" err="1"/>
              <a:t>Allegorithmic</a:t>
            </a:r>
            <a:endParaRPr lang="nl-BE" sz="2000" dirty="0"/>
          </a:p>
          <a:p>
            <a:pPr lvl="1"/>
            <a:r>
              <a:rPr lang="nl-BE" sz="2000" b="1" dirty="0" err="1"/>
              <a:t>Modo</a:t>
            </a:r>
            <a:r>
              <a:rPr lang="nl-BE" sz="2000" dirty="0"/>
              <a:t> </a:t>
            </a:r>
            <a:r>
              <a:rPr lang="nl-BE" sz="2000" dirty="0" err="1"/>
              <a:t>by</a:t>
            </a:r>
            <a:r>
              <a:rPr lang="nl-BE" sz="2000" dirty="0"/>
              <a:t> </a:t>
            </a:r>
            <a:r>
              <a:rPr lang="nl-BE" sz="2000" dirty="0" err="1"/>
              <a:t>Foundry</a:t>
            </a:r>
            <a:endParaRPr lang="nl-BE" sz="2000" dirty="0"/>
          </a:p>
          <a:p>
            <a:pPr lvl="1"/>
            <a:r>
              <a:rPr lang="nl-BE" sz="2000" b="1" dirty="0" err="1"/>
              <a:t>Toolbag</a:t>
            </a:r>
            <a:r>
              <a:rPr lang="nl-BE" sz="2000" dirty="0"/>
              <a:t> </a:t>
            </a:r>
            <a:r>
              <a:rPr lang="nl-BE" sz="2000" dirty="0" err="1"/>
              <a:t>by</a:t>
            </a:r>
            <a:r>
              <a:rPr lang="nl-BE" sz="2000" dirty="0"/>
              <a:t> </a:t>
            </a:r>
            <a:r>
              <a:rPr lang="nl-BE" sz="2000" dirty="0" err="1"/>
              <a:t>Marmoset</a:t>
            </a:r>
            <a:endParaRPr lang="nl-BE" sz="2000" dirty="0"/>
          </a:p>
          <a:p>
            <a:pPr lvl="1"/>
            <a:r>
              <a:rPr lang="nl-BE" sz="2000" b="1" dirty="0" err="1"/>
              <a:t>Houdini</a:t>
            </a:r>
            <a:r>
              <a:rPr lang="nl-BE" sz="2000" dirty="0"/>
              <a:t> </a:t>
            </a:r>
            <a:r>
              <a:rPr lang="nl-BE" sz="2000" dirty="0" err="1"/>
              <a:t>by</a:t>
            </a:r>
            <a:r>
              <a:rPr lang="nl-BE" sz="2000" dirty="0"/>
              <a:t> </a:t>
            </a:r>
            <a:r>
              <a:rPr lang="nl-BE" sz="2000" dirty="0" err="1"/>
              <a:t>SideFX</a:t>
            </a:r>
            <a:endParaRPr lang="nl-BE" sz="2000" dirty="0"/>
          </a:p>
          <a:p>
            <a:pPr lvl="1"/>
            <a:r>
              <a:rPr lang="nl-BE" sz="2000" b="1" dirty="0"/>
              <a:t>Cinema 4D </a:t>
            </a:r>
            <a:r>
              <a:rPr lang="nl-BE" sz="2000" dirty="0" err="1"/>
              <a:t>by</a:t>
            </a:r>
            <a:r>
              <a:rPr lang="nl-BE" sz="2000" dirty="0"/>
              <a:t> MAXON</a:t>
            </a:r>
          </a:p>
          <a:p>
            <a:pPr lvl="1"/>
            <a:r>
              <a:rPr lang="nl-BE" sz="2000" b="1" dirty="0"/>
              <a:t>COLLADA2GLTF</a:t>
            </a:r>
            <a:r>
              <a:rPr lang="nl-BE" sz="2000" dirty="0"/>
              <a:t> </a:t>
            </a:r>
            <a:r>
              <a:rPr lang="nl-BE" sz="2000" dirty="0" err="1"/>
              <a:t>by</a:t>
            </a:r>
            <a:r>
              <a:rPr lang="nl-BE" sz="2000" dirty="0"/>
              <a:t>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Khronos</a:t>
            </a:r>
            <a:r>
              <a:rPr lang="nl-BE" sz="2000" dirty="0"/>
              <a:t> Group</a:t>
            </a:r>
          </a:p>
          <a:p>
            <a:pPr lvl="1"/>
            <a:r>
              <a:rPr lang="nl-BE" sz="2000" b="1" dirty="0"/>
              <a:t>FBX2GLTF</a:t>
            </a:r>
            <a:r>
              <a:rPr lang="nl-BE" sz="2000" dirty="0"/>
              <a:t> </a:t>
            </a:r>
            <a:r>
              <a:rPr lang="nl-BE" sz="2000" dirty="0" err="1"/>
              <a:t>by</a:t>
            </a:r>
            <a:r>
              <a:rPr lang="nl-BE" sz="2000" dirty="0"/>
              <a:t> Facebook</a:t>
            </a:r>
          </a:p>
          <a:p>
            <a:pPr lvl="1"/>
            <a:r>
              <a:rPr lang="nl-BE" sz="2000" b="1" dirty="0"/>
              <a:t>OBJ2GLTF</a:t>
            </a:r>
            <a:r>
              <a:rPr lang="nl-BE" sz="2000" dirty="0"/>
              <a:t> </a:t>
            </a:r>
            <a:r>
              <a:rPr lang="nl-BE" sz="2000" dirty="0" err="1"/>
              <a:t>by</a:t>
            </a:r>
            <a:r>
              <a:rPr lang="nl-BE" sz="2000" dirty="0"/>
              <a:t> </a:t>
            </a:r>
            <a:r>
              <a:rPr lang="nl-BE" sz="2000" dirty="0" err="1"/>
              <a:t>Analytical</a:t>
            </a:r>
            <a:r>
              <a:rPr lang="nl-BE" sz="2000" dirty="0"/>
              <a:t> Graphics </a:t>
            </a:r>
            <a:r>
              <a:rPr lang="nl-BE" sz="2000" dirty="0" err="1"/>
              <a:t>Inc</a:t>
            </a:r>
            <a:endParaRPr lang="nl-BE" sz="2000" dirty="0"/>
          </a:p>
          <a:p>
            <a:pPr lvl="1"/>
            <a:r>
              <a:rPr lang="nl-BE" sz="2000" dirty="0"/>
              <a:t>…</a:t>
            </a:r>
            <a:r>
              <a:rPr lang="nl-BE" sz="2000" dirty="0" err="1"/>
              <a:t>and</a:t>
            </a:r>
            <a:r>
              <a:rPr lang="nl-BE" sz="2000" dirty="0"/>
              <a:t> </a:t>
            </a:r>
            <a:r>
              <a:rPr lang="nl-BE" sz="2000" b="1" dirty="0" err="1"/>
              <a:t>many</a:t>
            </a:r>
            <a:r>
              <a:rPr lang="nl-BE" sz="2000" b="1" dirty="0"/>
              <a:t> more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37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Extra’s</a:t>
            </a:r>
          </a:p>
        </p:txBody>
      </p:sp>
      <p:pic>
        <p:nvPicPr>
          <p:cNvPr id="5124" name="Picture 4" descr="Developing 3D Web Apps With Three.js | by Tom Castagna | JavaScript in  Plain English">
            <a:extLst>
              <a:ext uri="{FF2B5EF4-FFF2-40B4-BE49-F238E27FC236}">
                <a16:creationId xmlns:a16="http://schemas.microsoft.com/office/drawing/2014/main" id="{7AE9964E-0B44-45D6-A69B-CD7EC14FC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706" y="2913190"/>
            <a:ext cx="4625524" cy="233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3093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EAFBD-B5B8-4F85-98E4-19C38B62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Opdracht </a:t>
            </a:r>
            <a:r>
              <a:rPr lang="nl-BE"/>
              <a:t>(Optioneel)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E6300B-AC24-4FB2-A05D-06BE75683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do?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926BCFD-3A9A-492A-A57B-0A991170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BD1991-93F2-4440-9BAB-7167DEBB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38</a:t>
            </a:fld>
            <a:endParaRPr lang="nl-BE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BC75DC7-FD2B-4961-80F5-1A77FF877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22462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is de bedoeling?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291" y="1585519"/>
            <a:ext cx="10089309" cy="4404220"/>
          </a:xfrm>
        </p:spPr>
        <p:txBody>
          <a:bodyPr/>
          <a:lstStyle/>
          <a:p>
            <a:r>
              <a:rPr lang="nl-BE" dirty="0"/>
              <a:t>Toepassen van de geziene onderwerpen</a:t>
            </a:r>
          </a:p>
          <a:p>
            <a:pPr lvl="1"/>
            <a:r>
              <a:rPr lang="nl-BE" dirty="0" err="1"/>
              <a:t>Local</a:t>
            </a:r>
            <a:r>
              <a:rPr lang="nl-BE" dirty="0"/>
              <a:t> storage</a:t>
            </a:r>
          </a:p>
          <a:p>
            <a:pPr lvl="1"/>
            <a:r>
              <a:rPr lang="nl-BE" dirty="0" err="1"/>
              <a:t>Variable</a:t>
            </a:r>
            <a:r>
              <a:rPr lang="nl-BE" dirty="0"/>
              <a:t> fonts</a:t>
            </a:r>
          </a:p>
          <a:p>
            <a:pPr lvl="1"/>
            <a:r>
              <a:rPr lang="nl-BE" dirty="0" err="1"/>
              <a:t>Transforms</a:t>
            </a:r>
            <a:endParaRPr lang="nl-BE" dirty="0"/>
          </a:p>
          <a:p>
            <a:pPr lvl="1"/>
            <a:r>
              <a:rPr lang="nl-BE" dirty="0" err="1"/>
              <a:t>Transitions</a:t>
            </a:r>
            <a:endParaRPr lang="nl-BE" dirty="0"/>
          </a:p>
          <a:p>
            <a:pPr lvl="1"/>
            <a:r>
              <a:rPr lang="nl-BE" dirty="0"/>
              <a:t>Sprites</a:t>
            </a:r>
          </a:p>
          <a:p>
            <a:pPr lvl="1"/>
            <a:r>
              <a:rPr lang="nl-BE" dirty="0" err="1"/>
              <a:t>Request</a:t>
            </a:r>
            <a:r>
              <a:rPr lang="nl-BE" dirty="0"/>
              <a:t> </a:t>
            </a:r>
            <a:r>
              <a:rPr lang="nl-BE" dirty="0" err="1"/>
              <a:t>animation</a:t>
            </a:r>
            <a:r>
              <a:rPr lang="nl-BE" dirty="0"/>
              <a:t> frame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39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Opdracht</a:t>
            </a:r>
          </a:p>
        </p:txBody>
      </p:sp>
    </p:spTree>
    <p:extLst>
      <p:ext uri="{BB962C8B-B14F-4D97-AF65-F5344CB8AC3E}">
        <p14:creationId xmlns:p14="http://schemas.microsoft.com/office/powerpoint/2010/main" val="2978920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EC57F7C-E52A-4282-90FB-6AC581925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7D8A1C-9AED-422D-9E86-27BCC169D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D76FD-61FF-4238-B612-901FC751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4</a:t>
            </a:fld>
            <a:endParaRPr lang="nl-B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E55F8D4-5473-4AAA-A89F-BEF8F4E7E3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FE3278-5BAD-4DB7-AE0F-814FCCA459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2290" y="2727183"/>
            <a:ext cx="9286443" cy="2140319"/>
          </a:xfrm>
        </p:spPr>
        <p:txBody>
          <a:bodyPr/>
          <a:lstStyle/>
          <a:p>
            <a:r>
              <a:rPr lang="nl-BE" sz="6600" dirty="0"/>
              <a:t>Wat is een game?</a:t>
            </a:r>
          </a:p>
        </p:txBody>
      </p:sp>
    </p:spTree>
    <p:extLst>
      <p:ext uri="{BB962C8B-B14F-4D97-AF65-F5344CB8AC3E}">
        <p14:creationId xmlns:p14="http://schemas.microsoft.com/office/powerpoint/2010/main" val="1840793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is een game?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nl-BE" dirty="0"/>
              <a:t>Leuk</a:t>
            </a:r>
          </a:p>
          <a:p>
            <a:pPr lvl="1"/>
            <a:r>
              <a:rPr lang="nl-BE" dirty="0"/>
              <a:t>Interactief</a:t>
            </a:r>
          </a:p>
          <a:p>
            <a:pPr lvl="1"/>
            <a:r>
              <a:rPr lang="nl-BE" dirty="0"/>
              <a:t>Nutteloos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8D3E6F-3FA3-45E6-8D76-884D86B77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6046" y="2736000"/>
            <a:ext cx="5607954" cy="2883505"/>
          </a:xfrm>
        </p:spPr>
        <p:txBody>
          <a:bodyPr/>
          <a:lstStyle/>
          <a:p>
            <a:r>
              <a:rPr lang="nl-BE" dirty="0"/>
              <a:t>Kan een begin en/of een einde hebben</a:t>
            </a:r>
          </a:p>
          <a:p>
            <a:r>
              <a:rPr lang="nl-BE" dirty="0"/>
              <a:t>Kan competitief zijn</a:t>
            </a:r>
          </a:p>
          <a:p>
            <a:r>
              <a:rPr lang="nl-BE" dirty="0"/>
              <a:t>Kan gebaseerd zijn op kunnen, geluk of beiden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5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HTML5 &amp; Games</a:t>
            </a:r>
          </a:p>
        </p:txBody>
      </p:sp>
    </p:spTree>
    <p:extLst>
      <p:ext uri="{BB962C8B-B14F-4D97-AF65-F5344CB8AC3E}">
        <p14:creationId xmlns:p14="http://schemas.microsoft.com/office/powerpoint/2010/main" val="3506942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Welke tools kan je gebruiken?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5853" y="1774717"/>
            <a:ext cx="5075340" cy="3678127"/>
          </a:xfrm>
        </p:spPr>
        <p:txBody>
          <a:bodyPr/>
          <a:lstStyle/>
          <a:p>
            <a:pPr marL="0" indent="0">
              <a:buNone/>
            </a:pPr>
            <a:r>
              <a:rPr lang="nl-BE" b="1" dirty="0"/>
              <a:t>Bekende tools zoals:</a:t>
            </a:r>
          </a:p>
          <a:p>
            <a:r>
              <a:rPr lang="nl-BE" dirty="0" err="1"/>
              <a:t>Unity</a:t>
            </a:r>
            <a:endParaRPr lang="nl-BE" dirty="0"/>
          </a:p>
          <a:p>
            <a:r>
              <a:rPr lang="nl-BE" dirty="0" err="1"/>
              <a:t>Unreal</a:t>
            </a:r>
            <a:endParaRPr lang="nl-BE" dirty="0"/>
          </a:p>
          <a:p>
            <a:r>
              <a:rPr lang="nl-BE" dirty="0" err="1"/>
              <a:t>GameMaker</a:t>
            </a:r>
            <a:endParaRPr lang="nl-BE" dirty="0"/>
          </a:p>
          <a:p>
            <a:r>
              <a:rPr lang="nl-BE" dirty="0" err="1"/>
              <a:t>Godot</a:t>
            </a:r>
            <a:endParaRPr lang="nl-BE" dirty="0"/>
          </a:p>
          <a:p>
            <a:r>
              <a:rPr lang="nl-BE" dirty="0"/>
              <a:t>…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6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HTML5 &amp; Games</a:t>
            </a:r>
          </a:p>
        </p:txBody>
      </p:sp>
      <p:pic>
        <p:nvPicPr>
          <p:cNvPr id="4098" name="Picture 2" descr="Reporting and Attribution in Marketo: Comparing Your Options">
            <a:extLst>
              <a:ext uri="{FF2B5EF4-FFF2-40B4-BE49-F238E27FC236}">
                <a16:creationId xmlns:a16="http://schemas.microsoft.com/office/drawing/2014/main" id="{5479689D-F817-4DEE-8169-F4B68B404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797" y="2166457"/>
            <a:ext cx="4536295" cy="252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789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gebruik je dan best?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178" y="1511384"/>
            <a:ext cx="9443527" cy="3132000"/>
          </a:xfrm>
        </p:spPr>
        <p:txBody>
          <a:bodyPr/>
          <a:lstStyle/>
          <a:p>
            <a:pPr lvl="1"/>
            <a:r>
              <a:rPr lang="nl-BE" dirty="0"/>
              <a:t>Gebruik tools, talen en andere dingen waar je al een beetje mee vertrouwd bent</a:t>
            </a:r>
          </a:p>
          <a:p>
            <a:pPr lvl="1"/>
            <a:r>
              <a:rPr lang="nl-BE" dirty="0"/>
              <a:t>HTML, CSS en Javascript zijn relatief eenvoudig en hebben alles wat je nodig hebt om je eerste game te maken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7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HTML5 &amp; Games</a:t>
            </a:r>
          </a:p>
        </p:txBody>
      </p:sp>
      <p:pic>
        <p:nvPicPr>
          <p:cNvPr id="2050" name="Picture 2" descr="how to make a website with javascript">
            <a:extLst>
              <a:ext uri="{FF2B5EF4-FFF2-40B4-BE49-F238E27FC236}">
                <a16:creationId xmlns:a16="http://schemas.microsoft.com/office/drawing/2014/main" id="{01B2E3BB-71D7-47F5-AAAC-FC3112C1BC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0" t="24629" r="6279" b="24564"/>
          <a:stretch/>
        </p:blipFill>
        <p:spPr bwMode="auto">
          <a:xfrm>
            <a:off x="2944536" y="3504501"/>
            <a:ext cx="6300132" cy="2452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576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Geef niet op!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998617"/>
            <a:ext cx="10304285" cy="4033067"/>
          </a:xfrm>
        </p:spPr>
        <p:txBody>
          <a:bodyPr/>
          <a:lstStyle/>
          <a:p>
            <a:r>
              <a:rPr lang="nl-BE" dirty="0"/>
              <a:t>Een spel maken zal in het begin altijd een moeilijke leerervaring zijn omdat je met zo veel verschillende dingen leert werken.</a:t>
            </a:r>
          </a:p>
          <a:p>
            <a:endParaRPr lang="nl-BE" dirty="0"/>
          </a:p>
          <a:p>
            <a:r>
              <a:rPr lang="nl-BE" dirty="0"/>
              <a:t>Je kan ook zeggen dat een game maken een heel goede manier is om veel verschillende nieuwe dingen te leren.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8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HTML5 &amp; Games</a:t>
            </a:r>
          </a:p>
        </p:txBody>
      </p:sp>
    </p:spTree>
    <p:extLst>
      <p:ext uri="{BB962C8B-B14F-4D97-AF65-F5344CB8AC3E}">
        <p14:creationId xmlns:p14="http://schemas.microsoft.com/office/powerpoint/2010/main" val="3206204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EAFBD-B5B8-4F85-98E4-19C38B62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Local</a:t>
            </a:r>
            <a:r>
              <a:rPr lang="nl-BE" dirty="0"/>
              <a:t> storage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E6300B-AC24-4FB2-A05D-06BE75683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Saving</a:t>
            </a:r>
            <a:r>
              <a:rPr lang="nl-BE" dirty="0"/>
              <a:t> (user)data </a:t>
            </a:r>
            <a:r>
              <a:rPr lang="nl-BE" dirty="0" err="1"/>
              <a:t>locally</a:t>
            </a:r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926BCFD-3A9A-492A-A57B-0A991170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BD1991-93F2-4440-9BAB-7167DEBB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9</a:t>
            </a:fld>
            <a:endParaRPr lang="nl-BE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BC75DC7-FD2B-4961-80F5-1A77FF877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487625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disee_2">
      <a:dk1>
        <a:srgbClr val="1F416B"/>
      </a:dk1>
      <a:lt1>
        <a:srgbClr val="FFFFFF"/>
      </a:lt1>
      <a:dk2>
        <a:srgbClr val="181716"/>
      </a:dk2>
      <a:lt2>
        <a:srgbClr val="E7E6E6"/>
      </a:lt2>
      <a:accent1>
        <a:srgbClr val="00639C"/>
      </a:accent1>
      <a:accent2>
        <a:srgbClr val="E73F16"/>
      </a:accent2>
      <a:accent3>
        <a:srgbClr val="3CB497"/>
      </a:accent3>
      <a:accent4>
        <a:srgbClr val="D3DDF2"/>
      </a:accent4>
      <a:accent5>
        <a:srgbClr val="A3E1D2"/>
      </a:accent5>
      <a:accent6>
        <a:srgbClr val="96280E"/>
      </a:accent6>
      <a:hlink>
        <a:srgbClr val="0563C1"/>
      </a:hlink>
      <a:folHlink>
        <a:srgbClr val="954F72"/>
      </a:folHlink>
    </a:clrScheme>
    <a:fontScheme name="Odisee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</a:spPr>
      <a:bodyPr wrap="square" lIns="0" tIns="0" rIns="0" bIns="0" rtlCol="0" anchor="ctr">
        <a:spAutoFit/>
      </a:bodyPr>
      <a:lstStyle>
        <a:defPPr algn="l">
          <a:defRPr sz="1600" b="1" dirty="0" err="1">
            <a:latin typeface="+mj-lt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2218</TotalTime>
  <Words>1384</Words>
  <Application>Microsoft Office PowerPoint</Application>
  <PresentationFormat>Widescreen</PresentationFormat>
  <Paragraphs>307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Consolas</vt:lpstr>
      <vt:lpstr>Kantoorthema</vt:lpstr>
      <vt:lpstr>PowerPoint Presentation</vt:lpstr>
      <vt:lpstr>Dynamic Web Development</vt:lpstr>
      <vt:lpstr>PowerPoint Presentation</vt:lpstr>
      <vt:lpstr>PowerPoint Presentation</vt:lpstr>
      <vt:lpstr>Wat is een game?</vt:lpstr>
      <vt:lpstr>Welke tools kan je gebruiken?</vt:lpstr>
      <vt:lpstr>Wat gebruik je dan best?</vt:lpstr>
      <vt:lpstr>Geef niet op!</vt:lpstr>
      <vt:lpstr>Local storage</vt:lpstr>
      <vt:lpstr>Wat is het?</vt:lpstr>
      <vt:lpstr>Hoe gebruik je het?</vt:lpstr>
      <vt:lpstr>Variable fonts</vt:lpstr>
      <vt:lpstr>Fonts tot nu toe</vt:lpstr>
      <vt:lpstr>Font properties</vt:lpstr>
      <vt:lpstr>Wat is het?</vt:lpstr>
      <vt:lpstr>Ondersteuning</vt:lpstr>
      <vt:lpstr>Toevoegen van fonts - CSS</vt:lpstr>
      <vt:lpstr>Transforms</vt:lpstr>
      <vt:lpstr>Wat is het?</vt:lpstr>
      <vt:lpstr>Transitions</vt:lpstr>
      <vt:lpstr>Hoe werkt het?</vt:lpstr>
      <vt:lpstr>Sprites</vt:lpstr>
      <vt:lpstr>Wat zijn ze?</vt:lpstr>
      <vt:lpstr>Voorbeelden</vt:lpstr>
      <vt:lpstr>Request animation frame</vt:lpstr>
      <vt:lpstr>Frames per second</vt:lpstr>
      <vt:lpstr>Voorbeeld</vt:lpstr>
      <vt:lpstr>Waarom niet gewoon een loop?</vt:lpstr>
      <vt:lpstr>setInterval</vt:lpstr>
      <vt:lpstr>Voordelen</vt:lpstr>
      <vt:lpstr>Web speech API</vt:lpstr>
      <vt:lpstr>Wat kan je ermee doen?</vt:lpstr>
      <vt:lpstr>Hoe gebruiken?</vt:lpstr>
      <vt:lpstr>Extra’s</vt:lpstr>
      <vt:lpstr>Webcam</vt:lpstr>
      <vt:lpstr>WebGL</vt:lpstr>
      <vt:lpstr>Three.js - gITF export</vt:lpstr>
      <vt:lpstr>Opdracht (Optioneel)</vt:lpstr>
      <vt:lpstr>Wat is de bedoeling?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arn bollen</dc:creator>
  <cp:lastModifiedBy>Dmitriy Van der Elst 201592318</cp:lastModifiedBy>
  <cp:revision>282</cp:revision>
  <dcterms:created xsi:type="dcterms:W3CDTF">2019-09-02T13:39:39Z</dcterms:created>
  <dcterms:modified xsi:type="dcterms:W3CDTF">2021-04-29T10:28:43Z</dcterms:modified>
</cp:coreProperties>
</file>