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1" r:id="rId2"/>
    <p:sldId id="256" r:id="rId3"/>
    <p:sldId id="262" r:id="rId4"/>
    <p:sldId id="287" r:id="rId5"/>
    <p:sldId id="286" r:id="rId6"/>
    <p:sldId id="289" r:id="rId7"/>
    <p:sldId id="291" r:id="rId8"/>
    <p:sldId id="292" r:id="rId9"/>
    <p:sldId id="293" r:id="rId10"/>
    <p:sldId id="295" r:id="rId11"/>
    <p:sldId id="315" r:id="rId12"/>
    <p:sldId id="257" r:id="rId13"/>
    <p:sldId id="278" r:id="rId14"/>
    <p:sldId id="296" r:id="rId15"/>
    <p:sldId id="274" r:id="rId16"/>
    <p:sldId id="279" r:id="rId17"/>
    <p:sldId id="297" r:id="rId18"/>
    <p:sldId id="299" r:id="rId19"/>
    <p:sldId id="300" r:id="rId20"/>
    <p:sldId id="275" r:id="rId21"/>
    <p:sldId id="280" r:id="rId22"/>
    <p:sldId id="276" r:id="rId23"/>
    <p:sldId id="281" r:id="rId24"/>
    <p:sldId id="277" r:id="rId25"/>
    <p:sldId id="317" r:id="rId26"/>
    <p:sldId id="318" r:id="rId27"/>
    <p:sldId id="316" r:id="rId28"/>
    <p:sldId id="282" r:id="rId29"/>
    <p:sldId id="319" r:id="rId30"/>
    <p:sldId id="301" r:id="rId31"/>
    <p:sldId id="313" r:id="rId32"/>
    <p:sldId id="302" r:id="rId33"/>
    <p:sldId id="273" r:id="rId34"/>
    <p:sldId id="259" r:id="rId35"/>
    <p:sldId id="303" r:id="rId36"/>
    <p:sldId id="284" r:id="rId37"/>
    <p:sldId id="283" r:id="rId38"/>
    <p:sldId id="298" r:id="rId39"/>
    <p:sldId id="304" r:id="rId40"/>
    <p:sldId id="305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51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26/04/2021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xis-praxis.org/specimens/decovar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gebruik je dan best?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511384"/>
            <a:ext cx="9443527" cy="3132000"/>
          </a:xfrm>
        </p:spPr>
        <p:txBody>
          <a:bodyPr/>
          <a:lstStyle/>
          <a:p>
            <a:pPr lvl="1"/>
            <a:r>
              <a:rPr lang="nl-BE" dirty="0"/>
              <a:t>Gebruik tools, talen en andere dingen waar je al een beetje mee vertrouwd bent</a:t>
            </a:r>
          </a:p>
          <a:p>
            <a:pPr lvl="1"/>
            <a:r>
              <a:rPr lang="nl-BE" dirty="0"/>
              <a:t>HTML, CSS en Javascript zijn relatief eenvoudig en hebben alles wat je nodig hebt om je eerste game te maken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2050" name="Picture 2" descr="how to make a website with javascript">
            <a:extLst>
              <a:ext uri="{FF2B5EF4-FFF2-40B4-BE49-F238E27FC236}">
                <a16:creationId xmlns:a16="http://schemas.microsoft.com/office/drawing/2014/main" id="{01B2E3BB-71D7-47F5-AAAC-FC3112C1B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24629" r="6279" b="24564"/>
          <a:stretch/>
        </p:blipFill>
        <p:spPr bwMode="auto">
          <a:xfrm>
            <a:off x="2944536" y="3504501"/>
            <a:ext cx="6300132" cy="24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7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Geef niet op!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98617"/>
            <a:ext cx="10304285" cy="4033067"/>
          </a:xfrm>
        </p:spPr>
        <p:txBody>
          <a:bodyPr/>
          <a:lstStyle/>
          <a:p>
            <a:r>
              <a:rPr lang="nl-BE" dirty="0"/>
              <a:t>Een spel maken zal in het begin altijd een moeilijke leerervaring zijn omdat je met zo veel verschillende dingen leert werken.</a:t>
            </a:r>
          </a:p>
          <a:p>
            <a:endParaRPr lang="nl-BE" dirty="0"/>
          </a:p>
          <a:p>
            <a:r>
              <a:rPr lang="nl-BE" dirty="0"/>
              <a:t>Je kan ook zeggen dat een game maken een heel goede manier is om veel verschillende nieuwe dingen te leren.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320620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Saving</a:t>
            </a:r>
            <a:r>
              <a:rPr lang="nl-BE" dirty="0"/>
              <a:t> (user)data </a:t>
            </a:r>
            <a:r>
              <a:rPr lang="nl-BE" dirty="0" err="1"/>
              <a:t>locally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487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77309" cy="4809241"/>
          </a:xfrm>
        </p:spPr>
        <p:txBody>
          <a:bodyPr/>
          <a:lstStyle/>
          <a:p>
            <a:r>
              <a:rPr lang="nl-BE" dirty="0"/>
              <a:t>Sla gegevens lokaal op in de browser - </a:t>
            </a:r>
            <a:r>
              <a:rPr lang="en-US" dirty="0"/>
              <a:t>Persistence</a:t>
            </a:r>
          </a:p>
          <a:p>
            <a:endParaRPr lang="en-US" dirty="0"/>
          </a:p>
          <a:p>
            <a:pPr lvl="1"/>
            <a:r>
              <a:rPr lang="nl-BE" dirty="0">
                <a:latin typeface="+mj-lt"/>
              </a:rPr>
              <a:t>Gegevens voor jouw site ‘permanent’ opslaan</a:t>
            </a:r>
          </a:p>
          <a:p>
            <a:pPr lvl="2"/>
            <a:r>
              <a:rPr lang="nl-BE" sz="2400" dirty="0">
                <a:latin typeface="+mj-lt"/>
              </a:rPr>
              <a:t>Tot jij of de gebruiker ze verwijderen</a:t>
            </a:r>
          </a:p>
          <a:p>
            <a:pPr lvl="2"/>
            <a:r>
              <a:rPr lang="nl-BE" sz="2400" dirty="0">
                <a:latin typeface="+mj-lt"/>
              </a:rPr>
              <a:t>Maximaal 5MB per domein</a:t>
            </a:r>
          </a:p>
          <a:p>
            <a:pPr lvl="2"/>
            <a:r>
              <a:rPr lang="nl-BE" sz="2400" dirty="0">
                <a:latin typeface="+mj-lt"/>
              </a:rPr>
              <a:t>String-</a:t>
            </a:r>
            <a:r>
              <a:rPr lang="nl-BE" sz="2400" dirty="0" err="1">
                <a:latin typeface="+mj-lt"/>
              </a:rPr>
              <a:t>only</a:t>
            </a:r>
            <a:r>
              <a:rPr lang="nl-BE" sz="2400" dirty="0">
                <a:latin typeface="+mj-lt"/>
              </a:rPr>
              <a:t> (</a:t>
            </a:r>
            <a:r>
              <a:rPr lang="nl-BE" sz="2400" dirty="0" err="1">
                <a:latin typeface="+mj-lt"/>
              </a:rPr>
              <a:t>Key-value</a:t>
            </a:r>
            <a:r>
              <a:rPr lang="nl-BE" sz="2400" dirty="0">
                <a:latin typeface="+mj-lt"/>
              </a:rPr>
              <a:t>)</a:t>
            </a:r>
          </a:p>
          <a:p>
            <a:pPr lvl="3"/>
            <a:r>
              <a:rPr lang="nl-BE" sz="2400" dirty="0">
                <a:latin typeface="+mj-lt"/>
              </a:rPr>
              <a:t>JSON.parse (Naar JSON)</a:t>
            </a:r>
          </a:p>
          <a:p>
            <a:pPr lvl="3"/>
            <a:r>
              <a:rPr lang="nl-BE" sz="2400" dirty="0">
                <a:latin typeface="+mj-lt"/>
              </a:rPr>
              <a:t>JSON.stringify (Naar string)</a:t>
            </a:r>
          </a:p>
          <a:p>
            <a:pPr lvl="1"/>
            <a:r>
              <a:rPr lang="nl-BE" dirty="0">
                <a:latin typeface="+mj-lt"/>
              </a:rPr>
              <a:t>HTTP en HTTPS data is gescheiden</a:t>
            </a:r>
          </a:p>
          <a:p>
            <a:pPr lvl="1"/>
            <a:r>
              <a:rPr lang="nl-BE" dirty="0" err="1">
                <a:latin typeface="+mj-lt"/>
              </a:rPr>
              <a:t>LocalStorage</a:t>
            </a:r>
            <a:r>
              <a:rPr lang="nl-BE" dirty="0">
                <a:latin typeface="+mj-lt"/>
              </a:rPr>
              <a:t> != cookies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238391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 je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8000"/>
            <a:ext cx="10377309" cy="3132000"/>
          </a:xfrm>
        </p:spPr>
        <p:txBody>
          <a:bodyPr/>
          <a:lstStyle/>
          <a:p>
            <a:endParaRPr lang="en-US" dirty="0"/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localStorage.setItem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C00000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", </a:t>
            </a:r>
            <a:r>
              <a:rPr lang="nl-BE" dirty="0" err="1">
                <a:solidFill>
                  <a:srgbClr val="0070C0"/>
                </a:solidFill>
                <a:latin typeface="Consolas" panose="020B0609020204030204" pitchFamily="49" charset="0"/>
              </a:rPr>
              <a:t>todoItems</a:t>
            </a:r>
            <a:r>
              <a:rPr lang="nl-BE" dirty="0">
                <a:latin typeface="Consolas" panose="020B0609020204030204" pitchFamily="49" charset="0"/>
              </a:rPr>
              <a:t>)</a:t>
            </a: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localStorage.getItem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B81515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")</a:t>
            </a: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localStorage.removeItem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B81515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")</a:t>
            </a:r>
          </a:p>
          <a:p>
            <a:pPr lvl="1"/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382937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ever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158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Fonts tot nu toe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301" y="1908000"/>
            <a:ext cx="9007299" cy="3132000"/>
          </a:xfrm>
        </p:spPr>
        <p:txBody>
          <a:bodyPr/>
          <a:lstStyle/>
          <a:p>
            <a:pPr lvl="1"/>
            <a:r>
              <a:rPr lang="nl-BE" dirty="0"/>
              <a:t>Verschillende bestanden</a:t>
            </a:r>
          </a:p>
          <a:p>
            <a:pPr lvl="2"/>
            <a:r>
              <a:rPr lang="nl-BE" dirty="0" err="1"/>
              <a:t>Bold</a:t>
            </a:r>
            <a:r>
              <a:rPr lang="nl-BE" dirty="0"/>
              <a:t>, light, </a:t>
            </a:r>
            <a:r>
              <a:rPr lang="nl-BE" dirty="0" err="1"/>
              <a:t>regular</a:t>
            </a:r>
            <a:r>
              <a:rPr lang="nl-BE" dirty="0"/>
              <a:t>, …</a:t>
            </a:r>
          </a:p>
          <a:p>
            <a:pPr lvl="2"/>
            <a:r>
              <a:rPr lang="nl-BE" dirty="0"/>
              <a:t>Font-</a:t>
            </a:r>
            <a:r>
              <a:rPr lang="nl-BE" dirty="0" err="1"/>
              <a:t>weight</a:t>
            </a:r>
            <a:endParaRPr lang="nl-BE" dirty="0"/>
          </a:p>
          <a:p>
            <a:pPr lvl="2"/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7DD7A-F503-41EC-A614-377A31DE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711" y="1527721"/>
            <a:ext cx="2569296" cy="38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2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665165"/>
            <a:ext cx="10089309" cy="4181961"/>
          </a:xfrm>
        </p:spPr>
        <p:txBody>
          <a:bodyPr/>
          <a:lstStyle/>
          <a:p>
            <a:pPr lvl="1"/>
            <a:r>
              <a:rPr lang="nl-BE" dirty="0"/>
              <a:t>Alles in een enkel bestand</a:t>
            </a:r>
          </a:p>
          <a:p>
            <a:pPr lvl="2"/>
            <a:r>
              <a:rPr lang="nl-BE" dirty="0"/>
              <a:t>‘Variabel’ -&gt; aan te passen met </a:t>
            </a:r>
            <a:r>
              <a:rPr lang="nl-BE" dirty="0" err="1"/>
              <a:t>modifiers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Ook voor </a:t>
            </a:r>
            <a:r>
              <a:rPr lang="nl-BE" dirty="0" err="1"/>
              <a:t>icons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Source Sans V3</a:t>
            </a:r>
          </a:p>
          <a:p>
            <a:pPr lvl="1"/>
            <a:r>
              <a:rPr lang="nl-BE" dirty="0" err="1"/>
              <a:t>Decovar</a:t>
            </a:r>
            <a:endParaRPr lang="nl-BE" dirty="0"/>
          </a:p>
          <a:p>
            <a:pPr lvl="2"/>
            <a:r>
              <a:rPr lang="nl-BE" sz="1800" dirty="0">
                <a:hlinkClick r:id="rId2"/>
              </a:rPr>
              <a:t>https://www.axis-praxis.org/specimens/decovar</a:t>
            </a:r>
            <a:endParaRPr lang="nl-BE" sz="1800" dirty="0"/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BDF08-AE1F-4911-AA3B-5C4B7D7C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74" y="242835"/>
            <a:ext cx="2303411" cy="58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B34D-8BE2-4877-8C9C-43DEECA0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Ondersteuning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6CE4-4CE6-46A4-84BC-5154E4D0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38AD-55D3-4E05-AE99-92245343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1042-E597-45DD-A32E-2449364F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6A9FC-049F-4E57-AA98-7E9C6B3B8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A36477-2FE5-46CF-9BE6-F250948A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97" y="2000562"/>
            <a:ext cx="11117005" cy="29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80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891A-4C65-4E45-AC04-04E759DF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 van fonts -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2476-F858-4CEF-9A81-988EA30B9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3000"/>
            <a:ext cx="10989309" cy="3132000"/>
          </a:xfrm>
        </p:spPr>
        <p:txBody>
          <a:bodyPr/>
          <a:lstStyle/>
          <a:p>
            <a:r>
              <a:rPr lang="nl-BE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@font-face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font-family: 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'Source Sans 3 VF'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   font-stretch: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'../fonts/SourceSans3VF-Roman.otf.woff2'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"woff2"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4CEDD-A071-4B08-BBAB-8E5B3321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D2EFA-9B91-4D30-B8D9-2FA2927C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A18B17-35FC-4130-827B-1BD3CDADE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</p:spTree>
    <p:extLst>
      <p:ext uri="{BB962C8B-B14F-4D97-AF65-F5344CB8AC3E}">
        <p14:creationId xmlns:p14="http://schemas.microsoft.com/office/powerpoint/2010/main" val="337079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Web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Dmitriy Van der Elst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0603" y="4493298"/>
            <a:ext cx="5455147" cy="1617663"/>
          </a:xfrm>
        </p:spPr>
        <p:txBody>
          <a:bodyPr/>
          <a:lstStyle/>
          <a:p>
            <a:r>
              <a:rPr lang="nl-BE" dirty="0"/>
              <a:t>27 april 2021</a:t>
            </a:r>
          </a:p>
          <a:p>
            <a:r>
              <a:rPr lang="nl-BE" dirty="0"/>
              <a:t>dmitriy.vanderelst@student.arteveldehs.be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Just like Iron Man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968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738" y="1908000"/>
            <a:ext cx="9644862" cy="3132000"/>
          </a:xfrm>
        </p:spPr>
        <p:txBody>
          <a:bodyPr/>
          <a:lstStyle/>
          <a:p>
            <a:r>
              <a:rPr lang="nl-BE" dirty="0"/>
              <a:t>Elementen visueel aanpassen met CSS</a:t>
            </a:r>
          </a:p>
          <a:p>
            <a:pPr lvl="1"/>
            <a:r>
              <a:rPr lang="nl-BE" sz="2400" dirty="0"/>
              <a:t>Matrix(3d)</a:t>
            </a:r>
          </a:p>
          <a:p>
            <a:pPr lvl="1"/>
            <a:r>
              <a:rPr lang="nl-BE" sz="2400" dirty="0"/>
              <a:t>Translate</a:t>
            </a:r>
          </a:p>
          <a:p>
            <a:pPr lvl="1"/>
            <a:r>
              <a:rPr lang="nl-BE" sz="2400" dirty="0" err="1"/>
              <a:t>Scale</a:t>
            </a:r>
            <a:endParaRPr lang="nl-BE" sz="2400" dirty="0"/>
          </a:p>
          <a:p>
            <a:pPr lvl="1"/>
            <a:r>
              <a:rPr lang="nl-BE" sz="2400" dirty="0" err="1"/>
              <a:t>Rotate</a:t>
            </a:r>
            <a:endParaRPr lang="nl-BE" sz="2400" dirty="0"/>
          </a:p>
          <a:p>
            <a:pPr lvl="1"/>
            <a:r>
              <a:rPr lang="nl-BE" sz="2400" dirty="0" err="1"/>
              <a:t>Skew</a:t>
            </a:r>
            <a:endParaRPr lang="nl-BE" sz="2400" dirty="0"/>
          </a:p>
          <a:p>
            <a:pPr lvl="1"/>
            <a:r>
              <a:rPr lang="nl-BE" sz="2400" dirty="0"/>
              <a:t>…</a:t>
            </a:r>
          </a:p>
          <a:p>
            <a:pPr lvl="1"/>
            <a:r>
              <a:rPr lang="nl-BE" sz="2400" dirty="0"/>
              <a:t>Combinatie van bovenstaande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741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Take </a:t>
            </a:r>
            <a:r>
              <a:rPr lang="nl-BE" dirty="0" err="1"/>
              <a:t>your</a:t>
            </a:r>
            <a:r>
              <a:rPr lang="nl-BE" dirty="0"/>
              <a:t> time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890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402" y="1908000"/>
            <a:ext cx="9846198" cy="3132000"/>
          </a:xfrm>
        </p:spPr>
        <p:txBody>
          <a:bodyPr/>
          <a:lstStyle/>
          <a:p>
            <a:r>
              <a:rPr lang="nl-BE" dirty="0"/>
              <a:t>De overgang tussen CSS-stijlen geleidelijk maken</a:t>
            </a:r>
          </a:p>
          <a:p>
            <a:pPr lvl="1"/>
            <a:r>
              <a:rPr lang="nl-BE" dirty="0" err="1">
                <a:latin typeface="Consolas" panose="020B0609020204030204" pitchFamily="49" charset="0"/>
              </a:rPr>
              <a:t>Transition</a:t>
            </a:r>
            <a:r>
              <a:rPr lang="nl-BE" dirty="0">
                <a:latin typeface="Consolas" panose="020B0609020204030204" pitchFamily="49" charset="0"/>
              </a:rPr>
              <a:t>: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.2s </a:t>
            </a:r>
            <a:r>
              <a:rPr lang="nl-BE" dirty="0" err="1">
                <a:latin typeface="Consolas" panose="020B0609020204030204" pitchFamily="49" charset="0"/>
              </a:rPr>
              <a:t>ease</a:t>
            </a:r>
            <a:r>
              <a:rPr lang="nl-BE" dirty="0">
                <a:latin typeface="Consolas" panose="020B0609020204030204" pitchFamily="49" charset="0"/>
              </a:rPr>
              <a:t>-in;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Mogelijk voor alle </a:t>
            </a:r>
            <a:r>
              <a:rPr lang="nl-BE" b="1" dirty="0"/>
              <a:t>of</a:t>
            </a:r>
            <a:r>
              <a:rPr lang="nl-BE" dirty="0"/>
              <a:t> specifieke </a:t>
            </a:r>
            <a:r>
              <a:rPr lang="nl-BE" dirty="0" err="1"/>
              <a:t>style</a:t>
            </a:r>
            <a:r>
              <a:rPr lang="nl-BE" dirty="0"/>
              <a:t> </a:t>
            </a:r>
            <a:r>
              <a:rPr lang="nl-BE" dirty="0" err="1"/>
              <a:t>properties</a:t>
            </a:r>
            <a:endParaRPr lang="nl-BE" dirty="0"/>
          </a:p>
          <a:p>
            <a:pPr lvl="1"/>
            <a:r>
              <a:rPr lang="nl-BE" dirty="0"/>
              <a:t>Duurtijd</a:t>
            </a:r>
          </a:p>
          <a:p>
            <a:pPr lvl="1"/>
            <a:r>
              <a:rPr lang="nl-BE" dirty="0" err="1"/>
              <a:t>Ease</a:t>
            </a:r>
            <a:r>
              <a:rPr lang="nl-BE" dirty="0"/>
              <a:t>-in, -out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250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Animate</a:t>
            </a:r>
            <a:r>
              <a:rPr lang="nl-BE" dirty="0"/>
              <a:t> images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24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223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zijn ze?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1535185"/>
            <a:ext cx="9988811" cy="3504814"/>
          </a:xfrm>
        </p:spPr>
        <p:txBody>
          <a:bodyPr/>
          <a:lstStyle/>
          <a:p>
            <a:pPr lvl="1"/>
            <a:r>
              <a:rPr lang="nl-BE" dirty="0"/>
              <a:t>Een </a:t>
            </a:r>
            <a:r>
              <a:rPr lang="nl-BE" dirty="0" err="1"/>
              <a:t>sprite</a:t>
            </a:r>
            <a:r>
              <a:rPr lang="nl-BE" dirty="0"/>
              <a:t> is een animatie opgebouwd uit een reeks afbeeldingen</a:t>
            </a:r>
          </a:p>
          <a:p>
            <a:pPr lvl="1"/>
            <a:r>
              <a:rPr lang="nl-BE" dirty="0"/>
              <a:t>Deze verschillende afbeeldingen stellen elk een frame voor binnen een animatie</a:t>
            </a:r>
          </a:p>
          <a:p>
            <a:pPr lvl="1"/>
            <a:r>
              <a:rPr lang="nl-BE" dirty="0"/>
              <a:t>Deze verschillende frames kunnen zich binnen hetzelfde of verschillende bestanden bevinden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5B9801D-7E8B-4847-BD0A-B115A988B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0105"/>
            <a:ext cx="1219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80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</a:t>
            </a:r>
          </a:p>
        </p:txBody>
      </p:sp>
      <p:pic>
        <p:nvPicPr>
          <p:cNvPr id="13" name="Content Placeholder 12" descr="A picture containing text&#10;&#10;Description automatically generated">
            <a:extLst>
              <a:ext uri="{FF2B5EF4-FFF2-40B4-BE49-F238E27FC236}">
                <a16:creationId xmlns:a16="http://schemas.microsoft.com/office/drawing/2014/main" id="{C4957349-D583-4AA3-9395-8333317DB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72" b="64659"/>
          <a:stretch/>
        </p:blipFill>
        <p:spPr>
          <a:xfrm>
            <a:off x="396000" y="2319320"/>
            <a:ext cx="6771154" cy="3386242"/>
          </a:xfr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pic>
        <p:nvPicPr>
          <p:cNvPr id="15" name="Picture 14" descr="A picture containing dancer, group, posing, line&#10;&#10;Description automatically generated">
            <a:extLst>
              <a:ext uri="{FF2B5EF4-FFF2-40B4-BE49-F238E27FC236}">
                <a16:creationId xmlns:a16="http://schemas.microsoft.com/office/drawing/2014/main" id="{F55D0430-A82E-401A-A720-C3F0330BB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46" y="501153"/>
            <a:ext cx="4946321" cy="33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25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Smart </a:t>
            </a:r>
            <a:r>
              <a:rPr lang="nl-BE" dirty="0" err="1"/>
              <a:t>rendering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27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1834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9" y="1577130"/>
            <a:ext cx="9471169" cy="4479722"/>
          </a:xfrm>
        </p:spPr>
        <p:txBody>
          <a:bodyPr/>
          <a:lstStyle/>
          <a:p>
            <a:pPr lvl="1"/>
            <a:r>
              <a:rPr lang="nl-BE" dirty="0"/>
              <a:t>In Javascript kan je een functie na een bepaalde tijd uitvoeren </a:t>
            </a:r>
            <a:r>
              <a:rPr lang="en-US" dirty="0" err="1">
                <a:latin typeface="Consolas" panose="020B0609020204030204" pitchFamily="49" charset="0"/>
              </a:rPr>
              <a:t>setTimeout</a:t>
            </a:r>
            <a:r>
              <a:rPr lang="en-US" dirty="0">
                <a:latin typeface="Consolas" panose="020B0609020204030204" pitchFamily="49" charset="0"/>
              </a:rPr>
              <a:t>(function(){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alert("Sup!");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}, 2000);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nl-BE" dirty="0"/>
              <a:t>Je kan ook een functie blijven uitvoeren met een interval </a:t>
            </a:r>
            <a:r>
              <a:rPr lang="en-US" dirty="0" err="1">
                <a:latin typeface="Consolas" panose="020B0609020204030204" pitchFamily="49" charset="0"/>
              </a:rPr>
              <a:t>setInterval</a:t>
            </a:r>
            <a:r>
              <a:rPr lang="en-US" dirty="0">
                <a:latin typeface="Consolas" panose="020B0609020204030204" pitchFamily="49" charset="0"/>
              </a:rPr>
              <a:t>(function(){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alert("Sup!");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}, 2000);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1802154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Frames per second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9" y="1577130"/>
            <a:ext cx="9471169" cy="4479722"/>
          </a:xfrm>
        </p:spPr>
        <p:txBody>
          <a:bodyPr/>
          <a:lstStyle/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pic>
        <p:nvPicPr>
          <p:cNvPr id="1026" name="Picture 2" descr="Frame Rate: A Beginner's Guide | TechSmith">
            <a:extLst>
              <a:ext uri="{FF2B5EF4-FFF2-40B4-BE49-F238E27FC236}">
                <a16:creationId xmlns:a16="http://schemas.microsoft.com/office/drawing/2014/main" id="{450070E1-85CB-425C-8483-1078E3BD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15" y="1824884"/>
            <a:ext cx="11148969" cy="320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39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1" y="228664"/>
            <a:ext cx="5365733" cy="6035547"/>
          </a:xfrm>
        </p:spPr>
        <p:txBody>
          <a:bodyPr anchor="ctr"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r>
              <a:rPr lang="nl-BE" dirty="0" err="1"/>
              <a:t>Transforms</a:t>
            </a:r>
            <a:endParaRPr lang="nl-BE" dirty="0"/>
          </a:p>
          <a:p>
            <a:r>
              <a:rPr lang="nl-BE" dirty="0" err="1"/>
              <a:t>Transitions</a:t>
            </a:r>
            <a:endParaRPr lang="nl-BE" dirty="0"/>
          </a:p>
          <a:p>
            <a:r>
              <a:rPr lang="nl-BE" dirty="0"/>
              <a:t>Sprite</a:t>
            </a:r>
          </a:p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740E662-A7E0-4313-9F07-59FA85CA3D9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F2B2-081F-42D1-A341-BCBA174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AEDE-1A7A-4C72-8E0A-69B89F69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0" dirty="0" err="1">
                <a:latin typeface="Consolas" panose="020B0609020204030204" pitchFamily="49" charset="0"/>
              </a:rPr>
              <a:t>function</a:t>
            </a:r>
            <a:r>
              <a:rPr lang="nl-BE" b="0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b="0" dirty="0">
                <a:latin typeface="Consolas" panose="020B0609020204030204" pitchFamily="49" charset="0"/>
              </a:rPr>
              <a:t>  // Do </a:t>
            </a:r>
            <a:r>
              <a:rPr lang="nl-BE" b="0" dirty="0" err="1">
                <a:latin typeface="Consolas" panose="020B0609020204030204" pitchFamily="49" charset="0"/>
              </a:rPr>
              <a:t>whatever</a:t>
            </a:r>
            <a:endParaRPr lang="nl-BE" b="0" dirty="0">
              <a:latin typeface="Consolas" panose="020B0609020204030204" pitchFamily="49" charset="0"/>
            </a:endParaRPr>
          </a:p>
          <a:p>
            <a:r>
              <a:rPr lang="nl-BE" b="0" dirty="0">
                <a:latin typeface="Consolas" panose="020B0609020204030204" pitchFamily="49" charset="0"/>
              </a:rPr>
              <a:t>  </a:t>
            </a:r>
            <a:r>
              <a:rPr lang="nl-BE" b="0" dirty="0" err="1">
                <a:latin typeface="Consolas" panose="020B0609020204030204" pitchFamily="49" charset="0"/>
              </a:rPr>
              <a:t>requestAnimationFrame</a:t>
            </a:r>
            <a:r>
              <a:rPr lang="nl-BE" b="0" dirty="0">
                <a:latin typeface="Consolas" panose="020B0609020204030204" pitchFamily="49" charset="0"/>
              </a:rPr>
              <a:t>(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latin typeface="Consolas" panose="020B0609020204030204" pitchFamily="49" charset="0"/>
              </a:rPr>
              <a:t>}</a:t>
            </a:r>
          </a:p>
          <a:p>
            <a:r>
              <a:rPr lang="nl-BE" b="0" dirty="0" err="1">
                <a:latin typeface="Consolas" panose="020B0609020204030204" pitchFamily="49" charset="0"/>
              </a:rPr>
              <a:t>requestAnimationFrame</a:t>
            </a:r>
            <a:r>
              <a:rPr lang="nl-BE" b="0" dirty="0">
                <a:latin typeface="Consolas" panose="020B0609020204030204" pitchFamily="49" charset="0"/>
              </a:rPr>
              <a:t>(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79A-C7B4-40DC-ABA6-3FDFAF6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9462-1BEB-49B1-937F-5C9FF17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DE9C0-B7F6-445B-AE30-A1035FD0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3876490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2223082"/>
            <a:ext cx="9988811" cy="2816917"/>
          </a:xfrm>
        </p:spPr>
        <p:txBody>
          <a:bodyPr/>
          <a:lstStyle/>
          <a:p>
            <a:pPr lvl="1"/>
            <a:r>
              <a:rPr lang="nl-BE" dirty="0"/>
              <a:t>De browser kan je animatie optimaliseren</a:t>
            </a:r>
          </a:p>
          <a:p>
            <a:pPr lvl="1"/>
            <a:r>
              <a:rPr lang="nl-BE" dirty="0"/>
              <a:t>Animaties in inactieve tabs stoppen, dit zorgt ervoor dat de CPU minder berekeningen hoeft te doen</a:t>
            </a:r>
          </a:p>
          <a:p>
            <a:pPr lvl="1"/>
            <a:r>
              <a:rPr lang="nl-BE" dirty="0"/>
              <a:t>Batterij-vriendelijker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4270358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F2B2-081F-42D1-A341-BCBA174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AEDE-1A7A-4C72-8E0A-69B89F69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864" y="880844"/>
            <a:ext cx="8369735" cy="5184396"/>
          </a:xfrm>
        </p:spPr>
        <p:txBody>
          <a:bodyPr/>
          <a:lstStyle/>
          <a:p>
            <a:r>
              <a:rPr lang="nl-BE" sz="1600" b="0" dirty="0">
                <a:latin typeface="Consolas" panose="020B0609020204030204" pitchFamily="49" charset="0"/>
              </a:rPr>
              <a:t>var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;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 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$("&lt;div /&gt;").</a:t>
            </a:r>
            <a:r>
              <a:rPr lang="nl-BE" sz="1600" b="0" dirty="0" err="1">
                <a:latin typeface="Consolas" panose="020B0609020204030204" pitchFamily="49" charset="0"/>
              </a:rPr>
              <a:t>appendTo</a:t>
            </a:r>
            <a:r>
              <a:rPr lang="nl-BE" sz="1600" b="0" dirty="0">
                <a:latin typeface="Consolas" panose="020B0609020204030204" pitchFamily="49" charset="0"/>
              </a:rPr>
              <a:t>("body");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latin typeface="Consolas" panose="020B0609020204030204" pitchFamily="49" charset="0"/>
              </a:rPr>
              <a:t>requestAnimationFrame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>
                <a:latin typeface="Consolas" panose="020B0609020204030204" pitchFamily="49" charset="0"/>
              </a:rPr>
              <a:t>$("#start").on("click", </a:t>
            </a:r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latin typeface="Consolas" panose="020B0609020204030204" pitchFamily="49" charset="0"/>
              </a:rPr>
              <a:t>requestAnimationFrame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});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>
                <a:latin typeface="Consolas" panose="020B0609020204030204" pitchFamily="49" charset="0"/>
              </a:rPr>
              <a:t>$("#stop").on("click", </a:t>
            </a:r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b="0" dirty="0" err="1">
                <a:latin typeface="Consolas" panose="020B0609020204030204" pitchFamily="49" charset="0"/>
              </a:rPr>
              <a:t>cancelAnimationFrame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79A-C7B4-40DC-ABA6-3FDFAF6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9462-1BEB-49B1-937F-5C9FF17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DE9C0-B7F6-445B-AE30-A1035FD0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89553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Words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text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62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kan je ermee doen?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8000"/>
            <a:ext cx="10377309" cy="3132000"/>
          </a:xfrm>
        </p:spPr>
        <p:txBody>
          <a:bodyPr/>
          <a:lstStyle/>
          <a:p>
            <a:r>
              <a:rPr lang="nl-BE" dirty="0"/>
              <a:t>Twee richtingen</a:t>
            </a:r>
          </a:p>
          <a:p>
            <a:endParaRPr lang="nl-BE" dirty="0"/>
          </a:p>
          <a:p>
            <a:pPr lvl="1"/>
            <a:r>
              <a:rPr lang="nl-BE" dirty="0" err="1"/>
              <a:t>SpeechRecognition</a:t>
            </a:r>
            <a:r>
              <a:rPr lang="nl-BE" dirty="0"/>
              <a:t>: Spraak naar tekst</a:t>
            </a:r>
          </a:p>
          <a:p>
            <a:pPr lvl="1"/>
            <a:r>
              <a:rPr lang="nl-BE" dirty="0" err="1"/>
              <a:t>SpeechSynthesis</a:t>
            </a:r>
            <a:r>
              <a:rPr lang="nl-BE" dirty="0"/>
              <a:t>: Tekst naar spraak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</p:spTree>
    <p:extLst>
      <p:ext uri="{BB962C8B-B14F-4D97-AF65-F5344CB8AC3E}">
        <p14:creationId xmlns:p14="http://schemas.microsoft.com/office/powerpoint/2010/main" val="831974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77309" cy="4867965"/>
          </a:xfrm>
        </p:spPr>
        <p:txBody>
          <a:bodyPr/>
          <a:lstStyle/>
          <a:p>
            <a:r>
              <a:rPr lang="nl-BE" sz="2400" b="0" dirty="0"/>
              <a:t> </a:t>
            </a:r>
            <a:r>
              <a:rPr lang="nl-BE" sz="2400" b="0" dirty="0" err="1"/>
              <a:t>button.addEventListener</a:t>
            </a:r>
            <a:r>
              <a:rPr lang="nl-BE" sz="2400" b="0" dirty="0"/>
              <a:t>('click', </a:t>
            </a:r>
            <a:r>
              <a:rPr lang="nl-BE" sz="2400" b="0" dirty="0" err="1"/>
              <a:t>function</a:t>
            </a:r>
            <a:r>
              <a:rPr lang="nl-BE" sz="2400" b="0" dirty="0"/>
              <a:t>() {</a:t>
            </a:r>
          </a:p>
          <a:p>
            <a:r>
              <a:rPr lang="nl-BE" sz="2400" b="0" dirty="0"/>
              <a:t>            let </a:t>
            </a:r>
            <a:r>
              <a:rPr lang="nl-BE" sz="2400" dirty="0" err="1"/>
              <a:t>recognition</a:t>
            </a:r>
            <a:r>
              <a:rPr lang="nl-BE" sz="2400" b="0" dirty="0"/>
              <a:t> = new (</a:t>
            </a:r>
            <a:r>
              <a:rPr lang="nl-BE" sz="2400" b="0" dirty="0" err="1"/>
              <a:t>webkitSpeechRecognition</a:t>
            </a:r>
            <a:r>
              <a:rPr lang="nl-BE" sz="2400" b="0" dirty="0"/>
              <a:t> || </a:t>
            </a:r>
            <a:r>
              <a:rPr lang="nl-BE" sz="2400" b="0" dirty="0" err="1"/>
              <a:t>SpeechRecognition</a:t>
            </a:r>
            <a:r>
              <a:rPr lang="nl-BE" sz="2400" b="0" dirty="0"/>
              <a:t>)();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lang</a:t>
            </a:r>
            <a:r>
              <a:rPr lang="nl-BE" sz="2400" b="0" dirty="0"/>
              <a:t> = 'en-US';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interimResults</a:t>
            </a:r>
            <a:r>
              <a:rPr lang="nl-BE" sz="2400" b="0" dirty="0"/>
              <a:t> = </a:t>
            </a:r>
            <a:r>
              <a:rPr lang="nl-BE" sz="2400" b="0" dirty="0" err="1"/>
              <a:t>false</a:t>
            </a:r>
            <a:r>
              <a:rPr lang="nl-BE" sz="2400" b="0" dirty="0"/>
              <a:t>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maxAlternatives</a:t>
            </a:r>
            <a:r>
              <a:rPr lang="nl-BE" sz="2400" b="0" dirty="0"/>
              <a:t> = 1;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start</a:t>
            </a:r>
            <a:r>
              <a:rPr lang="nl-BE" sz="2400" b="0" dirty="0"/>
              <a:t>();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onresult</a:t>
            </a:r>
            <a:r>
              <a:rPr lang="nl-BE" sz="2400" b="0" dirty="0"/>
              <a:t> = </a:t>
            </a:r>
            <a:r>
              <a:rPr lang="nl-BE" sz="2400" b="0" dirty="0" err="1"/>
              <a:t>function</a:t>
            </a:r>
            <a:r>
              <a:rPr lang="nl-BE" sz="2400" b="0" dirty="0"/>
              <a:t>(event) {</a:t>
            </a:r>
          </a:p>
          <a:p>
            <a:r>
              <a:rPr lang="nl-BE" sz="2400" b="0" dirty="0"/>
              <a:t>                      </a:t>
            </a:r>
            <a:r>
              <a:rPr lang="nl-BE" sz="2400" b="0" dirty="0" err="1"/>
              <a:t>HTMLElement.innerHTML</a:t>
            </a:r>
            <a:r>
              <a:rPr lang="nl-BE" sz="2400" b="0" dirty="0"/>
              <a:t> = </a:t>
            </a:r>
            <a:r>
              <a:rPr lang="nl-BE" sz="2400" b="0" dirty="0" err="1"/>
              <a:t>event.</a:t>
            </a:r>
            <a:r>
              <a:rPr lang="nl-BE" sz="2400" dirty="0" err="1"/>
              <a:t>results</a:t>
            </a:r>
            <a:r>
              <a:rPr lang="nl-BE" sz="2400" b="0" dirty="0"/>
              <a:t>[0][0].</a:t>
            </a:r>
            <a:r>
              <a:rPr lang="nl-BE" sz="2400" dirty="0"/>
              <a:t>transcript</a:t>
            </a:r>
            <a:r>
              <a:rPr lang="nl-BE" sz="2400" b="0" dirty="0"/>
              <a:t>;</a:t>
            </a:r>
          </a:p>
          <a:p>
            <a:r>
              <a:rPr lang="nl-BE" sz="2400" b="0" dirty="0"/>
              <a:t>            };</a:t>
            </a:r>
          </a:p>
          <a:p>
            <a:r>
              <a:rPr lang="nl-BE" sz="2400" b="0" dirty="0"/>
              <a:t>});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</p:spTree>
    <p:extLst>
      <p:ext uri="{BB962C8B-B14F-4D97-AF65-F5344CB8AC3E}">
        <p14:creationId xmlns:p14="http://schemas.microsoft.com/office/powerpoint/2010/main" val="1660766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But </a:t>
            </a:r>
            <a:r>
              <a:rPr lang="nl-BE" dirty="0" err="1"/>
              <a:t>wait</a:t>
            </a:r>
            <a:r>
              <a:rPr lang="nl-BE" dirty="0"/>
              <a:t>… </a:t>
            </a:r>
            <a:r>
              <a:rPr lang="nl-BE" dirty="0" err="1"/>
              <a:t>There’s</a:t>
            </a:r>
            <a:r>
              <a:rPr lang="nl-BE" dirty="0"/>
              <a:t> more!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36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9472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Webcam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Toegang tot je webcam</a:t>
            </a:r>
          </a:p>
          <a:p>
            <a:pPr lvl="1"/>
            <a:r>
              <a:rPr lang="nl-BE" dirty="0"/>
              <a:t>Videostream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let video = </a:t>
            </a:r>
            <a:r>
              <a:rPr lang="nl-BE" sz="1600" dirty="0" err="1">
                <a:latin typeface="Consolas" panose="020B0609020204030204" pitchFamily="49" charset="0"/>
              </a:rPr>
              <a:t>document.getElementById</a:t>
            </a:r>
            <a:r>
              <a:rPr lang="nl-BE" sz="1600" dirty="0">
                <a:latin typeface="Consolas" panose="020B0609020204030204" pitchFamily="49" charset="0"/>
              </a:rPr>
              <a:t>('webcamstream');</a:t>
            </a:r>
          </a:p>
          <a:p>
            <a:pPr lvl="1"/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// open webcam </a:t>
            </a:r>
            <a:r>
              <a:rPr lang="nl-BE" sz="1600" dirty="0" err="1">
                <a:latin typeface="Consolas" panose="020B0609020204030204" pitchFamily="49" charset="0"/>
              </a:rPr>
              <a:t>and</a:t>
            </a:r>
            <a:r>
              <a:rPr lang="nl-BE" sz="1600" dirty="0">
                <a:latin typeface="Consolas" panose="020B0609020204030204" pitchFamily="49" charset="0"/>
              </a:rPr>
              <a:t> stream </a:t>
            </a:r>
            <a:r>
              <a:rPr lang="nl-BE" sz="1600" dirty="0" err="1">
                <a:latin typeface="Consolas" panose="020B0609020204030204" pitchFamily="49" charset="0"/>
              </a:rPr>
              <a:t>to</a:t>
            </a:r>
            <a:r>
              <a:rPr lang="nl-BE" sz="1600" dirty="0">
                <a:latin typeface="Consolas" panose="020B0609020204030204" pitchFamily="49" charset="0"/>
              </a:rPr>
              <a:t> video element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latin typeface="Consolas" panose="020B0609020204030204" pitchFamily="49" charset="0"/>
              </a:rPr>
              <a:t>navigator.mediaDevices.getUserMedia</a:t>
            </a:r>
            <a:r>
              <a:rPr lang="nl-BE" sz="1600" dirty="0">
                <a:latin typeface="Consolas" panose="020B0609020204030204" pitchFamily="49" charset="0"/>
              </a:rPr>
              <a:t>({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video: </a:t>
            </a:r>
            <a:r>
              <a:rPr lang="nl-BE" sz="1600" dirty="0" err="1">
                <a:latin typeface="Consolas" panose="020B0609020204030204" pitchFamily="49" charset="0"/>
              </a:rPr>
              <a:t>true</a:t>
            </a:r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</a:t>
            </a:r>
            <a:r>
              <a:rPr lang="nl-BE" sz="1600" dirty="0" err="1">
                <a:latin typeface="Consolas" panose="020B0609020204030204" pitchFamily="49" charset="0"/>
              </a:rPr>
              <a:t>then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(stream)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</a:t>
            </a:r>
            <a:r>
              <a:rPr lang="nl-BE" sz="1600" dirty="0" err="1">
                <a:latin typeface="Consolas" panose="020B0609020204030204" pitchFamily="49" charset="0"/>
              </a:rPr>
              <a:t>video.srcObject</a:t>
            </a:r>
            <a:r>
              <a:rPr lang="nl-BE" sz="1600" dirty="0">
                <a:latin typeface="Consolas" panose="020B0609020204030204" pitchFamily="49" charset="0"/>
              </a:rPr>
              <a:t> = stream;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}).catch(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console.log(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</p:spTree>
    <p:extLst>
      <p:ext uri="{BB962C8B-B14F-4D97-AF65-F5344CB8AC3E}">
        <p14:creationId xmlns:p14="http://schemas.microsoft.com/office/powerpoint/2010/main" val="3614797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WebGL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34" y="2256639"/>
            <a:ext cx="9946866" cy="3304851"/>
          </a:xfrm>
        </p:spPr>
        <p:txBody>
          <a:bodyPr/>
          <a:lstStyle/>
          <a:p>
            <a:r>
              <a:rPr lang="nl-BE" dirty="0"/>
              <a:t>2D &amp; 3D tekenen in je browser</a:t>
            </a:r>
          </a:p>
          <a:p>
            <a:pPr lvl="1"/>
            <a:r>
              <a:rPr lang="nl-BE" dirty="0"/>
              <a:t>Gebruikt het ‘canvas’-element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Mobiele/browser versie van </a:t>
            </a:r>
            <a:r>
              <a:rPr lang="nl-BE" dirty="0" err="1"/>
              <a:t>OpenGL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Three.js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pic>
        <p:nvPicPr>
          <p:cNvPr id="5122" name="Picture 2" descr="upload.wikimedia.org/wikipedia/commons/thumb/2/...">
            <a:extLst>
              <a:ext uri="{FF2B5EF4-FFF2-40B4-BE49-F238E27FC236}">
                <a16:creationId xmlns:a16="http://schemas.microsoft.com/office/drawing/2014/main" id="{433104B8-CC59-4901-9EBB-E8B1089F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54" y="954000"/>
            <a:ext cx="5235155" cy="218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veloping 3D Web Apps With Three.js | by Tom Castagna | JavaScript in  Plain English">
            <a:extLst>
              <a:ext uri="{FF2B5EF4-FFF2-40B4-BE49-F238E27FC236}">
                <a16:creationId xmlns:a16="http://schemas.microsoft.com/office/drawing/2014/main" id="{7AE9964E-0B44-45D6-A69B-CD7EC14F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46" y="4453421"/>
            <a:ext cx="3050971" cy="154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31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</a:t>
            </a:r>
            <a:r>
              <a:rPr lang="nl-BE"/>
              <a:t>(Optioneel)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do?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39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224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C57F7C-E52A-4282-90FB-6AC58192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D8A1C-9AED-422D-9E86-27BCC169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D76FD-61FF-4238-B612-901FC751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55F8D4-5473-4AAA-A89F-BEF8F4E7E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FE3278-5BAD-4DB7-AE0F-814FCCA45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2290" y="2727183"/>
            <a:ext cx="9286443" cy="2140319"/>
          </a:xfrm>
        </p:spPr>
        <p:txBody>
          <a:bodyPr/>
          <a:lstStyle/>
          <a:p>
            <a:r>
              <a:rPr lang="nl-BE" sz="6600" dirty="0"/>
              <a:t>Wat is een game?</a:t>
            </a:r>
          </a:p>
        </p:txBody>
      </p:sp>
    </p:spTree>
    <p:extLst>
      <p:ext uri="{BB962C8B-B14F-4D97-AF65-F5344CB8AC3E}">
        <p14:creationId xmlns:p14="http://schemas.microsoft.com/office/powerpoint/2010/main" val="1840793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de bedoeling?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Toepassen van de geziene onderwerpen</a:t>
            </a:r>
          </a:p>
          <a:p>
            <a:pPr lvl="1"/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pPr lvl="1"/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pPr lvl="1"/>
            <a:r>
              <a:rPr lang="nl-BE" dirty="0" err="1"/>
              <a:t>Transforms</a:t>
            </a:r>
            <a:endParaRPr lang="nl-BE" dirty="0"/>
          </a:p>
          <a:p>
            <a:pPr lvl="1"/>
            <a:r>
              <a:rPr lang="nl-BE" dirty="0" err="1"/>
              <a:t>Transitions</a:t>
            </a:r>
            <a:endParaRPr lang="nl-BE" dirty="0"/>
          </a:p>
          <a:p>
            <a:pPr lvl="1"/>
            <a:r>
              <a:rPr lang="nl-BE" dirty="0"/>
              <a:t>Sprites</a:t>
            </a:r>
          </a:p>
          <a:p>
            <a:pPr lvl="1"/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297892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een game?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nl-BE" dirty="0"/>
              <a:t>Leuk</a:t>
            </a:r>
          </a:p>
          <a:p>
            <a:pPr lvl="1"/>
            <a:r>
              <a:rPr lang="nl-BE" dirty="0"/>
              <a:t>Interactief</a:t>
            </a:r>
          </a:p>
          <a:p>
            <a:pPr lvl="1"/>
            <a:r>
              <a:rPr lang="nl-BE" dirty="0"/>
              <a:t>Nutteloos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D3E6F-3FA3-45E6-8D76-884D86B77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46" y="2736000"/>
            <a:ext cx="5607954" cy="2883505"/>
          </a:xfrm>
        </p:spPr>
        <p:txBody>
          <a:bodyPr/>
          <a:lstStyle/>
          <a:p>
            <a:r>
              <a:rPr lang="nl-BE" dirty="0"/>
              <a:t>Kan een begin en/of een einde hebben</a:t>
            </a:r>
          </a:p>
          <a:p>
            <a:r>
              <a:rPr lang="nl-BE" dirty="0"/>
              <a:t>Kan competitief zijn</a:t>
            </a:r>
          </a:p>
          <a:p>
            <a:r>
              <a:rPr lang="nl-BE" dirty="0"/>
              <a:t>Kan gebaseerd zijn op kunnen, geluk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35069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Je eerste game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7999"/>
            <a:ext cx="10377309" cy="3771347"/>
          </a:xfrm>
        </p:spPr>
        <p:txBody>
          <a:bodyPr/>
          <a:lstStyle/>
          <a:p>
            <a:pPr lvl="1"/>
            <a:r>
              <a:rPr lang="nl-BE" dirty="0"/>
              <a:t>Denk na over de </a:t>
            </a:r>
            <a:r>
              <a:rPr lang="nl-BE" b="1" i="1" dirty="0"/>
              <a:t>scope</a:t>
            </a:r>
            <a:r>
              <a:rPr lang="nl-BE" dirty="0"/>
              <a:t>: “Wat </a:t>
            </a:r>
            <a:r>
              <a:rPr lang="nl-BE" b="1" i="1" dirty="0"/>
              <a:t>kan</a:t>
            </a:r>
            <a:r>
              <a:rPr lang="nl-BE" dirty="0"/>
              <a:t> je maken?”</a:t>
            </a:r>
          </a:p>
          <a:p>
            <a:pPr lvl="1"/>
            <a:r>
              <a:rPr lang="nl-BE" dirty="0"/>
              <a:t>Werk je alleen of met anderen?</a:t>
            </a:r>
          </a:p>
          <a:p>
            <a:pPr lvl="2"/>
            <a:r>
              <a:rPr lang="nl-BE" sz="2400" dirty="0"/>
              <a:t>Grote en complexe games vereisen grotere </a:t>
            </a:r>
            <a:r>
              <a:rPr lang="nl-BE" sz="2400" dirty="0" err="1"/>
              <a:t>developer</a:t>
            </a:r>
            <a:r>
              <a:rPr lang="nl-BE" sz="2400" dirty="0"/>
              <a:t> teams</a:t>
            </a:r>
          </a:p>
          <a:p>
            <a:pPr lvl="1"/>
            <a:r>
              <a:rPr lang="nl-BE" dirty="0"/>
              <a:t>Focus in het begin niet te veel op </a:t>
            </a:r>
            <a:r>
              <a:rPr lang="nl-BE" b="1" dirty="0"/>
              <a:t>gameplay</a:t>
            </a:r>
            <a:r>
              <a:rPr lang="nl-BE" dirty="0"/>
              <a:t> en </a:t>
            </a:r>
            <a:r>
              <a:rPr lang="nl-BE" b="1" dirty="0" err="1"/>
              <a:t>graphics</a:t>
            </a:r>
            <a:r>
              <a:rPr lang="nl-BE" dirty="0"/>
              <a:t>; je eerste spel is een </a:t>
            </a:r>
            <a:r>
              <a:rPr lang="nl-BE" b="1" dirty="0"/>
              <a:t>leerervaring</a:t>
            </a:r>
          </a:p>
          <a:p>
            <a:pPr lvl="2"/>
            <a:r>
              <a:rPr lang="nl-BE" sz="2400" dirty="0"/>
              <a:t>Begin dus met iets eenvoudig zoals match </a:t>
            </a:r>
            <a:r>
              <a:rPr lang="nl-BE" sz="2400" dirty="0" err="1"/>
              <a:t>two</a:t>
            </a:r>
            <a:r>
              <a:rPr lang="nl-BE" sz="2400" dirty="0"/>
              <a:t> of tic-</a:t>
            </a:r>
            <a:r>
              <a:rPr lang="nl-BE" sz="2400" dirty="0" err="1"/>
              <a:t>tac</a:t>
            </a:r>
            <a:r>
              <a:rPr lang="nl-BE" sz="2400" dirty="0"/>
              <a:t>-toe</a:t>
            </a:r>
          </a:p>
          <a:p>
            <a:pPr lvl="1"/>
            <a:r>
              <a:rPr lang="nl-BE" dirty="0"/>
              <a:t>Uiteindelijk zal je games leren maken die jij en anderen </a:t>
            </a:r>
            <a:r>
              <a:rPr lang="nl-BE" b="1" i="1" dirty="0"/>
              <a:t>willen</a:t>
            </a:r>
            <a:r>
              <a:rPr lang="nl-BE" dirty="0"/>
              <a:t> spelen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282475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 kan je beginnen?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04285" cy="4716963"/>
          </a:xfrm>
        </p:spPr>
        <p:txBody>
          <a:bodyPr/>
          <a:lstStyle/>
          <a:p>
            <a:r>
              <a:rPr lang="nl-BE" dirty="0"/>
              <a:t>De eerste stap is experimenteren en vertrouwd geraken met de terminologie en basisprincipes</a:t>
            </a:r>
          </a:p>
          <a:p>
            <a:endParaRPr lang="nl-BE" dirty="0"/>
          </a:p>
          <a:p>
            <a:pPr lvl="1"/>
            <a:r>
              <a:rPr lang="nl-BE" sz="2000" dirty="0" err="1"/>
              <a:t>shapes</a:t>
            </a:r>
            <a:r>
              <a:rPr lang="nl-BE" sz="2000" dirty="0"/>
              <a:t>: </a:t>
            </a:r>
            <a:r>
              <a:rPr lang="nl-BE" sz="2000" dirty="0" err="1"/>
              <a:t>geometry</a:t>
            </a:r>
            <a:r>
              <a:rPr lang="nl-BE" sz="2000" dirty="0"/>
              <a:t>, </a:t>
            </a:r>
            <a:r>
              <a:rPr lang="nl-BE" sz="2000" dirty="0" err="1"/>
              <a:t>mapping</a:t>
            </a:r>
            <a:r>
              <a:rPr lang="nl-BE" sz="2000" dirty="0"/>
              <a:t> (</a:t>
            </a:r>
            <a:r>
              <a:rPr lang="nl-BE" sz="2000" dirty="0" err="1"/>
              <a:t>texture</a:t>
            </a:r>
            <a:r>
              <a:rPr lang="nl-BE" sz="2000" dirty="0"/>
              <a:t>, </a:t>
            </a:r>
            <a:r>
              <a:rPr lang="nl-BE" sz="2000" dirty="0" err="1"/>
              <a:t>bump</a:t>
            </a:r>
            <a:r>
              <a:rPr lang="nl-BE" sz="2000" dirty="0"/>
              <a:t>, displacement etc.), </a:t>
            </a:r>
            <a:r>
              <a:rPr lang="nl-BE" sz="2000" dirty="0" err="1"/>
              <a:t>mesh</a:t>
            </a:r>
            <a:r>
              <a:rPr lang="nl-BE" sz="2000" dirty="0"/>
              <a:t>, </a:t>
            </a:r>
            <a:r>
              <a:rPr lang="nl-BE" sz="2000" dirty="0" err="1"/>
              <a:t>polygon</a:t>
            </a:r>
            <a:r>
              <a:rPr lang="nl-BE" sz="2000" dirty="0"/>
              <a:t>, vertex...</a:t>
            </a:r>
          </a:p>
          <a:p>
            <a:pPr lvl="1"/>
            <a:r>
              <a:rPr lang="en-US" sz="2000" dirty="0"/>
              <a:t>light: illumination models (</a:t>
            </a:r>
            <a:r>
              <a:rPr lang="en-US" sz="2000" dirty="0" err="1"/>
              <a:t>Phong</a:t>
            </a:r>
            <a:r>
              <a:rPr lang="en-US" sz="2000" dirty="0"/>
              <a:t>, Lambert,...), color, shading, light sources (ambient, spot)...</a:t>
            </a:r>
          </a:p>
          <a:p>
            <a:pPr lvl="1"/>
            <a:r>
              <a:rPr lang="en-US" sz="2000" dirty="0"/>
              <a:t>audio: sound effects, context, </a:t>
            </a:r>
            <a:r>
              <a:rPr lang="en-US" sz="2000" dirty="0" err="1"/>
              <a:t>sythesis</a:t>
            </a:r>
            <a:r>
              <a:rPr lang="en-US" sz="2000" dirty="0"/>
              <a:t>...</a:t>
            </a:r>
          </a:p>
          <a:p>
            <a:pPr lvl="1"/>
            <a:r>
              <a:rPr lang="nl-BE" sz="2000" dirty="0" err="1"/>
              <a:t>rendering</a:t>
            </a:r>
            <a:r>
              <a:rPr lang="nl-BE" sz="2000" dirty="0"/>
              <a:t>: context, scene, camera...</a:t>
            </a:r>
          </a:p>
          <a:p>
            <a:pPr lvl="1"/>
            <a:r>
              <a:rPr lang="nl-BE" sz="2000" dirty="0" err="1"/>
              <a:t>animation</a:t>
            </a:r>
            <a:r>
              <a:rPr lang="nl-BE" sz="2000" dirty="0"/>
              <a:t>: frame, </a:t>
            </a:r>
            <a:r>
              <a:rPr lang="nl-BE" sz="2000" dirty="0" err="1"/>
              <a:t>tween</a:t>
            </a:r>
            <a:r>
              <a:rPr lang="nl-BE" sz="2000" dirty="0"/>
              <a:t>, kinematics...</a:t>
            </a:r>
          </a:p>
          <a:p>
            <a:pPr lvl="1"/>
            <a:r>
              <a:rPr lang="en-US" sz="2000" dirty="0"/>
              <a:t>gameplay: input, events, AI, collision detection...</a:t>
            </a:r>
          </a:p>
          <a:p>
            <a:pPr lvl="1"/>
            <a:r>
              <a:rPr lang="nl-BE" sz="2000" dirty="0" err="1"/>
              <a:t>math</a:t>
            </a:r>
            <a:r>
              <a:rPr lang="nl-BE" sz="2000" dirty="0"/>
              <a:t>: </a:t>
            </a:r>
            <a:r>
              <a:rPr lang="nl-BE" sz="2000" dirty="0" err="1"/>
              <a:t>origin</a:t>
            </a:r>
            <a:r>
              <a:rPr lang="nl-BE" sz="2000" dirty="0"/>
              <a:t>, </a:t>
            </a:r>
            <a:r>
              <a:rPr lang="nl-BE" sz="2000" dirty="0" err="1"/>
              <a:t>coordinates</a:t>
            </a:r>
            <a:r>
              <a:rPr lang="nl-BE" sz="2000" dirty="0"/>
              <a:t>, vector, </a:t>
            </a:r>
            <a:r>
              <a:rPr lang="nl-BE" sz="2000" dirty="0" err="1"/>
              <a:t>transformations</a:t>
            </a:r>
            <a:r>
              <a:rPr lang="nl-BE" sz="2000" dirty="0"/>
              <a:t>...</a:t>
            </a:r>
          </a:p>
          <a:p>
            <a:pPr lvl="1"/>
            <a:r>
              <a:rPr lang="nl-BE" sz="2000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1029" name="Picture 5" descr="Is Your Brain Fried? | Brain Fatigue Symptoms | The NHCAA">
            <a:extLst>
              <a:ext uri="{FF2B5EF4-FFF2-40B4-BE49-F238E27FC236}">
                <a16:creationId xmlns:a16="http://schemas.microsoft.com/office/drawing/2014/main" id="{5261780E-D55E-48A9-ACE9-E9E4815E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16" y="3562958"/>
            <a:ext cx="4210842" cy="258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12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tools kan je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096" y="2181137"/>
            <a:ext cx="4392000" cy="3178309"/>
          </a:xfrm>
        </p:spPr>
        <p:txBody>
          <a:bodyPr/>
          <a:lstStyle/>
          <a:p>
            <a:pPr marL="0" indent="0">
              <a:buNone/>
            </a:pPr>
            <a:r>
              <a:rPr lang="nl-BE" b="1" dirty="0"/>
              <a:t>Je begint best met iets</a:t>
            </a:r>
          </a:p>
          <a:p>
            <a:pPr lvl="1"/>
            <a:r>
              <a:rPr lang="nl-BE" dirty="0"/>
              <a:t>met de grootste scope</a:t>
            </a:r>
          </a:p>
          <a:p>
            <a:pPr lvl="1"/>
            <a:r>
              <a:rPr lang="nl-BE" dirty="0"/>
              <a:t>dat flexibel is</a:t>
            </a:r>
          </a:p>
          <a:p>
            <a:pPr lvl="1"/>
            <a:r>
              <a:rPr lang="nl-BE" dirty="0"/>
              <a:t>makkelijk om te leren is</a:t>
            </a:r>
          </a:p>
          <a:p>
            <a:pPr lvl="1"/>
            <a:r>
              <a:rPr lang="nl-BE" dirty="0"/>
              <a:t>bij voorkeur gratis 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95A63-0E0B-4A97-B67E-2318507BA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1096" y="2181137"/>
            <a:ext cx="4392000" cy="3178309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Opties?</a:t>
            </a:r>
          </a:p>
          <a:p>
            <a:r>
              <a:rPr lang="nl-BE" dirty="0" err="1"/>
              <a:t>Unity</a:t>
            </a:r>
            <a:endParaRPr lang="nl-BE" dirty="0"/>
          </a:p>
          <a:p>
            <a:r>
              <a:rPr lang="nl-BE" dirty="0" err="1"/>
              <a:t>Unreal</a:t>
            </a:r>
            <a:endParaRPr lang="nl-BE" dirty="0"/>
          </a:p>
          <a:p>
            <a:r>
              <a:rPr lang="nl-BE" dirty="0" err="1"/>
              <a:t>GameMaker</a:t>
            </a:r>
            <a:endParaRPr lang="nl-BE" dirty="0"/>
          </a:p>
          <a:p>
            <a:r>
              <a:rPr lang="nl-BE" dirty="0" err="1"/>
              <a:t>Godot</a:t>
            </a:r>
            <a:endParaRPr lang="nl-BE" dirty="0"/>
          </a:p>
          <a:p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4098" name="Picture 2" descr="Reporting and Attribution in Marketo: Comparing Your Options">
            <a:extLst>
              <a:ext uri="{FF2B5EF4-FFF2-40B4-BE49-F238E27FC236}">
                <a16:creationId xmlns:a16="http://schemas.microsoft.com/office/drawing/2014/main" id="{5479689D-F817-4DEE-8169-F4B68B40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97" y="2166457"/>
            <a:ext cx="4536295" cy="252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8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tools kan je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00" y="1314721"/>
            <a:ext cx="9291600" cy="3132000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Zoiets bestaat niet</a:t>
            </a:r>
            <a:endParaRPr lang="nl-BE" b="1" dirty="0"/>
          </a:p>
          <a:p>
            <a:pPr lvl="1"/>
            <a:r>
              <a:rPr lang="nl-BE" dirty="0"/>
              <a:t>Het is en blijft een leerervaring</a:t>
            </a:r>
          </a:p>
          <a:p>
            <a:pPr lvl="1"/>
            <a:r>
              <a:rPr lang="nl-BE" dirty="0"/>
              <a:t>Je zal beginnen, gefrustreerd geraken en stoppen nog voor je je eerste game af hebt</a:t>
            </a:r>
          </a:p>
          <a:p>
            <a:pPr lvl="1"/>
            <a:r>
              <a:rPr lang="nl-BE" dirty="0"/>
              <a:t>Je leert hier werken met een tool en niet hoe je een game moet maken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5621A-3E67-4715-AD83-FC62E515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00" y="3693982"/>
            <a:ext cx="3673336" cy="27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252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1892</TotalTime>
  <Words>1414</Words>
  <Application>Microsoft Office PowerPoint</Application>
  <PresentationFormat>Widescreen</PresentationFormat>
  <Paragraphs>318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Kantoorthema</vt:lpstr>
      <vt:lpstr>PowerPoint Presentation</vt:lpstr>
      <vt:lpstr>Dynamic Web Development</vt:lpstr>
      <vt:lpstr>PowerPoint Presentation</vt:lpstr>
      <vt:lpstr>PowerPoint Presentation</vt:lpstr>
      <vt:lpstr>Wat is een game?</vt:lpstr>
      <vt:lpstr>Je eerste game</vt:lpstr>
      <vt:lpstr>Waar kan je beginnen?</vt:lpstr>
      <vt:lpstr>Welke tools kan je gebruiken?</vt:lpstr>
      <vt:lpstr>Welke tools kan je gebruiken?</vt:lpstr>
      <vt:lpstr>Wat gebruik je dan best?</vt:lpstr>
      <vt:lpstr>Geef niet op!</vt:lpstr>
      <vt:lpstr>Local storage</vt:lpstr>
      <vt:lpstr>Wat is het?</vt:lpstr>
      <vt:lpstr>Hoe gebruik je het?</vt:lpstr>
      <vt:lpstr>Variable fonts</vt:lpstr>
      <vt:lpstr>Fonts tot nu toe</vt:lpstr>
      <vt:lpstr>Wat is het?</vt:lpstr>
      <vt:lpstr>Ondersteuning</vt:lpstr>
      <vt:lpstr>Toevoegen van fonts - CSS</vt:lpstr>
      <vt:lpstr>Transforms</vt:lpstr>
      <vt:lpstr>Wat is het?</vt:lpstr>
      <vt:lpstr>Transitions</vt:lpstr>
      <vt:lpstr>Hoe werkt het?</vt:lpstr>
      <vt:lpstr>Sprites</vt:lpstr>
      <vt:lpstr>Wat zijn ze?</vt:lpstr>
      <vt:lpstr>Voorbeelden</vt:lpstr>
      <vt:lpstr>Request animation frame</vt:lpstr>
      <vt:lpstr>Waarom?</vt:lpstr>
      <vt:lpstr>Frames per second</vt:lpstr>
      <vt:lpstr>Voorbeeld</vt:lpstr>
      <vt:lpstr>Waarom?</vt:lpstr>
      <vt:lpstr>Voorbeeld</vt:lpstr>
      <vt:lpstr>Web speech API</vt:lpstr>
      <vt:lpstr>Wat kan je ermee doen?</vt:lpstr>
      <vt:lpstr>Hoe gebruiken?</vt:lpstr>
      <vt:lpstr>Extra’s</vt:lpstr>
      <vt:lpstr>Webcam</vt:lpstr>
      <vt:lpstr>WebGL</vt:lpstr>
      <vt:lpstr>Opdracht (Optioneel)</vt:lpstr>
      <vt:lpstr>Wat is de bedoeling?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Dmitriy Van der Elst 201592318</cp:lastModifiedBy>
  <cp:revision>235</cp:revision>
  <dcterms:created xsi:type="dcterms:W3CDTF">2019-09-02T13:39:39Z</dcterms:created>
  <dcterms:modified xsi:type="dcterms:W3CDTF">2021-04-26T19:30:26Z</dcterms:modified>
</cp:coreProperties>
</file>