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59" r:id="rId5"/>
    <p:sldId id="260" r:id="rId6"/>
    <p:sldId id="261" r:id="rId7"/>
    <p:sldId id="262" r:id="rId8"/>
    <p:sldId id="264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4C236-0933-4498-9769-22B00A618629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CB010-5E20-418C-82EF-A4A5D806F1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2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829f65b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2c829f65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59B-30BC-4D7B-9775-D8C12392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A94DF-3C54-4218-9B5F-895594EA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7FA-E343-42A4-89B0-1BC9C6D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5C88-081A-4D99-8571-4CFB2457EF97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8D31-E782-4398-BAA6-FEBA9BD0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FEE1-63FB-460B-BADE-9768FC3E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3290-9894-482B-B414-CC50DCCC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7C9F9-DEF4-48B8-AFED-B1F2E8AA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C6B8-0BB1-4EA3-9185-CD2F0966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88CD-BD7D-4BC7-818E-E205A480DFC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DD4-163A-4C33-814C-0FA75066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7103E-7CFF-4145-AB86-77D3192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3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7A9C3-02A4-4D0C-92C2-6E549FEE3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83880-23C5-488B-84C9-CAAB7A9E1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0972-2088-4ED4-8F63-D3FF8D92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32CB-0A01-46B7-B215-8E7FF7EB283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33DB-3681-445D-872C-941207A9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9B53-D805-4099-8FB6-5E06E37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AD5-A379-486C-88B3-57EA035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7F09-129C-44DA-A505-B911C109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9392A-6A46-40A5-B0A1-B670F7C8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DF4F-DA11-4DB4-BD69-35C32F0C6E54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5846-6CD5-4CD0-96E8-C848719D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2B30-EE58-463C-80C3-EFC7B1C8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6C63-3DCA-496B-9C9B-DD37E04C7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C1DA-1CED-40F2-8FEE-24AC3389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1C2BC-D79E-47C4-89B4-3C367149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5940-C35E-49D1-A643-9493B7661BE1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2A87-3E7B-4E92-9EDC-33984F4B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B437-CAAF-4F09-9E3F-E10C5DD7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65-93B9-4D9D-B9B6-8A034A22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FD75-DA29-47F9-8FEB-16482D24B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E07D-8BDA-45D1-8D9E-650BF76F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03AC-6D2D-490B-8B1F-E07C44FF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F75F-766A-4AFC-B4CE-553F2F352956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3B14-7DD8-49B7-BF39-E0D4BCDA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4067E-D93A-48F7-A563-3810724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24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F3E2-87B6-422C-82D0-AE35CB60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85E90-E7BA-4E88-934D-A918FDA7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8B0AE-10EC-423A-8320-6970F71B1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D9B8-1AD0-45AC-B501-2BDC585D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FB281-DBFB-484B-B2B1-8A0885189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584FE-8722-422A-822A-3342D08E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4AE7-3DE5-4D10-9553-34233E809187}" type="datetime1">
              <a:rPr lang="ru-RU" smtClean="0"/>
              <a:t>10.04.2023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5EFE0-47AB-4A70-869E-CFAF6EAD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2915A-1B6C-4AAE-9B04-15D80EFD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09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3154-84C6-4C9A-814F-45858E3E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34D69-710D-494B-AA1F-A96F719B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2068-EFE4-483D-9FD9-277C262F31B8}" type="datetime1">
              <a:rPr lang="ru-RU" smtClean="0"/>
              <a:t>10.04.2023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F4AFB-E560-40C6-8506-3D13BF11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3552-51EE-4130-B8CB-B30559F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0C009-5ED3-4E1D-8AD5-6BEE741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C5F2-FB43-405E-B253-DAD3C2B95B0A}" type="datetime1">
              <a:rPr lang="ru-RU" smtClean="0"/>
              <a:t>10.04.2023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87E50-94B6-455F-A7B2-ABE53410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8C0E1-8764-444B-8A7B-A01D188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3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BEDF-2F5D-4E4F-A717-05A9443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E4E6-DAFB-4C46-8040-791D2FF6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FA90-4ADA-4DAF-A16C-16C2B5DD0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AE94A-BA12-4038-AB7D-8846CB8B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2D8F9-DB97-4FED-BF1E-395D0B9AD9F8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E450-E97C-4796-9B42-82944808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0F72A-1830-43D9-9F27-C45F642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86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CBA6-9771-40EF-9A16-0AD789A3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1A0E-AB2A-457D-8454-4B99AF18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2206A-CCD7-44F0-B937-6A027D6D1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BD466-64C1-4A73-8E25-58DD7DBE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F230-E370-48F4-A575-05D55E795495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51BB5-4730-4B40-83E9-32E3B55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30063-7915-451B-B002-61DEB16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9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BD0BF-B12D-4374-9FC9-A7FAD28B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A000-A3A2-4284-A1DD-62547C40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252F-E523-4F2B-99CF-B1491A808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4D79-F6F6-4DB5-83C0-CE71FC8C3B8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4A37-5AC5-4B4F-93BE-E4DA1EC6C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7FBF-FD47-4DC4-8A1D-8F4B10DC9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3567-F01A-454D-AAAD-56574FBFC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1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mitriyVlasovDV1/CppRM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E789CD-781A-4C7B-86D0-86549916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47" y="4743062"/>
            <a:ext cx="2170887" cy="1795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9C388-F839-47B8-A157-D2BF67C8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0466"/>
            <a:ext cx="9144000" cy="2197630"/>
          </a:xfrm>
        </p:spPr>
        <p:txBody>
          <a:bodyPr>
            <a:normAutofit/>
          </a:bodyPr>
          <a:lstStyle/>
          <a:p>
            <a:r>
              <a:rPr lang="ru-RU" sz="4800" b="1" dirty="0"/>
              <a:t>Разработка системы визуализации трехмерных сцен с помощью флгоритма трассировки лучей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763D-44BE-4510-B153-F8ABB993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48819"/>
            <a:ext cx="9144000" cy="360362"/>
          </a:xfrm>
        </p:spPr>
        <p:txBody>
          <a:bodyPr/>
          <a:lstStyle/>
          <a:p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ВШЭ СПб ПМИ, весна 2022</a:t>
            </a:r>
            <a:endParaRPr lang="ru-R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4FD092-0F9F-4FA9-847F-CB4365B0A9BA}"/>
              </a:ext>
            </a:extLst>
          </p:cNvPr>
          <p:cNvSpPr txBox="1">
            <a:spLocks/>
          </p:cNvSpPr>
          <p:nvPr/>
        </p:nvSpPr>
        <p:spPr>
          <a:xfrm>
            <a:off x="86722" y="4900658"/>
            <a:ext cx="2874556" cy="195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Команда: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Кураленок Святослав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Власов Дмитрий</a:t>
            </a:r>
          </a:p>
          <a:p>
            <a:pPr algn="l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Ментор: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Александр ?</a:t>
            </a:r>
          </a:p>
          <a:p>
            <a:pPr algn="l"/>
            <a:endParaRPr lang="ru-RU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45DA9-582A-46D6-92DB-C8EE9422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pPr/>
              <a:t>1</a:t>
            </a:fld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30D97E-6750-4CCD-82C8-945D90A9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985" y="4003743"/>
            <a:ext cx="3312174" cy="17509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ED4B2C-8F73-426D-8E45-166A101A37E2}"/>
              </a:ext>
            </a:extLst>
          </p:cNvPr>
          <p:cNvSpPr txBox="1"/>
          <p:nvPr/>
        </p:nvSpPr>
        <p:spPr>
          <a:xfrm>
            <a:off x="8764634" y="4191167"/>
            <a:ext cx="201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Картинка от димы</a:t>
            </a:r>
          </a:p>
        </p:txBody>
      </p:sp>
    </p:spTree>
    <p:extLst>
      <p:ext uri="{BB962C8B-B14F-4D97-AF65-F5344CB8AC3E}">
        <p14:creationId xmlns:p14="http://schemas.microsoft.com/office/powerpoint/2010/main" val="421905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C9AA-CEDE-4EE5-A0CE-B9AEB3D9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Демонтрация проекта: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CB5A1-1764-496C-A480-8E8B2FEA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8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A12C-9258-4ED4-80D3-D5CE5A42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3247"/>
            <a:ext cx="10515600" cy="5629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github.com/DmitriyVlasovDV1/</a:t>
            </a:r>
            <a:r>
              <a:rPr lang="en-US" dirty="0" err="1">
                <a:hlinkClick r:id="rId2"/>
              </a:rPr>
              <a:t>CppRMRT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8424-61CA-4D29-A395-6D4FC03D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6435" y="6492875"/>
            <a:ext cx="2743200" cy="365125"/>
          </a:xfrm>
        </p:spPr>
        <p:txBody>
          <a:bodyPr/>
          <a:lstStyle/>
          <a:p>
            <a:fld id="{30063567-F01A-454D-AAAD-56574FBFC9A6}" type="slidenum">
              <a:rPr lang="ru-RU" smtClean="0"/>
              <a:t>11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7F457-FD5D-458D-AD6E-31C0BCD93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82" y="901817"/>
            <a:ext cx="3477236" cy="347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12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Обзор области:</a:t>
            </a:r>
            <a:endParaRPr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518390" y="2370275"/>
            <a:ext cx="6175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Компьютерная графика</a:t>
            </a:r>
            <a:r>
              <a:rPr lang="ru-RU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это область компьютерных наук, которая занимается отображением изображений с помощью компьютера. Она включает в себя 2D и 3D графику, анимацию, работу с текстом и эффектами, разработку игр и веб-дизайн.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701" y="3674569"/>
            <a:ext cx="4968550" cy="269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2300" y="521167"/>
            <a:ext cx="3991310" cy="299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3750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Описание проекта: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50971" y="2008175"/>
            <a:ext cx="6921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Графический движок</a:t>
            </a:r>
            <a:r>
              <a:rPr lang="ru-RU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программное обеспечение, которое предоставляет инструменты для создания и отрисовки двухмерных или трехмерных сцен.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Одним из способов отрисовки сцен является </a:t>
            </a:r>
            <a:r>
              <a:rPr lang="ru-RU" sz="3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Raymarching</a:t>
            </a:r>
            <a:r>
              <a:rPr lang="ru-RU" sz="2700" b="1" dirty="0"/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способ, в котором цвет каждого пикселя определяется посредством запуска луча и анализа его взаимодействия с поверхностями объектов сцены. 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717200" y="61768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299" y="2959110"/>
            <a:ext cx="3769850" cy="37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9;p15">
            <a:extLst>
              <a:ext uri="{FF2B5EF4-FFF2-40B4-BE49-F238E27FC236}">
                <a16:creationId xmlns:a16="http://schemas.microsoft.com/office/drawing/2014/main" id="{798A44E7-EF6F-4276-A7AF-9A2B2D1901B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0830" r="20830"/>
          <a:stretch/>
        </p:blipFill>
        <p:spPr>
          <a:xfrm>
            <a:off x="6096000" y="145838"/>
            <a:ext cx="5422349" cy="2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38200" y="424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3F3F3F"/>
                </a:solidFill>
              </a:rPr>
              <a:t>Сравнение с аналогами: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graphicFrame>
        <p:nvGraphicFramePr>
          <p:cNvPr id="116" name="Google Shape;116;p16"/>
          <p:cNvGraphicFramePr/>
          <p:nvPr>
            <p:extLst>
              <p:ext uri="{D42A27DB-BD31-4B8C-83A1-F6EECF244321}">
                <p14:modId xmlns:p14="http://schemas.microsoft.com/office/powerpoint/2010/main" val="33561105"/>
              </p:ext>
            </p:extLst>
          </p:nvPr>
        </p:nvGraphicFramePr>
        <p:xfrm>
          <a:off x="1314275" y="2019549"/>
          <a:ext cx="9563449" cy="41883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4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1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Наш проект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Unity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Unreal Engine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Отрисовка raymarching-ом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6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Open source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78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/>
                        <a:t>Простой пользовательский интерфейс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8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/>
                        <a:t>Большой набор инструментов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Нет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lt1"/>
                          </a:solidFill>
                        </a:rPr>
                        <a:t>Да</a:t>
                      </a:r>
                      <a:endParaRPr sz="2000"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3D18-8045-4D56-BED7-7B8C85C3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Используемые технологии: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53F-21F5-48AF-B5E7-B46464B5B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0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Графическая библеотека: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+ </a:t>
            </a:r>
            <a:r>
              <a:rPr lang="en-US" sz="24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(язык программирования шейдеров – програм, 	исполняющихся на видеокарте). Почему не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DirectX/Metal/Vulcan?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 из осных целей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нашего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проекта – написание движка для работы с визуалом на всех основных платформах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Apple/Windows/Linux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старая библеотека, которая работает везде,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DirectX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Windows, Metal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только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Apple, Vulcan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работает там где надо, но очень навороченный, в реалях нашей задачи и времени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OpenGL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подошел лучше.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Библеотека для работы с окном (его создание + обработка колбэков):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Почему именно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GLFW,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не например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GLUT/GLAD/etc.?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Вся работа с окном в нашем проекте: обработка колбэков по изменению его размеров и ввод (клавиатура + мышь) – такой функционал предоставляет абсолютно любая библеотека, так что взяли то с чем уже работали.</a:t>
            </a:r>
            <a:endParaRPr lang="ru-RU" sz="24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6D13C-724E-44C2-BB26-518E185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1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FCB-BACD-49C4-8FFC-06206ECF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структура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46C7-27D4-4671-8B49-90659732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07B22F-07BD-4465-B5FB-6109DD9FD2A5}"/>
              </a:ext>
            </a:extLst>
          </p:cNvPr>
          <p:cNvSpPr/>
          <p:nvPr/>
        </p:nvSpPr>
        <p:spPr>
          <a:xfrm>
            <a:off x="3048000" y="1864414"/>
            <a:ext cx="6096000" cy="1669652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Клиент-программист создает сцену со следующими параметрами: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создания сцены: задает сцену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методе обновления сцены: задает поведение каждой фигуры и их взаимодействие с друг-другом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D05ABB-02E2-483C-904B-87DC9AE87FA9}"/>
              </a:ext>
            </a:extLst>
          </p:cNvPr>
          <p:cNvSpPr/>
          <p:nvPr/>
        </p:nvSpPr>
        <p:spPr>
          <a:xfrm>
            <a:off x="1844646" y="3894387"/>
            <a:ext cx="8502708" cy="253997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Движок: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Предоставляет пользователю весь функционал вида: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set, get +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 внутренностями всех созданных объектов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Создает все заданные сцены и выполняет все инструкции, которые пользователь задал в методе обновления сцены и рисует все видимые объекты (примитивы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Выполняет вышеуказанные пункт для всех созданных сцен (обычно работаем с одной сценой)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C06310-9720-4A6F-8106-5E61ACCFB1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96000" y="3534066"/>
            <a:ext cx="0" cy="36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CF5-F181-43FF-AA18-AF47A12D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Архитектура проекта: дерево классов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76270-40B5-49AC-806A-88C8C2C3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98937C-1CFA-4797-A5EE-6DEBC0934DD3}"/>
              </a:ext>
            </a:extLst>
          </p:cNvPr>
          <p:cNvSpPr/>
          <p:nvPr/>
        </p:nvSpPr>
        <p:spPr>
          <a:xfrm>
            <a:off x="606495" y="1577541"/>
            <a:ext cx="3478944" cy="625316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Рендер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создает окно, обрабатывает все колбэки, считает глобальные переменные и запускает обработку всех созданных сцен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6C1284-34E5-44DD-BB81-EE2AEF1052BA}"/>
              </a:ext>
            </a:extLst>
          </p:cNvPr>
          <p:cNvSpPr/>
          <p:nvPr/>
        </p:nvSpPr>
        <p:spPr>
          <a:xfrm>
            <a:off x="606496" y="2523314"/>
            <a:ext cx="3478944" cy="951250"/>
          </a:xfrm>
          <a:prstGeom prst="roundRect">
            <a:avLst>
              <a:gd name="adj" fmla="val 6893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Сцена</a:t>
            </a:r>
            <a:r>
              <a:rPr lang="ru-R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класс который является связующей точкой между движком и пользователем программистом, предоставляет весь функционал по взаимодействию с ресурсами рендера (создание, хранение, отрисовка, удаление)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B0AF9B-8906-46E4-AEA7-D9CB454DDFCF}"/>
              </a:ext>
            </a:extLst>
          </p:cNvPr>
          <p:cNvGrpSpPr/>
          <p:nvPr/>
        </p:nvGrpSpPr>
        <p:grpSpPr>
          <a:xfrm>
            <a:off x="4694960" y="1886909"/>
            <a:ext cx="7014556" cy="4469441"/>
            <a:chOff x="3867325" y="2325641"/>
            <a:chExt cx="7014556" cy="446944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5F1E904-A2B7-4905-BCE0-9842A548069A}"/>
                </a:ext>
              </a:extLst>
            </p:cNvPr>
            <p:cNvSpPr/>
            <p:nvPr/>
          </p:nvSpPr>
          <p:spPr>
            <a:xfrm>
              <a:off x="3867325" y="2325641"/>
              <a:ext cx="7014556" cy="4469441"/>
            </a:xfrm>
            <a:prstGeom prst="roundRect">
              <a:avLst>
                <a:gd name="adj" fmla="val 443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5D71E-E824-46DD-A51A-24D04CE050CC}"/>
                </a:ext>
              </a:extLst>
            </p:cNvPr>
            <p:cNvSpPr txBox="1"/>
            <p:nvPr/>
          </p:nvSpPr>
          <p:spPr>
            <a:xfrm>
              <a:off x="7122253" y="3984771"/>
              <a:ext cx="62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472F7F-F0FE-4D95-8D3B-B0D79493BD6C}"/>
                </a:ext>
              </a:extLst>
            </p:cNvPr>
            <p:cNvGrpSpPr/>
            <p:nvPr/>
          </p:nvGrpSpPr>
          <p:grpSpPr>
            <a:xfrm>
              <a:off x="3963333" y="3238596"/>
              <a:ext cx="3231198" cy="2652080"/>
              <a:chOff x="2880183" y="2494226"/>
              <a:chExt cx="3231198" cy="2732991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C1BE708-7C0C-4833-979C-09CCE3E71F74}"/>
                  </a:ext>
                </a:extLst>
              </p:cNvPr>
              <p:cNvSpPr/>
              <p:nvPr/>
            </p:nvSpPr>
            <p:spPr>
              <a:xfrm>
                <a:off x="2880183" y="2511629"/>
                <a:ext cx="3231198" cy="2715588"/>
              </a:xfrm>
              <a:prstGeom prst="roundRect">
                <a:avLst>
                  <a:gd name="adj" fmla="val 655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C5DC99-6A45-43DF-B616-C81D007E7C70}"/>
                  </a:ext>
                </a:extLst>
              </p:cNvPr>
              <p:cNvSpPr/>
              <p:nvPr/>
            </p:nvSpPr>
            <p:spPr>
              <a:xfrm>
                <a:off x="2984501" y="2841667"/>
                <a:ext cx="3022600" cy="718663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Примитив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ресурс содержащий внутри себя вершинный массив, шейдер, матрицу всех стандартных преобразований + методы настроек всех этих полей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9CA5412-59DA-4A0A-8419-FDCE1DA26EAB}"/>
                  </a:ext>
                </a:extLst>
              </p:cNvPr>
              <p:cNvSpPr/>
              <p:nvPr/>
            </p:nvSpPr>
            <p:spPr>
              <a:xfrm>
                <a:off x="2984501" y="3631959"/>
                <a:ext cx="3022600" cy="5793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Модель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примитивов, загружается из файла формата 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.obj (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на данный момент поддерживается только данный формат</a:t>
                </a:r>
                <a:r>
                  <a:rPr 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D221FDB-43CD-4206-A052-2A5506F7C6D0}"/>
                  </a:ext>
                </a:extLst>
              </p:cNvPr>
              <p:cNvSpPr/>
              <p:nvPr/>
            </p:nvSpPr>
            <p:spPr>
              <a:xfrm>
                <a:off x="2984501" y="4274876"/>
                <a:ext cx="3022600" cy="86642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050" b="1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Универсальная сцена: </a:t>
                </a:r>
                <a:r>
                  <a:rPr lang="ru-RU" sz="105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сцена, которая создается из базовых примитивов + эффектов. Сцена способна рисоваться несколькими способами: обычным рендером или с помощью </a:t>
                </a:r>
                <a:r>
                  <a:rPr lang="en-US" sz="105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raymarching-</a:t>
                </a:r>
                <a:r>
                  <a:rPr lang="ru-RU" sz="1050" dirty="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а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05D6D9-A55A-4AC5-AC65-003B7546B309}"/>
                  </a:ext>
                </a:extLst>
              </p:cNvPr>
              <p:cNvSpPr txBox="1"/>
              <p:nvPr/>
            </p:nvSpPr>
            <p:spPr>
              <a:xfrm>
                <a:off x="2915175" y="2494226"/>
                <a:ext cx="2298584" cy="23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900" b="1" dirty="0">
                    <a:solidFill>
                      <a:schemeClr val="bg2">
                        <a:lumMod val="25000"/>
                      </a:schemeClr>
                    </a:solidFill>
                  </a:rPr>
                  <a:t>Сложные ресурсы рендера: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36794D-0C51-4EC1-9DBF-DDAA9F3D4E80}"/>
                </a:ext>
              </a:extLst>
            </p:cNvPr>
            <p:cNvGrpSpPr/>
            <p:nvPr/>
          </p:nvGrpSpPr>
          <p:grpSpPr>
            <a:xfrm>
              <a:off x="7290539" y="3243279"/>
              <a:ext cx="3478944" cy="3478195"/>
              <a:chOff x="7357145" y="2995559"/>
              <a:chExt cx="3412338" cy="372591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FB5BFDD-B505-438E-B413-BF6D60829A46}"/>
                  </a:ext>
                </a:extLst>
              </p:cNvPr>
              <p:cNvGrpSpPr/>
              <p:nvPr/>
            </p:nvGrpSpPr>
            <p:grpSpPr>
              <a:xfrm>
                <a:off x="7357145" y="2995559"/>
                <a:ext cx="3412338" cy="3725916"/>
                <a:chOff x="3414319" y="3603565"/>
                <a:chExt cx="3506598" cy="311791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500EE98-A442-44D9-9030-3985393A1F40}"/>
                    </a:ext>
                  </a:extLst>
                </p:cNvPr>
                <p:cNvSpPr/>
                <p:nvPr/>
              </p:nvSpPr>
              <p:spPr>
                <a:xfrm>
                  <a:off x="3414319" y="3603565"/>
                  <a:ext cx="3506598" cy="3117911"/>
                </a:xfrm>
                <a:prstGeom prst="roundRect">
                  <a:avLst>
                    <a:gd name="adj" fmla="val 6555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ru-RU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D8ADCE-A19E-4CF2-8012-C14424AF820B}"/>
                    </a:ext>
                  </a:extLst>
                </p:cNvPr>
                <p:cNvSpPr txBox="1"/>
                <p:nvPr/>
              </p:nvSpPr>
              <p:spPr>
                <a:xfrm>
                  <a:off x="3478597" y="3614507"/>
                  <a:ext cx="2592236" cy="2069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900" b="1" dirty="0">
                      <a:solidFill>
                        <a:schemeClr val="bg2">
                          <a:lumMod val="25000"/>
                        </a:schemeClr>
                      </a:solidFill>
                    </a:rPr>
                    <a:t>Базовые ресурсы рендера:</a:t>
                  </a:r>
                </a:p>
              </p:txBody>
            </p:sp>
          </p:grp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1ECBB77-E3EB-40EF-B4E2-E17FDEE50E28}"/>
                  </a:ext>
                </a:extLst>
              </p:cNvPr>
              <p:cNvSpPr/>
              <p:nvPr/>
            </p:nvSpPr>
            <p:spPr>
              <a:xfrm>
                <a:off x="7552287" y="3313085"/>
                <a:ext cx="2592236" cy="673752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буфер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множество точек с заданными характеристиками, пример характеристик: позиция, цвет, текстурная координата, нормаль к точке 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75ED3DC-71AF-422B-9EE3-7D426D6B5376}"/>
                  </a:ext>
                </a:extLst>
              </p:cNvPr>
              <p:cNvSpPr/>
              <p:nvPr/>
            </p:nvSpPr>
            <p:spPr>
              <a:xfrm>
                <a:off x="7552287" y="4123688"/>
                <a:ext cx="2927795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Буфер индексов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массив целых чисел, для определения порядка рисования точек (существует парно к каждому буфферу вершин)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69523D6-B5D4-401E-A788-1FC2DC7BA43F}"/>
                  </a:ext>
                </a:extLst>
              </p:cNvPr>
              <p:cNvSpPr/>
              <p:nvPr/>
            </p:nvSpPr>
            <p:spPr>
              <a:xfrm>
                <a:off x="7552013" y="4850616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Вершинный массив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пара из вершинного буфера и буфера индексов, как раз этот объект имеет внутри себя метод «нарисуй»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80D8568-5C36-490F-9951-17BCBE361E80}"/>
                  </a:ext>
                </a:extLst>
              </p:cNvPr>
              <p:cNvSpPr/>
              <p:nvPr/>
            </p:nvSpPr>
            <p:spPr>
              <a:xfrm>
                <a:off x="7552287" y="6249836"/>
                <a:ext cx="3022600" cy="345298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Шейдер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микропрограмма исполняемая на видеокарте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A24EFCC-4A2C-46EA-B10E-B36CBC03FB42}"/>
                  </a:ext>
                </a:extLst>
              </p:cNvPr>
              <p:cNvSpPr/>
              <p:nvPr/>
            </p:nvSpPr>
            <p:spPr>
              <a:xfrm>
                <a:off x="7552013" y="5577545"/>
                <a:ext cx="3022600" cy="565386"/>
              </a:xfrm>
              <a:prstGeom prst="roundRect">
                <a:avLst>
                  <a:gd name="adj" fmla="val 689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Буффер данных для шейдеров (</a:t>
                </a:r>
                <a:r>
                  <a:rPr lang="en-US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SSBO</a:t>
                </a:r>
                <a:r>
                  <a:rPr lang="ru-RU" sz="10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ru-RU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буффер, который хранит в себе массив данных заданого типа, до которого есть доступ с шейдеров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16A416-A414-4731-82A8-8070BFEAAC50}"/>
                </a:ext>
              </a:extLst>
            </p:cNvPr>
            <p:cNvSpPr txBox="1"/>
            <p:nvPr/>
          </p:nvSpPr>
          <p:spPr>
            <a:xfrm>
              <a:off x="3975198" y="2457974"/>
              <a:ext cx="3004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chemeClr val="bg2">
                      <a:lumMod val="50000"/>
                    </a:schemeClr>
                  </a:solidFill>
                </a:rPr>
                <a:t>Ресурсы рендера: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E61E4A-3401-4EBF-95C1-A997DC0E6BB8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H="1" flipV="1">
            <a:off x="2345967" y="2202857"/>
            <a:ext cx="1" cy="32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962C2A9C-05AB-4A5B-9B6C-BF5BBA71C4B2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rot="5400000" flipH="1" flipV="1">
            <a:off x="1679327" y="3945346"/>
            <a:ext cx="1137423" cy="195860"/>
          </a:xfrm>
          <a:prstGeom prst="curvedConnector3">
            <a:avLst>
              <a:gd name="adj1" fmla="val 95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31A21D7-0246-44E7-8158-59CFAD5F73EA}"/>
              </a:ext>
            </a:extLst>
          </p:cNvPr>
          <p:cNvCxnSpPr>
            <a:cxnSpLocks/>
            <a:stCxn id="29" idx="1"/>
            <a:endCxn id="6" idx="2"/>
          </p:cNvCxnSpPr>
          <p:nvPr/>
        </p:nvCxnSpPr>
        <p:spPr>
          <a:xfrm rot="10800000">
            <a:off x="2345968" y="3474564"/>
            <a:ext cx="2348992" cy="6470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3E4F054-7D77-4C4B-87D9-C638064EFD7F}"/>
              </a:ext>
            </a:extLst>
          </p:cNvPr>
          <p:cNvGrpSpPr/>
          <p:nvPr/>
        </p:nvGrpSpPr>
        <p:grpSpPr>
          <a:xfrm>
            <a:off x="270974" y="4611987"/>
            <a:ext cx="3758268" cy="1599544"/>
            <a:chOff x="575855" y="4495838"/>
            <a:chExt cx="3758268" cy="1599544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B3C54F6-3054-432A-BC69-4A7C9EC53F5C}"/>
                </a:ext>
              </a:extLst>
            </p:cNvPr>
            <p:cNvSpPr/>
            <p:nvPr/>
          </p:nvSpPr>
          <p:spPr>
            <a:xfrm>
              <a:off x="575855" y="4495838"/>
              <a:ext cx="3758268" cy="1599544"/>
            </a:xfrm>
            <a:prstGeom prst="roundRect">
              <a:avLst>
                <a:gd name="adj" fmla="val 655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EA4659E-6875-47C5-9B2A-9266BF9185BC}"/>
                </a:ext>
              </a:extLst>
            </p:cNvPr>
            <p:cNvSpPr/>
            <p:nvPr/>
          </p:nvSpPr>
          <p:spPr>
            <a:xfrm>
              <a:off x="715517" y="4897018"/>
              <a:ext cx="3478944" cy="439884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Камера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матиматический объект, относительно которого происходит весь рендер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4E8ACF-D4E9-455F-A4DE-B337002BE768}"/>
                </a:ext>
              </a:extLst>
            </p:cNvPr>
            <p:cNvSpPr txBox="1"/>
            <p:nvPr/>
          </p:nvSpPr>
          <p:spPr>
            <a:xfrm>
              <a:off x="577584" y="4518051"/>
              <a:ext cx="24160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2">
                      <a:lumMod val="50000"/>
                    </a:schemeClr>
                  </a:solidFill>
                </a:rPr>
                <a:t>Утилиты: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7789DA-DCF0-41F3-8444-49ACE418C589}"/>
                </a:ext>
              </a:extLst>
            </p:cNvPr>
            <p:cNvSpPr/>
            <p:nvPr/>
          </p:nvSpPr>
          <p:spPr>
            <a:xfrm>
              <a:off x="715517" y="5759705"/>
              <a:ext cx="1037747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Матрицы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4х4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F8DF7DD-A727-4E9C-9B4C-91D5D3A48155}"/>
                </a:ext>
              </a:extLst>
            </p:cNvPr>
            <p:cNvSpPr/>
            <p:nvPr/>
          </p:nvSpPr>
          <p:spPr>
            <a:xfrm>
              <a:off x="715517" y="5432246"/>
              <a:ext cx="2740712" cy="256269"/>
            </a:xfrm>
            <a:prstGeom prst="roundRect">
              <a:avLst>
                <a:gd name="adj" fmla="val 6893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Вектора</a:t>
              </a:r>
              <a:r>
                <a:rPr lang="ru-RU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3х-компонентные, 2х-копонентные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5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6161-498E-41C7-8AD3-DFD31C43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2">
                    <a:lumMod val="25000"/>
                  </a:schemeClr>
                </a:solidFill>
              </a:rPr>
              <a:t>Задачи Кураленка Святослава (рендер):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E026-6C6F-44C6-9256-E8C9486C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3948943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Сделано:</a:t>
            </a:r>
          </a:p>
          <a:p>
            <a:pPr lvl="1"/>
            <a:r>
              <a:rPr lang="ru-RU" dirty="0"/>
              <a:t>Модуль создания окна и обработка ввода от клавтатуры</a:t>
            </a:r>
          </a:p>
          <a:p>
            <a:pPr lvl="1"/>
            <a:r>
              <a:rPr lang="ru-RU" dirty="0"/>
              <a:t>Модуль инитиализации графической библеотеки </a:t>
            </a:r>
            <a:r>
              <a:rPr lang="en-US" dirty="0"/>
              <a:t>OpenGL</a:t>
            </a:r>
          </a:p>
          <a:p>
            <a:pPr lvl="1"/>
            <a:r>
              <a:rPr lang="ru-RU" dirty="0"/>
              <a:t>Реализация ресурсов рендера:</a:t>
            </a:r>
          </a:p>
          <a:p>
            <a:pPr lvl="2"/>
            <a:r>
              <a:rPr lang="ru-RU" dirty="0"/>
              <a:t>Буффера (вершинный</a:t>
            </a:r>
            <a:r>
              <a:rPr lang="en-US" dirty="0"/>
              <a:t>/</a:t>
            </a:r>
            <a:r>
              <a:rPr lang="ru-RU" dirty="0"/>
              <a:t>индексов</a:t>
            </a:r>
            <a:r>
              <a:rPr lang="en-US" dirty="0"/>
              <a:t>/</a:t>
            </a:r>
            <a:r>
              <a:rPr lang="ru-RU" dirty="0"/>
              <a:t>вершинный массив</a:t>
            </a:r>
            <a:r>
              <a:rPr lang="en-US" dirty="0"/>
              <a:t>/</a:t>
            </a:r>
            <a:r>
              <a:rPr lang="ru-RU" dirty="0"/>
              <a:t>данных для шейдеров) – создание, удаление</a:t>
            </a:r>
          </a:p>
          <a:p>
            <a:pPr lvl="2"/>
            <a:r>
              <a:rPr lang="ru-RU" dirty="0"/>
              <a:t>Шейдера – загрузка, компиляция, удаление</a:t>
            </a:r>
          </a:p>
          <a:p>
            <a:pPr lvl="2"/>
            <a:r>
              <a:rPr lang="ru-RU" dirty="0"/>
              <a:t>Примитив – создание, метод отрисовки, удаление + методы настройки (управление видимостью, задавание матрицы стандартных преобразований – паралельный перенос, поворот, гомотетия, тд)</a:t>
            </a:r>
          </a:p>
          <a:p>
            <a:pPr lvl="2"/>
            <a:r>
              <a:rPr lang="ru-RU" dirty="0"/>
              <a:t>Модель – загрузка моделей формата </a:t>
            </a:r>
            <a:r>
              <a:rPr lang="en-US" dirty="0"/>
              <a:t>.obj + </a:t>
            </a:r>
            <a:r>
              <a:rPr lang="ru-RU" dirty="0"/>
              <a:t>все что и для примитива</a:t>
            </a:r>
          </a:p>
          <a:p>
            <a:pPr lvl="1"/>
            <a:r>
              <a:rPr lang="ru-RU" dirty="0"/>
              <a:t>Утилиты</a:t>
            </a:r>
          </a:p>
          <a:p>
            <a:pPr lvl="2"/>
            <a:r>
              <a:rPr lang="ru-RU" dirty="0"/>
              <a:t>Камера – настройка ее базиса + получение матрицы проекции по данным конкретной камеры</a:t>
            </a:r>
          </a:p>
          <a:p>
            <a:pPr lvl="2"/>
            <a:r>
              <a:rPr lang="ru-RU" dirty="0"/>
              <a:t>Модуль математики – вектора (скалярное</a:t>
            </a:r>
            <a:r>
              <a:rPr lang="en-US" dirty="0"/>
              <a:t>/</a:t>
            </a:r>
            <a:r>
              <a:rPr lang="ru-RU" dirty="0"/>
              <a:t>векторное произведения и тд) + матрицы (умножение</a:t>
            </a:r>
            <a:r>
              <a:rPr lang="en-US" dirty="0"/>
              <a:t>/</a:t>
            </a:r>
            <a:r>
              <a:rPr lang="ru-RU" dirty="0"/>
              <a:t>задание матриц поворотов</a:t>
            </a:r>
            <a:r>
              <a:rPr lang="en-US" dirty="0"/>
              <a:t>/</a:t>
            </a:r>
            <a:r>
              <a:rPr lang="ru-RU" dirty="0"/>
              <a:t>параллельных переносов и тд)</a:t>
            </a:r>
          </a:p>
          <a:p>
            <a:pPr lvl="1"/>
            <a:r>
              <a:rPr lang="ru-RU" dirty="0"/>
              <a:t>Реализация класса сцены:</a:t>
            </a:r>
          </a:p>
          <a:p>
            <a:pPr lvl="2"/>
            <a:r>
              <a:rPr lang="ru-RU" dirty="0"/>
              <a:t>Методы для управления ресурсами</a:t>
            </a:r>
          </a:p>
          <a:p>
            <a:pPr lvl="2"/>
            <a:r>
              <a:rPr lang="ru-RU" dirty="0"/>
              <a:t>Шаблон: методы для пользователя в которых он пишет свой код (</a:t>
            </a:r>
            <a:r>
              <a:rPr lang="en-US" dirty="0" err="1"/>
              <a:t>onCreate</a:t>
            </a:r>
            <a:r>
              <a:rPr lang="en-US" dirty="0"/>
              <a:t>, </a:t>
            </a:r>
            <a:r>
              <a:rPr lang="en-US" dirty="0" err="1"/>
              <a:t>onUpdate</a:t>
            </a:r>
            <a:r>
              <a:rPr lang="en-US" dirty="0"/>
              <a:t>, </a:t>
            </a:r>
            <a:r>
              <a:rPr lang="ru-RU" dirty="0"/>
              <a:t>деструктор)</a:t>
            </a:r>
          </a:p>
          <a:p>
            <a:r>
              <a:rPr lang="ru-RU" dirty="0"/>
              <a:t>Планы</a:t>
            </a:r>
          </a:p>
          <a:p>
            <a:pPr lvl="1"/>
            <a:r>
              <a:rPr lang="ru-RU" dirty="0"/>
              <a:t>Добавить текстуры</a:t>
            </a:r>
          </a:p>
          <a:p>
            <a:pPr lvl="1"/>
            <a:r>
              <a:rPr lang="ru-RU" dirty="0"/>
              <a:t>Добавить </a:t>
            </a:r>
            <a:r>
              <a:rPr lang="en-US" dirty="0"/>
              <a:t>Frame Buffer Object (FBO – </a:t>
            </a:r>
            <a:r>
              <a:rPr lang="ru-RU" dirty="0"/>
              <a:t>объект </a:t>
            </a:r>
            <a:r>
              <a:rPr lang="en-US" dirty="0"/>
              <a:t>OpenGL-</a:t>
            </a:r>
            <a:r>
              <a:rPr lang="ru-RU" dirty="0"/>
              <a:t>я позволяющий рендерить в отдельные текстуры, а не сразу же на основной экран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Вынести реализации программистом-пользователем в отдельные плагины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A806-4464-4EFB-AF47-DBF7F2FA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3567-F01A-454D-AAAD-56574FBFC9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3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400"/>
              <a:buFont typeface="Calibri"/>
              <a:buNone/>
            </a:pPr>
            <a:r>
              <a:rPr lang="ru-RU" b="1" dirty="0">
                <a:solidFill>
                  <a:srgbClr val="3A3838"/>
                </a:solidFill>
              </a:rPr>
              <a:t>Задачи Власова Дмитрия (raymarching):</a:t>
            </a:r>
            <a:endParaRPr dirty="0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Сделано: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Система задания универсальной сцены (рисуется несколькими рендерами)</a:t>
            </a: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Шейдер raymarching-а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/>
              <a:t>Примитивы (куб, сфера, плоскость)</a:t>
            </a:r>
            <a:endParaRPr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Возможность применения матриц</a:t>
            </a:r>
            <a:endParaRPr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Эффекты композиции примитивов (объединение, пересечение, разность)</a:t>
            </a:r>
            <a:endParaRPr/>
          </a:p>
          <a:p>
            <a:pPr marL="114300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Эффекты скручивания и изгиба примитивов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906</Words>
  <Application>Microsoft Office PowerPoint</Application>
  <PresentationFormat>Widescreen</PresentationFormat>
  <Paragraphs>105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Разработка системы визуализации трехмерных сцен с помощью флгоритма трассировки лучей</vt:lpstr>
      <vt:lpstr>Обзор области:</vt:lpstr>
      <vt:lpstr>Описание проекта:</vt:lpstr>
      <vt:lpstr>Сравнение с аналогами:</vt:lpstr>
      <vt:lpstr>Используемые технологии:</vt:lpstr>
      <vt:lpstr>Архитектура проекта: структура</vt:lpstr>
      <vt:lpstr>Архитектура проекта: дерево классов</vt:lpstr>
      <vt:lpstr>Задачи Кураленка Святослава (рендер):</vt:lpstr>
      <vt:lpstr>Задачи Власова Дмитрия (raymarching):</vt:lpstr>
      <vt:lpstr>Демонтрация проекта: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визуализации трехмерных сцен с помощью флгоритма трассировки лучей</dc:title>
  <dc:creator>Svyatoslav Kuralenok</dc:creator>
  <cp:lastModifiedBy>Svyatoslav Kuralenok</cp:lastModifiedBy>
  <cp:revision>23</cp:revision>
  <dcterms:created xsi:type="dcterms:W3CDTF">2023-04-10T13:10:43Z</dcterms:created>
  <dcterms:modified xsi:type="dcterms:W3CDTF">2023-04-10T16:19:20Z</dcterms:modified>
</cp:coreProperties>
</file>