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7E8576-7ABD-453E-BE1D-C0C6802D4469}">
  <a:tblStyle styleId="{E87E8576-7ABD-453E-BE1D-C0C6802D44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f7a8d6f77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f7a8d6f77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2f7a8d6f77_1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mitriyVlasovDV1/CppRMRT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770466"/>
            <a:ext cx="9144000" cy="2197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1" lang="ru-RU" sz="4800"/>
              <a:t>Разработка системы визуализации трехмерных сцен с помощью алгоритма трассировки лучей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248819"/>
            <a:ext cx="9144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b="0" i="0" lang="ru-RU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ВШЭ СПб ПМИ, весна 202</a:t>
            </a:r>
            <a:r>
              <a:rPr lang="ru-RU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86721" y="4900658"/>
            <a:ext cx="3679935" cy="1957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Команда: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Кураленок Святослав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Власов Дмитрий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Ментор: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Александр Викторович Еналдиев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5584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Сделано:</a:t>
            </a:r>
            <a:endParaRPr sz="1650">
              <a:solidFill>
                <a:srgbClr val="3F3F3F"/>
              </a:solidFill>
            </a:endParaRPr>
          </a:p>
          <a:p>
            <a:pPr indent="-33337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Рисование фигур (куб, сфера, плоскость)</a:t>
            </a:r>
            <a:endParaRPr sz="1650">
              <a:solidFill>
                <a:srgbClr val="3F3F3F"/>
              </a:solidFill>
            </a:endParaRPr>
          </a:p>
          <a:p>
            <a:pPr indent="-33337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Трансформация фигур матрицами</a:t>
            </a:r>
            <a:endParaRPr sz="1650">
              <a:solidFill>
                <a:srgbClr val="3F3F3F"/>
              </a:solidFill>
            </a:endParaRPr>
          </a:p>
          <a:p>
            <a:pPr indent="-33337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Эффекты</a:t>
            </a:r>
            <a:endParaRPr sz="1650">
              <a:solidFill>
                <a:srgbClr val="3F3F3F"/>
              </a:solidFill>
            </a:endParaRPr>
          </a:p>
          <a:p>
            <a:pPr indent="-33337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Смешивание</a:t>
            </a:r>
            <a:endParaRPr sz="1650">
              <a:solidFill>
                <a:srgbClr val="3F3F3F"/>
              </a:solidFill>
            </a:endParaRPr>
          </a:p>
          <a:p>
            <a:pPr indent="-33337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С</a:t>
            </a:r>
            <a:r>
              <a:rPr lang="ru-RU" sz="1650">
                <a:solidFill>
                  <a:srgbClr val="3F3F3F"/>
                </a:solidFill>
              </a:rPr>
              <a:t>ложение, вычитание, пересечение</a:t>
            </a:r>
            <a:endParaRPr sz="1650">
              <a:solidFill>
                <a:srgbClr val="3F3F3F"/>
              </a:solidFill>
            </a:endParaRPr>
          </a:p>
          <a:p>
            <a:pPr indent="-33337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Скручивание и изгиб</a:t>
            </a:r>
            <a:endParaRPr sz="1650">
              <a:solidFill>
                <a:srgbClr val="3F3F3F"/>
              </a:solidFill>
            </a:endParaRPr>
          </a:p>
          <a:p>
            <a:pPr indent="-33337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Освещение</a:t>
            </a:r>
            <a:endParaRPr sz="1650">
              <a:solidFill>
                <a:srgbClr val="3F3F3F"/>
              </a:solidFill>
            </a:endParaRPr>
          </a:p>
          <a:p>
            <a:pPr indent="-33337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Модель Фонга</a:t>
            </a:r>
            <a:endParaRPr sz="1650">
              <a:solidFill>
                <a:srgbClr val="3F3F3F"/>
              </a:solidFill>
            </a:endParaRPr>
          </a:p>
          <a:p>
            <a:pPr indent="-33337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Мягкие тени</a:t>
            </a:r>
            <a:endParaRPr sz="1650">
              <a:solidFill>
                <a:srgbClr val="3F3F3F"/>
              </a:solidFill>
            </a:endParaRPr>
          </a:p>
          <a:p>
            <a:pPr indent="-33337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Ambient </a:t>
            </a:r>
            <a:r>
              <a:rPr lang="ru-RU" sz="1650">
                <a:solidFill>
                  <a:srgbClr val="3F3F3F"/>
                </a:solidFill>
              </a:rPr>
              <a:t>occlusion</a:t>
            </a:r>
            <a:endParaRPr sz="1650">
              <a:solidFill>
                <a:srgbClr val="3F3F3F"/>
              </a:solidFill>
            </a:endParaRPr>
          </a:p>
          <a:p>
            <a:pPr indent="-333375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Отражение</a:t>
            </a:r>
            <a:endParaRPr sz="1650">
              <a:solidFill>
                <a:srgbClr val="3F3F3F"/>
              </a:solidFill>
            </a:endParaRPr>
          </a:p>
          <a:p>
            <a:pPr indent="-33337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Отрисовка обычным рендером</a:t>
            </a:r>
            <a:endParaRPr sz="1650">
              <a:solidFill>
                <a:srgbClr val="3F3F3F"/>
              </a:solidFill>
            </a:endParaRPr>
          </a:p>
          <a:p>
            <a:pPr indent="-33337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Интерфейс для создания сцены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Планы</a:t>
            </a:r>
            <a:endParaRPr sz="1650">
              <a:solidFill>
                <a:srgbClr val="3F3F3F"/>
              </a:solidFill>
            </a:endParaRPr>
          </a:p>
          <a:p>
            <a:pPr indent="-33337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Сохранение и загрузка сцены из файла</a:t>
            </a:r>
            <a:endParaRPr sz="1650">
              <a:solidFill>
                <a:srgbClr val="3F3F3F"/>
              </a:solidFill>
            </a:endParaRPr>
          </a:p>
          <a:p>
            <a:pPr indent="-33337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•"/>
            </a:pPr>
            <a:r>
              <a:rPr lang="ru-RU" sz="1650">
                <a:solidFill>
                  <a:srgbClr val="3F3F3F"/>
                </a:solidFill>
              </a:rPr>
              <a:t>Редактор сцены</a:t>
            </a:r>
            <a:endParaRPr sz="1650">
              <a:solidFill>
                <a:srgbClr val="3F3F3F"/>
              </a:solidFill>
            </a:endParaRPr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3A3838"/>
                </a:solidFill>
              </a:rPr>
              <a:t>Задачи Власова Дмитрия (raymarching):</a:t>
            </a:r>
            <a:endParaRPr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3F3F3F"/>
                </a:solidFill>
              </a:rPr>
              <a:t>Демонтрация проекта:</a:t>
            </a:r>
            <a:endParaRPr/>
          </a:p>
        </p:txBody>
      </p:sp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838200" y="5393247"/>
            <a:ext cx="10515600" cy="562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github.com/DmitriyVlasovDV1/CppRMRT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7382" y="901817"/>
            <a:ext cx="3477236" cy="3477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12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3A3838"/>
                </a:solidFill>
              </a:rPr>
              <a:t>Обзор области:</a:t>
            </a:r>
            <a:endParaRPr b="1">
              <a:solidFill>
                <a:srgbClr val="3A3838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99501" y="2502400"/>
            <a:ext cx="6001299" cy="234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None/>
            </a:pPr>
            <a:r>
              <a:rPr b="1" lang="ru-RU" sz="3000">
                <a:solidFill>
                  <a:srgbClr val="262626"/>
                </a:solidFill>
              </a:rPr>
              <a:t>Графические движки</a:t>
            </a:r>
            <a:r>
              <a:rPr lang="ru-RU" sz="2400">
                <a:solidFill>
                  <a:srgbClr val="3F3F3F"/>
                </a:solidFill>
              </a:rPr>
              <a:t> — это программные платформы, которые предоставляют разработчикам функциональность для создания графики и визуальных эффектов в различных проектах, от компьютерных игр до фильмов и анимации.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9801" y="3347544"/>
            <a:ext cx="4968550" cy="269295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-20830" r="20830" t="0"/>
          <a:stretch/>
        </p:blipFill>
        <p:spPr>
          <a:xfrm>
            <a:off x="6133375" y="372213"/>
            <a:ext cx="5422349" cy="2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75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3A3838"/>
                </a:solidFill>
              </a:rPr>
              <a:t>Описание проекта:</a:t>
            </a:r>
            <a:endParaRPr>
              <a:solidFill>
                <a:srgbClr val="3A3838"/>
              </a:solidFill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53746" y="2307150"/>
            <a:ext cx="6921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rgbClr val="3F3F3F"/>
                </a:solidFill>
              </a:rPr>
              <a:t>Одним из способов отрисовки сцен является </a:t>
            </a:r>
            <a:r>
              <a:rPr b="1" lang="ru-RU" sz="3000">
                <a:solidFill>
                  <a:srgbClr val="262626"/>
                </a:solidFill>
              </a:rPr>
              <a:t>Raymarching</a:t>
            </a:r>
            <a:r>
              <a:rPr b="1" lang="ru-RU" sz="2700"/>
              <a:t> </a:t>
            </a:r>
            <a:r>
              <a:rPr lang="ru-RU" sz="2400">
                <a:solidFill>
                  <a:srgbClr val="3F3F3F"/>
                </a:solidFill>
              </a:rPr>
              <a:t>- способ, в котором цвет каждого пикселя определяется посредством запуска луча и анализа его взаимодействия с поверхностями объектов сцены. 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949" y="221510"/>
            <a:ext cx="3769850" cy="370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2900" y="3215250"/>
            <a:ext cx="2971799" cy="31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424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3F3F3F"/>
                </a:solidFill>
              </a:rPr>
              <a:t>Сравнение с аналогами:</a:t>
            </a:r>
            <a:endParaRPr/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1314275" y="20195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{E87E8576-7ABD-453E-BE1D-C0C6802D4469}</a:tableStyleId>
              </a:tblPr>
              <a:tblGrid>
                <a:gridCol w="3974800"/>
                <a:gridCol w="1750150"/>
                <a:gridCol w="1712675"/>
                <a:gridCol w="2125825"/>
              </a:tblGrid>
              <a:tr h="56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/>
                        <a:t>Наш проект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/>
                        <a:t>Unity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/>
                        <a:t>Unreal Engine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/>
                        <a:t>Отрисовка raymarching-ом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95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/>
                        <a:t>Open source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84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/>
                        <a:t>Простой пользовательский интерфейс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9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/>
                        <a:t>Большой набор инструментов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u="none" cap="none" strike="noStrike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3F3F3F"/>
                </a:solidFill>
              </a:rPr>
              <a:t>Используемые технологии: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00825" y="1952300"/>
            <a:ext cx="10515600" cy="4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ru-RU" sz="2400">
                <a:solidFill>
                  <a:srgbClr val="3F3F3F"/>
                </a:solidFill>
              </a:rPr>
              <a:t>Графическая библиотека </a:t>
            </a:r>
            <a:r>
              <a:rPr lang="ru-RU" sz="2400" u="sng">
                <a:solidFill>
                  <a:srgbClr val="3F3F3F"/>
                </a:solidFill>
              </a:rPr>
              <a:t>OpenGL + glsl</a:t>
            </a:r>
            <a:r>
              <a:rPr lang="ru-RU" sz="2400">
                <a:solidFill>
                  <a:srgbClr val="3F3F3F"/>
                </a:solidFill>
              </a:rPr>
              <a:t>.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ru-RU" sz="2400">
                <a:solidFill>
                  <a:srgbClr val="3F3F3F"/>
                </a:solidFill>
              </a:rPr>
              <a:t>OpenGL - это открытая и кросс-платформенная графическая библиотека, используемая для рендеринга 2D и 3D графики на компьютерах.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ru-RU" sz="2400">
                <a:solidFill>
                  <a:srgbClr val="3F3F3F"/>
                </a:solidFill>
              </a:rPr>
              <a:t>glsl - язык программирования, используемый для написания шейдеров</a:t>
            </a:r>
            <a:endParaRPr sz="2400">
              <a:solidFill>
                <a:srgbClr val="3F3F3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ru-RU" sz="2400">
                <a:solidFill>
                  <a:srgbClr val="3F3F3F"/>
                </a:solidFill>
              </a:rPr>
              <a:t>Библиотека для работы с окном </a:t>
            </a:r>
            <a:r>
              <a:rPr lang="ru-RU" sz="2400" u="sng">
                <a:solidFill>
                  <a:srgbClr val="3F3F3F"/>
                </a:solidFill>
              </a:rPr>
              <a:t>GLFW</a:t>
            </a:r>
            <a:r>
              <a:rPr lang="ru-RU" sz="2400">
                <a:solidFill>
                  <a:srgbClr val="3F3F3F"/>
                </a:solidFill>
              </a:rPr>
              <a:t>. </a:t>
            </a:r>
            <a:r>
              <a:rPr lang="ru-RU" sz="2400">
                <a:solidFill>
                  <a:srgbClr val="3F3F3F"/>
                </a:solidFill>
              </a:rPr>
              <a:t> 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ru-RU" sz="2400">
                <a:solidFill>
                  <a:srgbClr val="3F3F3F"/>
                </a:solidFill>
              </a:rPr>
              <a:t>Предоставляет обработку изменения размеров окна и ввода (клавиатура + мышь)</a:t>
            </a:r>
            <a:endParaRPr b="1" sz="2400" u="sng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3F3F3F"/>
                </a:solidFill>
              </a:rPr>
              <a:t>Архитектура проекта: структура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25975" y="2431700"/>
            <a:ext cx="3184800" cy="1174800"/>
          </a:xfrm>
          <a:prstGeom prst="roundRect">
            <a:avLst>
              <a:gd fmla="val 689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Сцена для отрисовки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8"/>
          <p:cNvCxnSpPr>
            <a:stCxn id="129" idx="3"/>
            <a:endCxn id="131" idx="1"/>
          </p:cNvCxnSpPr>
          <p:nvPr/>
        </p:nvCxnSpPr>
        <p:spPr>
          <a:xfrm>
            <a:off x="5110775" y="3019100"/>
            <a:ext cx="255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522975" y="4262975"/>
            <a:ext cx="1911300" cy="8823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Фигуры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665575" y="2431700"/>
            <a:ext cx="3184800" cy="1174800"/>
          </a:xfrm>
          <a:prstGeom prst="roundRect">
            <a:avLst>
              <a:gd fmla="val 689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рендера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443288" y="5474050"/>
            <a:ext cx="1911300" cy="8823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Модели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602475" y="4262975"/>
            <a:ext cx="1911300" cy="8823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Эффекты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682163" y="5474050"/>
            <a:ext cx="1911300" cy="8823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Анимации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8"/>
          <p:cNvCxnSpPr>
            <a:stCxn id="133" idx="0"/>
            <a:endCxn id="129" idx="2"/>
          </p:cNvCxnSpPr>
          <p:nvPr/>
        </p:nvCxnSpPr>
        <p:spPr>
          <a:xfrm rot="-5400000">
            <a:off x="2170275" y="2914925"/>
            <a:ext cx="656400" cy="2039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36" idx="0"/>
            <a:endCxn id="129" idx="2"/>
          </p:cNvCxnSpPr>
          <p:nvPr/>
        </p:nvCxnSpPr>
        <p:spPr>
          <a:xfrm flipH="1" rot="5400000">
            <a:off x="4210075" y="2914925"/>
            <a:ext cx="656400" cy="2039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37" idx="0"/>
          </p:cNvCxnSpPr>
          <p:nvPr/>
        </p:nvCxnSpPr>
        <p:spPr>
          <a:xfrm flipH="1" rot="5400000">
            <a:off x="3167813" y="4004050"/>
            <a:ext cx="1820700" cy="1119300"/>
          </a:xfrm>
          <a:prstGeom prst="bentConnector3">
            <a:avLst>
              <a:gd fmla="val 71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stCxn id="135" idx="0"/>
          </p:cNvCxnSpPr>
          <p:nvPr/>
        </p:nvCxnSpPr>
        <p:spPr>
          <a:xfrm rot="-5400000">
            <a:off x="2024838" y="3980650"/>
            <a:ext cx="1867500" cy="1119300"/>
          </a:xfrm>
          <a:prstGeom prst="bentConnector3">
            <a:avLst>
              <a:gd fmla="val 69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/>
          <p:nvPr/>
        </p:nvSpPr>
        <p:spPr>
          <a:xfrm>
            <a:off x="9512338" y="4246575"/>
            <a:ext cx="1911300" cy="8823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Отрисовка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7092300" y="4246575"/>
            <a:ext cx="1911300" cy="8823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Просчет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8"/>
          <p:cNvCxnSpPr>
            <a:stCxn id="143" idx="0"/>
            <a:endCxn id="134" idx="2"/>
          </p:cNvCxnSpPr>
          <p:nvPr/>
        </p:nvCxnSpPr>
        <p:spPr>
          <a:xfrm rot="-5400000">
            <a:off x="8332800" y="3321525"/>
            <a:ext cx="640200" cy="12099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>
            <a:stCxn id="142" idx="0"/>
            <a:endCxn id="134" idx="2"/>
          </p:cNvCxnSpPr>
          <p:nvPr/>
        </p:nvCxnSpPr>
        <p:spPr>
          <a:xfrm flipH="1" rot="5400000">
            <a:off x="9542938" y="3321525"/>
            <a:ext cx="640200" cy="12099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3F3F3F"/>
                </a:solidFill>
              </a:rPr>
              <a:t>Архитектура проекта: дерево классов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838200" y="2417000"/>
            <a:ext cx="15417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Рендер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481400" y="2417000"/>
            <a:ext cx="15417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Сцена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838200" y="1858900"/>
            <a:ext cx="3184800" cy="467700"/>
          </a:xfrm>
          <a:prstGeom prst="roundRect">
            <a:avLst>
              <a:gd fmla="val 689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Основные классы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030875" y="1858900"/>
            <a:ext cx="6059700" cy="467700"/>
          </a:xfrm>
          <a:prstGeom prst="roundRect">
            <a:avLst>
              <a:gd fmla="val 689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Ресурсы рендера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5030875" y="2417000"/>
            <a:ext cx="2985600" cy="467700"/>
          </a:xfrm>
          <a:prstGeom prst="roundRect">
            <a:avLst>
              <a:gd fmla="val 689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Интеграционные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8104975" y="2417000"/>
            <a:ext cx="2985600" cy="467700"/>
          </a:xfrm>
          <a:prstGeom prst="roundRect">
            <a:avLst>
              <a:gd fmla="val 689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Базовые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8104975" y="2975100"/>
            <a:ext cx="29856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Вершинный буфер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8104975" y="3699975"/>
            <a:ext cx="29856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Индексный</a:t>
            </a: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буфер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8104975" y="4424850"/>
            <a:ext cx="29856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Вершинный массив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030875" y="2975100"/>
            <a:ext cx="29856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Примитив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030875" y="3699975"/>
            <a:ext cx="29856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Модель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030875" y="4424850"/>
            <a:ext cx="29856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Raymarching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8104975" y="5149725"/>
            <a:ext cx="29856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SSBO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8104975" y="5874600"/>
            <a:ext cx="29856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Шейдер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838200" y="3622200"/>
            <a:ext cx="3184800" cy="467700"/>
          </a:xfrm>
          <a:prstGeom prst="roundRect">
            <a:avLst>
              <a:gd fmla="val 689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Утилиты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838200" y="4213825"/>
            <a:ext cx="31848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Камера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38200" y="4984850"/>
            <a:ext cx="31848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Вектора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838200" y="5755875"/>
            <a:ext cx="3184800" cy="647100"/>
          </a:xfrm>
          <a:prstGeom prst="roundRect">
            <a:avLst>
              <a:gd fmla="val 6893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Матрицы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520525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Raymarching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275" y="1427525"/>
            <a:ext cx="2853150" cy="28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6772" y="4531222"/>
            <a:ext cx="3143325" cy="1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483" y="4631113"/>
            <a:ext cx="1616458" cy="161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1950" y="4627912"/>
            <a:ext cx="1616475" cy="16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59400" y="4601991"/>
            <a:ext cx="1616474" cy="1610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0"/>
          <p:cNvCxnSpPr/>
          <p:nvPr/>
        </p:nvCxnSpPr>
        <p:spPr>
          <a:xfrm>
            <a:off x="2485384" y="3347122"/>
            <a:ext cx="122700" cy="1184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0"/>
          <p:cNvCxnSpPr/>
          <p:nvPr/>
        </p:nvCxnSpPr>
        <p:spPr>
          <a:xfrm flipH="1" rot="10800000">
            <a:off x="3890109" y="5306734"/>
            <a:ext cx="1267800" cy="12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5" name="Google Shape;18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60776" y="320400"/>
            <a:ext cx="7134424" cy="18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29275" y="2282675"/>
            <a:ext cx="3015855" cy="217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0"/>
          <p:cNvCxnSpPr/>
          <p:nvPr/>
        </p:nvCxnSpPr>
        <p:spPr>
          <a:xfrm rot="10800000">
            <a:off x="7418650" y="3784000"/>
            <a:ext cx="1111800" cy="7008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0"/>
          <p:cNvCxnSpPr/>
          <p:nvPr/>
        </p:nvCxnSpPr>
        <p:spPr>
          <a:xfrm flipH="1" rot="10800000">
            <a:off x="7726925" y="2282675"/>
            <a:ext cx="1027500" cy="819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38200" y="1847850"/>
            <a:ext cx="105156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52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ru-RU" sz="2400">
                <a:solidFill>
                  <a:srgbClr val="3F3F3F"/>
                </a:solidFill>
              </a:rPr>
              <a:t>Сделано:</a:t>
            </a:r>
            <a:endParaRPr sz="2400">
              <a:solidFill>
                <a:srgbClr val="3F3F3F"/>
              </a:solidFill>
            </a:endParaRPr>
          </a:p>
          <a:p>
            <a:pPr indent="-25146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solidFill>
                  <a:srgbClr val="3F3F3F"/>
                </a:solidFill>
              </a:rPr>
              <a:t>Модуль создания окна и обработка ввода от клавиатуры</a:t>
            </a:r>
            <a:endParaRPr>
              <a:solidFill>
                <a:srgbClr val="3F3F3F"/>
              </a:solidFill>
            </a:endParaRPr>
          </a:p>
          <a:p>
            <a:pPr indent="-25146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solidFill>
                  <a:srgbClr val="3F3F3F"/>
                </a:solidFill>
              </a:rPr>
              <a:t>Модуль инициализации графической библиотеки OpenGL</a:t>
            </a:r>
            <a:endParaRPr>
              <a:solidFill>
                <a:srgbClr val="3F3F3F"/>
              </a:solidFill>
            </a:endParaRPr>
          </a:p>
          <a:p>
            <a:pPr indent="-25146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solidFill>
                  <a:srgbClr val="3F3F3F"/>
                </a:solidFill>
              </a:rPr>
              <a:t>Реализация ресурсов рендера</a:t>
            </a:r>
            <a:endParaRPr>
              <a:solidFill>
                <a:srgbClr val="3F3F3F"/>
              </a:solidFill>
            </a:endParaRPr>
          </a:p>
          <a:p>
            <a:pPr indent="-247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ru-RU" sz="2400">
                <a:solidFill>
                  <a:srgbClr val="3F3F3F"/>
                </a:solidFill>
              </a:rPr>
              <a:t>Буфера</a:t>
            </a:r>
            <a:endParaRPr sz="2400">
              <a:solidFill>
                <a:srgbClr val="3F3F3F"/>
              </a:solidFill>
            </a:endParaRPr>
          </a:p>
          <a:p>
            <a:pPr indent="-247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ru-RU" sz="2400">
                <a:solidFill>
                  <a:srgbClr val="3F3F3F"/>
                </a:solidFill>
              </a:rPr>
              <a:t>Шейдера</a:t>
            </a:r>
            <a:endParaRPr sz="2400">
              <a:solidFill>
                <a:srgbClr val="3F3F3F"/>
              </a:solidFill>
            </a:endParaRPr>
          </a:p>
          <a:p>
            <a:pPr indent="-247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ru-RU" sz="2400">
                <a:solidFill>
                  <a:srgbClr val="3F3F3F"/>
                </a:solidFill>
              </a:rPr>
              <a:t>Примитив</a:t>
            </a:r>
            <a:endParaRPr sz="2400">
              <a:solidFill>
                <a:srgbClr val="3F3F3F"/>
              </a:solidFill>
            </a:endParaRPr>
          </a:p>
          <a:p>
            <a:pPr indent="-247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ru-RU" sz="2400">
                <a:solidFill>
                  <a:srgbClr val="3F3F3F"/>
                </a:solidFill>
              </a:rPr>
              <a:t>Модель</a:t>
            </a:r>
            <a:endParaRPr sz="2400">
              <a:solidFill>
                <a:srgbClr val="3F3F3F"/>
              </a:solidFill>
            </a:endParaRPr>
          </a:p>
          <a:p>
            <a:pPr indent="-25146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solidFill>
                  <a:srgbClr val="3F3F3F"/>
                </a:solidFill>
              </a:rPr>
              <a:t>Утилиты</a:t>
            </a:r>
            <a:endParaRPr>
              <a:solidFill>
                <a:srgbClr val="3F3F3F"/>
              </a:solidFill>
            </a:endParaRPr>
          </a:p>
          <a:p>
            <a:pPr indent="-247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ru-RU" sz="2400">
                <a:solidFill>
                  <a:srgbClr val="3F3F3F"/>
                </a:solidFill>
              </a:rPr>
              <a:t>Камера</a:t>
            </a:r>
            <a:endParaRPr sz="2400">
              <a:solidFill>
                <a:srgbClr val="3F3F3F"/>
              </a:solidFill>
            </a:endParaRPr>
          </a:p>
          <a:p>
            <a:pPr indent="-247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ru-RU" sz="2400">
                <a:solidFill>
                  <a:srgbClr val="3F3F3F"/>
                </a:solidFill>
              </a:rPr>
              <a:t>Модуль математики</a:t>
            </a:r>
            <a:endParaRPr sz="2400">
              <a:solidFill>
                <a:srgbClr val="3F3F3F"/>
              </a:solidFill>
            </a:endParaRPr>
          </a:p>
          <a:p>
            <a:pPr indent="-25146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solidFill>
                  <a:srgbClr val="3F3F3F"/>
                </a:solidFill>
              </a:rPr>
              <a:t>Реализация класса сцены</a:t>
            </a:r>
            <a:endParaRPr sz="2400">
              <a:solidFill>
                <a:srgbClr val="3F3F3F"/>
              </a:solidFill>
            </a:endParaRPr>
          </a:p>
          <a:p>
            <a:pPr indent="-2552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ru-RU" sz="2400">
                <a:solidFill>
                  <a:srgbClr val="3F3F3F"/>
                </a:solidFill>
              </a:rPr>
              <a:t>Планы</a:t>
            </a:r>
            <a:endParaRPr sz="2400">
              <a:solidFill>
                <a:srgbClr val="3F3F3F"/>
              </a:solidFill>
            </a:endParaRPr>
          </a:p>
          <a:p>
            <a:pPr indent="-25146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solidFill>
                  <a:srgbClr val="3F3F3F"/>
                </a:solidFill>
              </a:rPr>
              <a:t>Добавить текстуры</a:t>
            </a:r>
            <a:endParaRPr>
              <a:solidFill>
                <a:srgbClr val="3F3F3F"/>
              </a:solidFill>
            </a:endParaRPr>
          </a:p>
          <a:p>
            <a:pPr indent="-25146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solidFill>
                  <a:srgbClr val="3F3F3F"/>
                </a:solidFill>
              </a:rPr>
              <a:t>Добавить Frame Buffer Object</a:t>
            </a:r>
            <a:endParaRPr>
              <a:solidFill>
                <a:srgbClr val="3F3F3F"/>
              </a:solidFill>
            </a:endParaRPr>
          </a:p>
          <a:p>
            <a:pPr indent="-25146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>
                <a:solidFill>
                  <a:srgbClr val="3F3F3F"/>
                </a:solidFill>
              </a:rPr>
              <a:t>Вынести реализации программистом-пользователем в отдельные плагины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3A3838"/>
                </a:solidFill>
              </a:rPr>
              <a:t>Задачи Кураленка Святослава (рендер):</a:t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