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5" r:id="rId3"/>
    <p:sldId id="266" r:id="rId4"/>
    <p:sldId id="259" r:id="rId5"/>
    <p:sldId id="260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74C236-0933-4498-9769-22B00A618629}" type="datetimeFigureOut">
              <a:rPr lang="ru-RU" smtClean="0"/>
              <a:t>10.04.2023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CCB010-5E20-418C-82EF-A4A5D806F1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51260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A359B-30BC-4D7B-9775-D8C12392FD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9A94DF-3C54-4218-9B5F-895594EA12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3287FA-E343-42A4-89B0-1BC9C6D18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05C88-081A-4D99-8571-4CFB2457EF97}" type="datetime1">
              <a:rPr lang="ru-RU" smtClean="0"/>
              <a:t>10.04.2023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868D31-E782-4398-BAA6-FEBA9BD0A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59FEE1-63FB-460B-BADE-9768FC3E7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63567-F01A-454D-AAAD-56574FBFC9A6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9903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43290-9894-482B-B414-CC50DCCC8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57C9F9-DEF4-48B8-AFED-B1F2E8AA74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8DC6B8-0BB1-4EA3-9185-CD2F09669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188CD-BD7D-4BC7-818E-E205A480DFC1}" type="datetime1">
              <a:rPr lang="ru-RU" smtClean="0"/>
              <a:t>10.04.2023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817DD4-163A-4C33-814C-0FA750668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A7103E-7CFF-4145-AB86-77D3192FE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63567-F01A-454D-AAAD-56574FBFC9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2938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97A9C3-02A4-4D0C-92C2-6E549FEE35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E83880-23C5-488B-84C9-CAAB7A9E1A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BD0972-2088-4ED4-8F63-D3FF8D92D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B32CB-0A01-46B7-B215-8E7FF7EB2833}" type="datetime1">
              <a:rPr lang="ru-RU" smtClean="0"/>
              <a:t>10.04.2023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0433DB-3681-445D-872C-941207A97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4C9B53-D805-4099-8FB6-5E06E3703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63567-F01A-454D-AAAD-56574FBFC9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234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CBAD5-A379-486C-88B3-57EA035B8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47F09-129C-44DA-A505-B911C10934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29392A-6A46-40A5-B0A1-B670F7C8F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1DF4F-DA11-4DB4-BD69-35C32F0C6E54}" type="datetime1">
              <a:rPr lang="ru-RU" smtClean="0"/>
              <a:t>10.04.2023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7D5846-6CD5-4CD0-96E8-C848719DB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CB2B30-EE58-463C-80C3-EFC7B1C81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63567-F01A-454D-AAAD-56574FBFC9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7892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06C63-3DCA-496B-9C9B-DD37E04C7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DCC1DA-1CED-40F2-8FEE-24AC33898E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1C2BC-D79E-47C4-89B4-3C367149D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65940-C35E-49D1-A643-9493B7661BE1}" type="datetime1">
              <a:rPr lang="ru-RU" smtClean="0"/>
              <a:t>10.04.2023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5D2A87-3E7B-4E92-9EDC-33984F4B7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85B437-CAAF-4F09-9E3F-E10C5DD78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63567-F01A-454D-AAAD-56574FBFC9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4437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AAC65-93B9-4D9D-B9B6-8A034A226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02FD75-DA29-47F9-8FEB-16482D24BC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B6E07D-8BDA-45D1-8D9E-650BF76F55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1803AC-6D2D-490B-8B1F-E07C44FFD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FF75F-766A-4AFC-B4CE-553F2F352956}" type="datetime1">
              <a:rPr lang="ru-RU" smtClean="0"/>
              <a:t>10.04.2023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B43B14-7DD8-49B7-BF39-E0D4BCDA9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04067E-D93A-48F7-A563-3810724CC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63567-F01A-454D-AAAD-56574FBFC9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7248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1F3E2-87B6-422C-82D0-AE35CB60C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385E90-E7BA-4E88-934D-A918FDA795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28B0AE-10EC-423A-8320-6970F71B14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FAD9B8-1AD0-45AC-B501-2BDC585D0B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8FB281-DBFB-484B-B2B1-8A0885189B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5584FE-8722-422A-822A-3342D08E7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D4AE7-3DE5-4D10-9553-34233E809187}" type="datetime1">
              <a:rPr lang="ru-RU" smtClean="0"/>
              <a:t>10.04.2023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25EFE0-47AB-4A70-869E-CFAF6EADE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72915A-1B6C-4AAE-9B04-15D80EFD1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63567-F01A-454D-AAAD-56574FBFC9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8099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B3154-84C6-4C9A-814F-45858E3E3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634D69-710D-494B-AA1F-A96F719B4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D2068-EFE4-483D-9FD9-277C262F31B8}" type="datetime1">
              <a:rPr lang="ru-RU" smtClean="0"/>
              <a:t>10.04.2023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BF4AFB-E560-40C6-8506-3D13BF11A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E23552-51EE-4130-B8CB-B30559F2A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63567-F01A-454D-AAAD-56574FBFC9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2163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A0C009-5ED3-4E1D-8AD5-6BEE74189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8C5F2-FB43-405E-B253-DAD3C2B95B0A}" type="datetime1">
              <a:rPr lang="ru-RU" smtClean="0"/>
              <a:t>10.04.2023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387E50-94B6-455F-A7B2-ABE534104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A8C0E1-8764-444B-8A7B-A01D1880A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63567-F01A-454D-AAAD-56574FBFC9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4539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2BEDF-2F5D-4E4F-A717-05A94430C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FE4E6-DAFB-4C46-8040-791D2FF60B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FA90-4ADA-4DAF-A16C-16C2B5DD05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BAE94A-BA12-4038-AB7D-8846CB8B4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2D8F9-DB97-4FED-BF1E-395D0B9AD9F8}" type="datetime1">
              <a:rPr lang="ru-RU" smtClean="0"/>
              <a:t>10.04.2023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32E450-E97C-4796-9B42-829448085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D0F72A-1830-43D9-9F27-C45F64256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63567-F01A-454D-AAAD-56574FBFC9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2863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DCBA6-9771-40EF-9A16-0AD789A30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AF1A0E-AB2A-457D-8454-4B99AF18B9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02206A-CCD7-44F0-B937-6A027D6D14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0BD466-64C1-4A73-8E25-58DD7DBE7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FF230-E370-48F4-A575-05D55E795495}" type="datetime1">
              <a:rPr lang="ru-RU" smtClean="0"/>
              <a:t>10.04.2023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651BB5-4730-4B40-83E9-32E3B559C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830063-7915-451B-B002-61DEB16DC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63567-F01A-454D-AAAD-56574FBFC9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4977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DBD0BF-B12D-4374-9FC9-A7FAD28BF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C5A000-A3A2-4284-A1DD-62547C40B7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86252F-E523-4F2B-99CF-B1491A8086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A34D79-F6F6-4DB5-83C0-CE71FC8C3B83}" type="datetime1">
              <a:rPr lang="ru-RU" smtClean="0"/>
              <a:t>10.04.2023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444A37-5AC5-4B4F-93BE-E4DA1EC6C9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737FBF-FD47-4DC4-8A1D-8F4B10DC91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063567-F01A-454D-AAAD-56574FBFC9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3916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github.com/DmitriyVlasovDV1/CppRMR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31E789CD-781A-4C7B-86D0-86549916B6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3747" y="4743062"/>
            <a:ext cx="2170887" cy="1795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BB9C388-F839-47B8-A157-D2BF67C8A3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70466"/>
            <a:ext cx="9144000" cy="2197630"/>
          </a:xfrm>
        </p:spPr>
        <p:txBody>
          <a:bodyPr>
            <a:normAutofit/>
          </a:bodyPr>
          <a:lstStyle/>
          <a:p>
            <a:r>
              <a:rPr lang="ru-RU" sz="4800" b="1" dirty="0"/>
              <a:t>Разработка системы визуализации трехмерных сцен с помощью флгоритма трассировки лучей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6C763D-44BE-4510-B153-F8ABB993B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248819"/>
            <a:ext cx="9144000" cy="360362"/>
          </a:xfrm>
        </p:spPr>
        <p:txBody>
          <a:bodyPr/>
          <a:lstStyle/>
          <a:p>
            <a:r>
              <a:rPr lang="ru-RU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ВШЭ СПб ПМИ, весна 2022</a:t>
            </a:r>
            <a:endParaRPr lang="ru-RU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BE4FD092-0F9F-4FA9-847F-CB4365B0A9BA}"/>
              </a:ext>
            </a:extLst>
          </p:cNvPr>
          <p:cNvSpPr txBox="1">
            <a:spLocks/>
          </p:cNvSpPr>
          <p:nvPr/>
        </p:nvSpPr>
        <p:spPr>
          <a:xfrm>
            <a:off x="86722" y="4900658"/>
            <a:ext cx="2874556" cy="19573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Команда: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Кураленок Святослав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Власов Дмитрий</a:t>
            </a:r>
          </a:p>
          <a:p>
            <a:pPr algn="l"/>
            <a:r>
              <a:rPr lang="ru-RU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Ментор: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Александр ?</a:t>
            </a:r>
          </a:p>
          <a:p>
            <a:pPr algn="l"/>
            <a:endParaRPr lang="ru-RU" sz="160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A845DA9-582A-46D6-92DB-C8EE94229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63567-F01A-454D-AAAD-56574FBFC9A6}" type="slidenum">
              <a:rPr lang="ru-RU" smtClean="0"/>
              <a:pPr/>
              <a:t>1</a:t>
            </a:fld>
            <a:endParaRPr lang="ru-RU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A30D97E-6750-4CCD-82C8-945D90A948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8985" y="4003743"/>
            <a:ext cx="3312174" cy="175096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EED4B2C-8F73-426D-8E45-166A101A37E2}"/>
              </a:ext>
            </a:extLst>
          </p:cNvPr>
          <p:cNvSpPr txBox="1"/>
          <p:nvPr/>
        </p:nvSpPr>
        <p:spPr>
          <a:xfrm>
            <a:off x="8764634" y="4191167"/>
            <a:ext cx="2015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Картинка от димы</a:t>
            </a:r>
          </a:p>
        </p:txBody>
      </p:sp>
    </p:spTree>
    <p:extLst>
      <p:ext uri="{BB962C8B-B14F-4D97-AF65-F5344CB8AC3E}">
        <p14:creationId xmlns:p14="http://schemas.microsoft.com/office/powerpoint/2010/main" val="4219050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38200" y="36124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Calibri"/>
              <a:buNone/>
            </a:pPr>
            <a:r>
              <a:rPr lang="ru-RU" b="1" dirty="0">
                <a:solidFill>
                  <a:schemeClr val="bg2">
                    <a:lumMod val="25000"/>
                  </a:schemeClr>
                </a:solidFill>
              </a:rPr>
              <a:t>Обзор области:</a:t>
            </a:r>
            <a:endParaRPr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2</a:t>
            </a:fld>
            <a:endParaRPr/>
          </a:p>
        </p:txBody>
      </p:sp>
      <p:sp>
        <p:nvSpPr>
          <p:cNvPr id="98" name="Google Shape;98;p14"/>
          <p:cNvSpPr txBox="1">
            <a:spLocks noGrp="1"/>
          </p:cNvSpPr>
          <p:nvPr>
            <p:ph type="body" idx="1"/>
          </p:nvPr>
        </p:nvSpPr>
        <p:spPr>
          <a:xfrm>
            <a:off x="518390" y="2370275"/>
            <a:ext cx="61752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None/>
            </a:pPr>
            <a:r>
              <a:rPr lang="ru-RU" sz="3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Компьютерная графика</a:t>
            </a:r>
            <a:r>
              <a:rPr lang="ru-RU" sz="3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это область компьютерных наук, которая занимается отображением изображений с помощью компьютера. Она включает в себя 2D и 3D графику, анимацию, работу с текстом и эффектами, разработку игр и веб-дизайн.</a:t>
            </a:r>
            <a:endParaRPr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99" name="Google Shape;9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18650" y="3847413"/>
            <a:ext cx="4968550" cy="26929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82300" y="521167"/>
            <a:ext cx="3991310" cy="29934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title"/>
          </p:nvPr>
        </p:nvSpPr>
        <p:spPr>
          <a:xfrm>
            <a:off x="838200" y="37501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Calibri"/>
              <a:buNone/>
            </a:pPr>
            <a:r>
              <a:rPr lang="ru-RU" b="1" dirty="0">
                <a:solidFill>
                  <a:schemeClr val="bg2">
                    <a:lumMod val="25000"/>
                  </a:schemeClr>
                </a:solidFill>
              </a:rPr>
              <a:t>Описание проекта:</a:t>
            </a:r>
            <a:endParaRPr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06" name="Google Shape;106;p15"/>
          <p:cNvSpPr txBox="1">
            <a:spLocks noGrp="1"/>
          </p:cNvSpPr>
          <p:nvPr>
            <p:ph type="body" idx="1"/>
          </p:nvPr>
        </p:nvSpPr>
        <p:spPr>
          <a:xfrm>
            <a:off x="250971" y="2008175"/>
            <a:ext cx="69213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 sz="3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Графический движок</a:t>
            </a:r>
            <a:r>
              <a:rPr lang="ru-RU" sz="3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— программное обеспечение, которое предоставляет инструменты для создания и отрисовки двухмерных или трехмерных сцен.</a:t>
            </a:r>
            <a:endParaRPr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700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Одним из способов отрисовки сцен является </a:t>
            </a:r>
            <a:r>
              <a:rPr lang="ru-RU" sz="3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Raymarching</a:t>
            </a:r>
            <a:r>
              <a:rPr lang="ru-RU" sz="2700" b="1" dirty="0"/>
              <a:t> 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способ, в котором цвет каждого пикселя определяется посредством запуска луча и анализа его взаимодействия с поверхностями объектов сцены. </a:t>
            </a:r>
            <a:endParaRPr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7" name="Google Shape;107;p15"/>
          <p:cNvSpPr txBox="1">
            <a:spLocks noGrp="1"/>
          </p:cNvSpPr>
          <p:nvPr>
            <p:ph type="sldNum" idx="12"/>
          </p:nvPr>
        </p:nvSpPr>
        <p:spPr>
          <a:xfrm>
            <a:off x="8717200" y="617682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3</a:t>
            </a:fld>
            <a:endParaRPr/>
          </a:p>
        </p:txBody>
      </p:sp>
      <p:pic>
        <p:nvPicPr>
          <p:cNvPr id="108" name="Google Shape;10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36299" y="2959110"/>
            <a:ext cx="3769850" cy="3708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09;p15">
            <a:extLst>
              <a:ext uri="{FF2B5EF4-FFF2-40B4-BE49-F238E27FC236}">
                <a16:creationId xmlns:a16="http://schemas.microsoft.com/office/drawing/2014/main" id="{798A44E7-EF6F-4276-A7AF-9A2B2D1901B9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-20830" r="20830"/>
          <a:stretch/>
        </p:blipFill>
        <p:spPr>
          <a:xfrm>
            <a:off x="6096000" y="145838"/>
            <a:ext cx="5422349" cy="265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6"/>
          <p:cNvSpPr txBox="1">
            <a:spLocks noGrp="1"/>
          </p:cNvSpPr>
          <p:nvPr>
            <p:ph type="title"/>
          </p:nvPr>
        </p:nvSpPr>
        <p:spPr>
          <a:xfrm>
            <a:off x="838200" y="42435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Calibri"/>
              <a:buNone/>
            </a:pPr>
            <a:r>
              <a:rPr lang="ru-RU" b="1" dirty="0">
                <a:solidFill>
                  <a:srgbClr val="3F3F3F"/>
                </a:solidFill>
              </a:rPr>
              <a:t>Сравнение с аналогами:</a:t>
            </a:r>
            <a:endParaRPr dirty="0"/>
          </a:p>
        </p:txBody>
      </p:sp>
      <p:sp>
        <p:nvSpPr>
          <p:cNvPr id="115" name="Google Shape;115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4</a:t>
            </a:fld>
            <a:endParaRPr/>
          </a:p>
        </p:txBody>
      </p:sp>
      <p:graphicFrame>
        <p:nvGraphicFramePr>
          <p:cNvPr id="116" name="Google Shape;116;p16"/>
          <p:cNvGraphicFramePr/>
          <p:nvPr>
            <p:extLst>
              <p:ext uri="{D42A27DB-BD31-4B8C-83A1-F6EECF244321}">
                <p14:modId xmlns:p14="http://schemas.microsoft.com/office/powerpoint/2010/main" val="33561105"/>
              </p:ext>
            </p:extLst>
          </p:nvPr>
        </p:nvGraphicFramePr>
        <p:xfrm>
          <a:off x="1314275" y="2019549"/>
          <a:ext cx="9563449" cy="4188303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9747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0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126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258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6113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/>
                    </a:p>
                  </a:txBody>
                  <a:tcPr marL="91425" marR="91425" marT="91425" marB="91425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 dirty="0"/>
                        <a:t>Наш проект</a:t>
                      </a:r>
                      <a:endParaRPr sz="20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/>
                        <a:t>Unity</a:t>
                      </a:r>
                      <a:endParaRPr sz="2000"/>
                    </a:p>
                  </a:txBody>
                  <a:tcPr marL="91425" marR="91425" marT="91425" marB="91425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/>
                        <a:t>Unreal Engine</a:t>
                      </a:r>
                      <a:endParaRPr sz="2000"/>
                    </a:p>
                  </a:txBody>
                  <a:tcPr marL="91425" marR="91425" marT="91425" marB="91425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184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/>
                        <a:t>Отрисовка raymarching-ом</a:t>
                      </a:r>
                      <a:endParaRPr sz="2000"/>
                    </a:p>
                  </a:txBody>
                  <a:tcPr marL="91425" marR="91425" marT="91425" marB="91425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>
                          <a:solidFill>
                            <a:schemeClr val="lt1"/>
                          </a:solidFill>
                        </a:rPr>
                        <a:t>Да</a:t>
                      </a:r>
                      <a:endParaRPr sz="20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>
                          <a:solidFill>
                            <a:schemeClr val="lt1"/>
                          </a:solidFill>
                        </a:rPr>
                        <a:t>Нет</a:t>
                      </a:r>
                      <a:endParaRPr sz="20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>
                          <a:solidFill>
                            <a:schemeClr val="lt1"/>
                          </a:solidFill>
                        </a:rPr>
                        <a:t>Нет</a:t>
                      </a:r>
                      <a:endParaRPr sz="20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66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368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/>
                        <a:t>Open source</a:t>
                      </a:r>
                      <a:endParaRPr sz="2000"/>
                    </a:p>
                  </a:txBody>
                  <a:tcPr marL="91425" marR="91425" marT="91425" marB="91425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>
                          <a:solidFill>
                            <a:schemeClr val="lt1"/>
                          </a:solidFill>
                        </a:rPr>
                        <a:t>Да</a:t>
                      </a:r>
                      <a:endParaRPr sz="20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>
                          <a:solidFill>
                            <a:schemeClr val="lt1"/>
                          </a:solidFill>
                        </a:rPr>
                        <a:t>Нет</a:t>
                      </a:r>
                      <a:endParaRPr sz="20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>
                          <a:solidFill>
                            <a:schemeClr val="lt1"/>
                          </a:solidFill>
                        </a:rPr>
                        <a:t>Нет</a:t>
                      </a:r>
                      <a:endParaRPr sz="20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66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4978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 dirty="0"/>
                        <a:t>Простой пользовательский интерфейс</a:t>
                      </a:r>
                      <a:endParaRPr sz="20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>
                          <a:solidFill>
                            <a:schemeClr val="lt1"/>
                          </a:solidFill>
                        </a:rPr>
                        <a:t>Да</a:t>
                      </a:r>
                      <a:endParaRPr sz="20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 dirty="0">
                          <a:solidFill>
                            <a:schemeClr val="lt1"/>
                          </a:solidFill>
                        </a:rPr>
                        <a:t>Да</a:t>
                      </a:r>
                      <a:endParaRPr sz="2000" dirty="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>
                          <a:solidFill>
                            <a:schemeClr val="lt1"/>
                          </a:solidFill>
                        </a:rPr>
                        <a:t>Нет</a:t>
                      </a:r>
                      <a:endParaRPr sz="20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66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184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/>
                        <a:t>Большой набор инструментов</a:t>
                      </a:r>
                      <a:endParaRPr sz="2000"/>
                    </a:p>
                  </a:txBody>
                  <a:tcPr marL="91425" marR="91425" marT="91425" marB="91425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>
                          <a:solidFill>
                            <a:schemeClr val="lt1"/>
                          </a:solidFill>
                        </a:rPr>
                        <a:t>Нет</a:t>
                      </a:r>
                      <a:endParaRPr sz="20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>
                          <a:solidFill>
                            <a:schemeClr val="lt1"/>
                          </a:solidFill>
                        </a:rPr>
                        <a:t>Да</a:t>
                      </a:r>
                      <a:endParaRPr sz="20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 dirty="0">
                          <a:solidFill>
                            <a:schemeClr val="lt1"/>
                          </a:solidFill>
                        </a:rPr>
                        <a:t>Да</a:t>
                      </a:r>
                      <a:endParaRPr sz="2000" dirty="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3C4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53D18-8045-4D56-BED7-7B8C85C39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Используемые технологии: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6053F-21F5-48AF-B5E7-B46464B5BF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207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Графическая библеотека:</a:t>
            </a:r>
          </a:p>
          <a:p>
            <a:pPr marL="0" indent="0">
              <a:buNone/>
            </a:pPr>
            <a:r>
              <a:rPr lang="ru-RU" sz="2400" dirty="0"/>
              <a:t>	</a:t>
            </a:r>
            <a:r>
              <a:rPr lang="en-US" sz="24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OpenGL + </a:t>
            </a:r>
            <a:r>
              <a:rPr lang="en-US" sz="2400" u="sng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glsl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(язык программирования шейдеров – програм, 	исполняющихся на видеокарте). Почему не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DirectX/Metal/Vulcan? 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Одна из осных целей </a:t>
            </a:r>
            <a:r>
              <a:rPr lang="ru-RU" sz="2400" dirty="0">
                <a:solidFill>
                  <a:schemeClr val="bg2">
                    <a:lumMod val="25000"/>
                  </a:schemeClr>
                </a:solidFill>
              </a:rPr>
              <a:t>нашего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проекта – написание движка для работы с визуалом на всех основных платформах (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Apple/Windows/Linux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),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OpenGL – 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старая библеотека, которая работает везде,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DirectX – 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только на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Windows, Metal – 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только на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Apple, Vulcan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– работает там где надо, но очень навороченный, в реалях нашей задачи и времени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OpenGL 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подошел лучше.</a:t>
            </a:r>
          </a:p>
          <a:p>
            <a:pPr marL="0" indent="0">
              <a:buNone/>
            </a:pPr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Библеотека для работы с окном (его создание + обработка колбэков):</a:t>
            </a:r>
          </a:p>
          <a:p>
            <a:pPr marL="0" indent="0">
              <a:buNone/>
            </a:pPr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en-US" sz="24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GLFW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Почему именно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GLFW, 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а не например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GLUT/GLAD/etc.?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Вся работа с окном в нашем проекте: обработка колбэков по изменению его размеров и ввод (клавиатура + мышь) – такой функционал предоставляет абсолютно любая библеотека, так что взяли то с чем уже работали.</a:t>
            </a:r>
            <a:endParaRPr lang="ru-RU" sz="2400" b="1" u="sng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C6D13C-724E-44C2-BB26-518E185A4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63567-F01A-454D-AAAD-56574FBFC9A6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7118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95FCB-BACD-49C4-8FFC-06206ECF3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Архитектура проекта: структура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5146C7-27D4-4671-8B49-906597322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63567-F01A-454D-AAAD-56574FBFC9A6}" type="slidenum">
              <a:rPr lang="ru-RU" smtClean="0"/>
              <a:t>6</a:t>
            </a:fld>
            <a:endParaRPr lang="ru-RU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B07B22F-07BD-4465-B5FB-6109DD9FD2A5}"/>
              </a:ext>
            </a:extLst>
          </p:cNvPr>
          <p:cNvSpPr/>
          <p:nvPr/>
        </p:nvSpPr>
        <p:spPr>
          <a:xfrm>
            <a:off x="3048000" y="1864414"/>
            <a:ext cx="6096000" cy="1669652"/>
          </a:xfrm>
          <a:prstGeom prst="roundRect">
            <a:avLst>
              <a:gd name="adj" fmla="val 6893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Клиент-программист создает сцену со следующими параметрами: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В методе создания сцены: задает сцену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В методе обновления сцены: задает поведение каждой фигуры и их взаимодействие с друг-другом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7D05ABB-02E2-483C-904B-87DC9AE87FA9}"/>
              </a:ext>
            </a:extLst>
          </p:cNvPr>
          <p:cNvSpPr/>
          <p:nvPr/>
        </p:nvSpPr>
        <p:spPr>
          <a:xfrm>
            <a:off x="1844646" y="3894387"/>
            <a:ext cx="8502708" cy="2539970"/>
          </a:xfrm>
          <a:prstGeom prst="roundRect">
            <a:avLst>
              <a:gd name="adj" fmla="val 6893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Движок: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Предоставляет пользователю весь функционал вида: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create, set, get + 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управление внутренностями всех созданных объектов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Создает все заданные сцены и выполняет все инструкции, которые пользователь задал в методе обновления сцены и рисует все видимые объекты (примитивы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модели)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Выполняет вышеуказанные пункт для всех созданных сцен (обычно работаем с одной сценой)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4C06310-9720-4A6F-8106-5E61ACCFB188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>
            <a:off x="6096000" y="3534066"/>
            <a:ext cx="0" cy="360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4761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1BCF5-F181-43FF-AA18-AF47A12D5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Архитектура проекта: дерево классов</a:t>
            </a: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E76270-40B5-49AC-806A-88C8C2C3D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63567-F01A-454D-AAAD-56574FBFC9A6}" type="slidenum">
              <a:rPr lang="ru-RU" smtClean="0"/>
              <a:t>7</a:t>
            </a:fld>
            <a:endParaRPr lang="ru-RU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398937C-1CFA-4797-A5EE-6DEBC0934DD3}"/>
              </a:ext>
            </a:extLst>
          </p:cNvPr>
          <p:cNvSpPr/>
          <p:nvPr/>
        </p:nvSpPr>
        <p:spPr>
          <a:xfrm>
            <a:off x="606495" y="1577541"/>
            <a:ext cx="3478944" cy="625316"/>
          </a:xfrm>
          <a:prstGeom prst="roundRect">
            <a:avLst>
              <a:gd name="adj" fmla="val 6893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Рендер</a:t>
            </a:r>
            <a:r>
              <a:rPr lang="ru-RU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ru-RU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класс который создает окно, обрабатывает все колбэки, считает глобальные переменные и запускает обработку всех созданных сцен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56C1284-34E5-44DD-BB81-EE2AEF1052BA}"/>
              </a:ext>
            </a:extLst>
          </p:cNvPr>
          <p:cNvSpPr/>
          <p:nvPr/>
        </p:nvSpPr>
        <p:spPr>
          <a:xfrm>
            <a:off x="606496" y="2523314"/>
            <a:ext cx="3478944" cy="951250"/>
          </a:xfrm>
          <a:prstGeom prst="roundRect">
            <a:avLst>
              <a:gd name="adj" fmla="val 6893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Сцена</a:t>
            </a:r>
            <a:r>
              <a:rPr lang="ru-RU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ru-RU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класс который является связующей точкой между движком и пользователем программистом, предоставляет весь функционал по взаимодействию с ресурсами рендера (создание, хранение, отрисовка, удаление)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00B0AF9B-8906-46E4-AEA7-D9CB454DDFCF}"/>
              </a:ext>
            </a:extLst>
          </p:cNvPr>
          <p:cNvGrpSpPr/>
          <p:nvPr/>
        </p:nvGrpSpPr>
        <p:grpSpPr>
          <a:xfrm>
            <a:off x="4906470" y="2239628"/>
            <a:ext cx="7014556" cy="4469441"/>
            <a:chOff x="3867325" y="2325641"/>
            <a:chExt cx="7014556" cy="4469441"/>
          </a:xfrm>
        </p:grpSpPr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15F1E904-A2B7-4905-BCE0-9842A548069A}"/>
                </a:ext>
              </a:extLst>
            </p:cNvPr>
            <p:cNvSpPr/>
            <p:nvPr/>
          </p:nvSpPr>
          <p:spPr>
            <a:xfrm>
              <a:off x="3867325" y="2325641"/>
              <a:ext cx="7014556" cy="4469441"/>
            </a:xfrm>
            <a:prstGeom prst="roundRect">
              <a:avLst>
                <a:gd name="adj" fmla="val 4437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n>
                  <a:solidFill>
                    <a:schemeClr val="bg2">
                      <a:lumMod val="50000"/>
                    </a:schemeClr>
                  </a:solidFill>
                </a:ln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895D71E-E824-46DD-A51A-24D04CE050CC}"/>
                </a:ext>
              </a:extLst>
            </p:cNvPr>
            <p:cNvSpPr txBox="1"/>
            <p:nvPr/>
          </p:nvSpPr>
          <p:spPr>
            <a:xfrm>
              <a:off x="7122253" y="3984771"/>
              <a:ext cx="6291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ru-RU" dirty="0"/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14472F7F-F0FE-4D95-8D3B-B0D79493BD6C}"/>
                </a:ext>
              </a:extLst>
            </p:cNvPr>
            <p:cNvGrpSpPr/>
            <p:nvPr/>
          </p:nvGrpSpPr>
          <p:grpSpPr>
            <a:xfrm>
              <a:off x="3963333" y="3238596"/>
              <a:ext cx="3231198" cy="2272289"/>
              <a:chOff x="2880183" y="2494226"/>
              <a:chExt cx="3231198" cy="2341613"/>
            </a:xfrm>
          </p:grpSpPr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CC1BE708-7C0C-4833-979C-09CCE3E71F74}"/>
                  </a:ext>
                </a:extLst>
              </p:cNvPr>
              <p:cNvSpPr/>
              <p:nvPr/>
            </p:nvSpPr>
            <p:spPr>
              <a:xfrm>
                <a:off x="2880183" y="2511630"/>
                <a:ext cx="3231198" cy="2324209"/>
              </a:xfrm>
              <a:prstGeom prst="roundRect">
                <a:avLst>
                  <a:gd name="adj" fmla="val 6555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14C5DC99-6A45-43DF-B616-C81D007E7C70}"/>
                  </a:ext>
                </a:extLst>
              </p:cNvPr>
              <p:cNvSpPr/>
              <p:nvPr/>
            </p:nvSpPr>
            <p:spPr>
              <a:xfrm>
                <a:off x="2984501" y="2841667"/>
                <a:ext cx="3022600" cy="718663"/>
              </a:xfrm>
              <a:prstGeom prst="roundRect">
                <a:avLst>
                  <a:gd name="adj" fmla="val 6893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ru-RU" sz="105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Примитив</a:t>
                </a:r>
                <a:r>
                  <a:rPr lang="ru-RU" sz="10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: ресурс содержащий внутри себя вершинный массив, шейдер, матрицу всех стандартных преобразований + методы настроек всех этих полей</a:t>
                </a:r>
              </a:p>
            </p:txBody>
          </p:sp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59CA5412-59DA-4A0A-8419-FDCE1DA26EAB}"/>
                  </a:ext>
                </a:extLst>
              </p:cNvPr>
              <p:cNvSpPr/>
              <p:nvPr/>
            </p:nvSpPr>
            <p:spPr>
              <a:xfrm>
                <a:off x="2984501" y="3631959"/>
                <a:ext cx="3022600" cy="579352"/>
              </a:xfrm>
              <a:prstGeom prst="roundRect">
                <a:avLst>
                  <a:gd name="adj" fmla="val 6893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ru-RU" sz="105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Модель</a:t>
                </a:r>
                <a:r>
                  <a:rPr lang="ru-RU" sz="10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: множество примитивов, загружается из файла формата </a:t>
                </a:r>
                <a:r>
                  <a:rPr lang="en-US" sz="10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.obj (</a:t>
                </a:r>
                <a:r>
                  <a:rPr lang="ru-RU" sz="10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на данный момент поддерживается только данный формат</a:t>
                </a:r>
                <a:r>
                  <a:rPr lang="en-US" sz="10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)</a:t>
                </a:r>
                <a:endParaRPr lang="ru-RU" sz="105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2D221FDB-43CD-4206-A052-2A5506F7C6D0}"/>
                  </a:ext>
                </a:extLst>
              </p:cNvPr>
              <p:cNvSpPr/>
              <p:nvPr/>
            </p:nvSpPr>
            <p:spPr>
              <a:xfrm>
                <a:off x="2984501" y="4274877"/>
                <a:ext cx="3022600" cy="488385"/>
              </a:xfrm>
              <a:prstGeom prst="roundRect">
                <a:avLst>
                  <a:gd name="adj" fmla="val 6893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ru-RU" sz="105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Твоя часть</a:t>
                </a:r>
                <a:r>
                  <a:rPr lang="ru-RU" sz="10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: ...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D05D6D9-A55A-4AC5-AC65-003B7546B309}"/>
                  </a:ext>
                </a:extLst>
              </p:cNvPr>
              <p:cNvSpPr txBox="1"/>
              <p:nvPr/>
            </p:nvSpPr>
            <p:spPr>
              <a:xfrm>
                <a:off x="2915175" y="2494226"/>
                <a:ext cx="2298584" cy="2378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900" b="1" dirty="0">
                    <a:solidFill>
                      <a:schemeClr val="bg2">
                        <a:lumMod val="25000"/>
                      </a:schemeClr>
                    </a:solidFill>
                  </a:rPr>
                  <a:t>Сложные ресурсы рендера:</a:t>
                </a:r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D136794D-0C51-4EC1-9DBF-DDAA9F3D4E80}"/>
                </a:ext>
              </a:extLst>
            </p:cNvPr>
            <p:cNvGrpSpPr/>
            <p:nvPr/>
          </p:nvGrpSpPr>
          <p:grpSpPr>
            <a:xfrm>
              <a:off x="7290539" y="3243279"/>
              <a:ext cx="3478944" cy="3478195"/>
              <a:chOff x="7357145" y="2995559"/>
              <a:chExt cx="3412338" cy="3725916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EFB5BFDD-B505-438E-B413-BF6D60829A46}"/>
                  </a:ext>
                </a:extLst>
              </p:cNvPr>
              <p:cNvGrpSpPr/>
              <p:nvPr/>
            </p:nvGrpSpPr>
            <p:grpSpPr>
              <a:xfrm>
                <a:off x="7357145" y="2995559"/>
                <a:ext cx="3412338" cy="3725916"/>
                <a:chOff x="3414319" y="3603565"/>
                <a:chExt cx="3506598" cy="3117911"/>
              </a:xfrm>
            </p:grpSpPr>
            <p:sp>
              <p:nvSpPr>
                <p:cNvPr id="15" name="Rectangle: Rounded Corners 14">
                  <a:extLst>
                    <a:ext uri="{FF2B5EF4-FFF2-40B4-BE49-F238E27FC236}">
                      <a16:creationId xmlns:a16="http://schemas.microsoft.com/office/drawing/2014/main" id="{7500EE98-A442-44D9-9030-3985393A1F40}"/>
                    </a:ext>
                  </a:extLst>
                </p:cNvPr>
                <p:cNvSpPr/>
                <p:nvPr/>
              </p:nvSpPr>
              <p:spPr>
                <a:xfrm>
                  <a:off x="3414319" y="3603565"/>
                  <a:ext cx="3506598" cy="3117911"/>
                </a:xfrm>
                <a:prstGeom prst="roundRect">
                  <a:avLst>
                    <a:gd name="adj" fmla="val 6555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ru-RU" dirty="0"/>
                </a:p>
              </p:txBody>
            </p: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B1D8ADCE-A19E-4CF2-8012-C14424AF820B}"/>
                    </a:ext>
                  </a:extLst>
                </p:cNvPr>
                <p:cNvSpPr txBox="1"/>
                <p:nvPr/>
              </p:nvSpPr>
              <p:spPr>
                <a:xfrm>
                  <a:off x="3478597" y="3614507"/>
                  <a:ext cx="2592236" cy="20692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ru-RU" sz="900" b="1" dirty="0">
                      <a:solidFill>
                        <a:schemeClr val="bg2">
                          <a:lumMod val="25000"/>
                        </a:schemeClr>
                      </a:solidFill>
                    </a:rPr>
                    <a:t>Базовые ресурсы рендера:</a:t>
                  </a:r>
                </a:p>
              </p:txBody>
            </p:sp>
          </p:grpSp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61ECBB77-E3EB-40EF-B4E2-E17FDEE50E28}"/>
                  </a:ext>
                </a:extLst>
              </p:cNvPr>
              <p:cNvSpPr/>
              <p:nvPr/>
            </p:nvSpPr>
            <p:spPr>
              <a:xfrm>
                <a:off x="7552287" y="3313085"/>
                <a:ext cx="2592236" cy="673752"/>
              </a:xfrm>
              <a:prstGeom prst="roundRect">
                <a:avLst>
                  <a:gd name="adj" fmla="val 6893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ru-RU" sz="105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Вершинный буфер</a:t>
                </a:r>
                <a:r>
                  <a:rPr lang="ru-RU" sz="10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: множество точек с заданными характеристиками, пример характеристик: позиция, цвет, текстурная координата, нормаль к точке </a:t>
                </a:r>
              </a:p>
            </p:txBody>
          </p:sp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375ED3DC-71AF-422B-9EE3-7D426D6B5376}"/>
                  </a:ext>
                </a:extLst>
              </p:cNvPr>
              <p:cNvSpPr/>
              <p:nvPr/>
            </p:nvSpPr>
            <p:spPr>
              <a:xfrm>
                <a:off x="7552287" y="4123688"/>
                <a:ext cx="2927795" cy="565386"/>
              </a:xfrm>
              <a:prstGeom prst="roundRect">
                <a:avLst>
                  <a:gd name="adj" fmla="val 6893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ru-RU" sz="105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Буфер индексов</a:t>
                </a:r>
                <a:r>
                  <a:rPr lang="ru-RU" sz="10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: массив целых чисел, для определения порядка рисования точек (существует парно к каждому буфферу вершин)</a:t>
                </a:r>
              </a:p>
            </p:txBody>
          </p:sp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F69523D6-B5D4-401E-A788-1FC2DC7BA43F}"/>
                  </a:ext>
                </a:extLst>
              </p:cNvPr>
              <p:cNvSpPr/>
              <p:nvPr/>
            </p:nvSpPr>
            <p:spPr>
              <a:xfrm>
                <a:off x="7552013" y="4850616"/>
                <a:ext cx="3022600" cy="565386"/>
              </a:xfrm>
              <a:prstGeom prst="roundRect">
                <a:avLst>
                  <a:gd name="adj" fmla="val 6893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ru-RU" sz="105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Вершинный массив</a:t>
                </a:r>
                <a:r>
                  <a:rPr lang="ru-RU" sz="10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: пара из вершинного буфера и буфера индексов, как раз этот объект имеет внутри себя метод «нарисуй»</a:t>
                </a:r>
              </a:p>
            </p:txBody>
          </p:sp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280D8568-5C36-490F-9951-17BCBE361E80}"/>
                  </a:ext>
                </a:extLst>
              </p:cNvPr>
              <p:cNvSpPr/>
              <p:nvPr/>
            </p:nvSpPr>
            <p:spPr>
              <a:xfrm>
                <a:off x="7552287" y="6249836"/>
                <a:ext cx="3022600" cy="345298"/>
              </a:xfrm>
              <a:prstGeom prst="roundRect">
                <a:avLst>
                  <a:gd name="adj" fmla="val 6893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ru-RU" sz="105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Шейдер</a:t>
                </a:r>
                <a:r>
                  <a:rPr lang="ru-RU" sz="10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: микропрограмма исполняемая на видеокарте</a:t>
                </a:r>
              </a:p>
            </p:txBody>
          </p:sp>
          <p:sp>
            <p:nvSpPr>
              <p:cNvPr id="26" name="Rectangle: Rounded Corners 25">
                <a:extLst>
                  <a:ext uri="{FF2B5EF4-FFF2-40B4-BE49-F238E27FC236}">
                    <a16:creationId xmlns:a16="http://schemas.microsoft.com/office/drawing/2014/main" id="{CA24EFCC-4A2C-46EA-B10E-B36CBC03FB42}"/>
                  </a:ext>
                </a:extLst>
              </p:cNvPr>
              <p:cNvSpPr/>
              <p:nvPr/>
            </p:nvSpPr>
            <p:spPr>
              <a:xfrm>
                <a:off x="7552013" y="5577545"/>
                <a:ext cx="3022600" cy="565386"/>
              </a:xfrm>
              <a:prstGeom prst="roundRect">
                <a:avLst>
                  <a:gd name="adj" fmla="val 6893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ru-RU" sz="105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Буффер данных для шейдеров (</a:t>
                </a:r>
                <a:r>
                  <a:rPr lang="en-US" sz="105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SSBO</a:t>
                </a:r>
                <a:r>
                  <a:rPr lang="ru-RU" sz="105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)</a:t>
                </a:r>
                <a:r>
                  <a:rPr lang="ru-RU" sz="10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: буффер, который хранит в себе массив данных заданого типа, до которого есть доступ с шейдеров</a:t>
                </a:r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F16A416-A414-4731-82A8-8070BFEAAC50}"/>
                </a:ext>
              </a:extLst>
            </p:cNvPr>
            <p:cNvSpPr txBox="1"/>
            <p:nvPr/>
          </p:nvSpPr>
          <p:spPr>
            <a:xfrm>
              <a:off x="3975198" y="2457974"/>
              <a:ext cx="30044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b="1" dirty="0">
                  <a:solidFill>
                    <a:schemeClr val="bg2">
                      <a:lumMod val="50000"/>
                    </a:schemeClr>
                  </a:solidFill>
                </a:rPr>
                <a:t>Ресурсы рендера: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AE7EB79-03D5-4AB2-B2E6-6888AAA77426}"/>
              </a:ext>
            </a:extLst>
          </p:cNvPr>
          <p:cNvGrpSpPr/>
          <p:nvPr/>
        </p:nvGrpSpPr>
        <p:grpSpPr>
          <a:xfrm>
            <a:off x="522967" y="5583623"/>
            <a:ext cx="2933725" cy="1009240"/>
            <a:chOff x="61145" y="5347109"/>
            <a:chExt cx="2933725" cy="1009240"/>
          </a:xfrm>
        </p:grpSpPr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B1E519FD-B745-4527-99AC-885C2D1AFCD5}"/>
                </a:ext>
              </a:extLst>
            </p:cNvPr>
            <p:cNvSpPr/>
            <p:nvPr/>
          </p:nvSpPr>
          <p:spPr>
            <a:xfrm>
              <a:off x="94767" y="5363886"/>
              <a:ext cx="2900103" cy="992463"/>
            </a:xfrm>
            <a:prstGeom prst="roundRect">
              <a:avLst>
                <a:gd name="adj" fmla="val 6555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FF8DF7DD-A727-4E9C-9B4C-91D5D3A48155}"/>
                </a:ext>
              </a:extLst>
            </p:cNvPr>
            <p:cNvSpPr/>
            <p:nvPr/>
          </p:nvSpPr>
          <p:spPr>
            <a:xfrm>
              <a:off x="161813" y="6024644"/>
              <a:ext cx="2740712" cy="256269"/>
            </a:xfrm>
            <a:prstGeom prst="roundRect">
              <a:avLst>
                <a:gd name="adj" fmla="val 6893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ru-RU" sz="105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Вектора</a:t>
              </a:r>
              <a:r>
                <a:rPr lang="ru-RU" sz="10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: 3х-компонентные, 2х-копонентные</a:t>
              </a:r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C27789DA-DCF0-41F3-8444-49ACE418C589}"/>
                </a:ext>
              </a:extLst>
            </p:cNvPr>
            <p:cNvSpPr/>
            <p:nvPr/>
          </p:nvSpPr>
          <p:spPr>
            <a:xfrm>
              <a:off x="1013295" y="5692939"/>
              <a:ext cx="1037747" cy="256269"/>
            </a:xfrm>
            <a:prstGeom prst="roundRect">
              <a:avLst>
                <a:gd name="adj" fmla="val 6893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ru-RU" sz="105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Матрицы</a:t>
              </a:r>
              <a:r>
                <a:rPr lang="ru-RU" sz="10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: 4х4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9EE03C5-F426-4374-92AD-981002BA6343}"/>
                </a:ext>
              </a:extLst>
            </p:cNvPr>
            <p:cNvSpPr txBox="1"/>
            <p:nvPr/>
          </p:nvSpPr>
          <p:spPr>
            <a:xfrm>
              <a:off x="61145" y="5347109"/>
              <a:ext cx="229616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400" b="1" dirty="0">
                  <a:solidFill>
                    <a:schemeClr val="bg2">
                      <a:lumMod val="50000"/>
                    </a:schemeClr>
                  </a:solidFill>
                </a:rPr>
                <a:t>Модуль математики: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9BF3EE0-C181-42B3-B8AA-CF083C082098}"/>
              </a:ext>
            </a:extLst>
          </p:cNvPr>
          <p:cNvGrpSpPr/>
          <p:nvPr/>
        </p:nvGrpSpPr>
        <p:grpSpPr>
          <a:xfrm>
            <a:off x="522967" y="4495838"/>
            <a:ext cx="3811156" cy="992463"/>
            <a:chOff x="75501" y="4075179"/>
            <a:chExt cx="3811156" cy="992463"/>
          </a:xfrm>
        </p:grpSpPr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AB3C54F6-3054-432A-BC69-4A7C9EC53F5C}"/>
                </a:ext>
              </a:extLst>
            </p:cNvPr>
            <p:cNvSpPr/>
            <p:nvPr/>
          </p:nvSpPr>
          <p:spPr>
            <a:xfrm>
              <a:off x="128389" y="4075179"/>
              <a:ext cx="3758268" cy="992463"/>
            </a:xfrm>
            <a:prstGeom prst="roundRect">
              <a:avLst>
                <a:gd name="adj" fmla="val 6555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EA4659E-6875-47C5-9B2A-9266BF9185BC}"/>
                </a:ext>
              </a:extLst>
            </p:cNvPr>
            <p:cNvSpPr/>
            <p:nvPr/>
          </p:nvSpPr>
          <p:spPr>
            <a:xfrm>
              <a:off x="268051" y="4476359"/>
              <a:ext cx="3478944" cy="439884"/>
            </a:xfrm>
            <a:prstGeom prst="roundRect">
              <a:avLst>
                <a:gd name="adj" fmla="val 6893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ru-RU" sz="105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Камера</a:t>
              </a:r>
              <a:r>
                <a:rPr lang="ru-RU" sz="10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: матиматический объект, относительно которого происходит весь рендер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B4E8ACF-D4E9-455F-A4DE-B337002BE768}"/>
                </a:ext>
              </a:extLst>
            </p:cNvPr>
            <p:cNvSpPr txBox="1"/>
            <p:nvPr/>
          </p:nvSpPr>
          <p:spPr>
            <a:xfrm>
              <a:off x="75501" y="4079624"/>
              <a:ext cx="24160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400" b="1" dirty="0">
                  <a:solidFill>
                    <a:schemeClr val="bg2">
                      <a:lumMod val="50000"/>
                    </a:schemeClr>
                  </a:solidFill>
                </a:rPr>
                <a:t>Утилиты:</a:t>
              </a:r>
            </a:p>
          </p:txBody>
        </p:sp>
      </p:grp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1E61E4A-3401-4EBF-95C1-A997DC0E6BB8}"/>
              </a:ext>
            </a:extLst>
          </p:cNvPr>
          <p:cNvCxnSpPr>
            <a:stCxn id="6" idx="0"/>
            <a:endCxn id="5" idx="2"/>
          </p:cNvCxnSpPr>
          <p:nvPr/>
        </p:nvCxnSpPr>
        <p:spPr>
          <a:xfrm flipH="1" flipV="1">
            <a:off x="2345967" y="2202857"/>
            <a:ext cx="1" cy="320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Left Bracket 45">
            <a:extLst>
              <a:ext uri="{FF2B5EF4-FFF2-40B4-BE49-F238E27FC236}">
                <a16:creationId xmlns:a16="http://schemas.microsoft.com/office/drawing/2014/main" id="{26BA3481-F1E5-45D5-90CF-11F474E90858}"/>
              </a:ext>
            </a:extLst>
          </p:cNvPr>
          <p:cNvSpPr/>
          <p:nvPr/>
        </p:nvSpPr>
        <p:spPr>
          <a:xfrm>
            <a:off x="408491" y="4327479"/>
            <a:ext cx="245596" cy="2444311"/>
          </a:xfrm>
          <a:prstGeom prst="leftBracket">
            <a:avLst>
              <a:gd name="adj" fmla="val 8176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0" name="Connector: Curved 49">
            <a:extLst>
              <a:ext uri="{FF2B5EF4-FFF2-40B4-BE49-F238E27FC236}">
                <a16:creationId xmlns:a16="http://schemas.microsoft.com/office/drawing/2014/main" id="{962C2A9C-05AB-4A5B-9B6C-BF5BBA71C4B2}"/>
              </a:ext>
            </a:extLst>
          </p:cNvPr>
          <p:cNvCxnSpPr>
            <a:cxnSpLocks/>
            <a:stCxn id="46" idx="1"/>
            <a:endCxn id="6" idx="2"/>
          </p:cNvCxnSpPr>
          <p:nvPr/>
        </p:nvCxnSpPr>
        <p:spPr>
          <a:xfrm rot="10800000" flipH="1">
            <a:off x="408490" y="3474565"/>
            <a:ext cx="1937477" cy="2075071"/>
          </a:xfrm>
          <a:prstGeom prst="curvedConnector4">
            <a:avLst>
              <a:gd name="adj1" fmla="val -11799"/>
              <a:gd name="adj2" fmla="val 7944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Curved 55">
            <a:extLst>
              <a:ext uri="{FF2B5EF4-FFF2-40B4-BE49-F238E27FC236}">
                <a16:creationId xmlns:a16="http://schemas.microsoft.com/office/drawing/2014/main" id="{431A21D7-0246-44E7-8158-59CFAD5F73EA}"/>
              </a:ext>
            </a:extLst>
          </p:cNvPr>
          <p:cNvCxnSpPr>
            <a:cxnSpLocks/>
            <a:stCxn id="29" idx="1"/>
            <a:endCxn id="6" idx="2"/>
          </p:cNvCxnSpPr>
          <p:nvPr/>
        </p:nvCxnSpPr>
        <p:spPr>
          <a:xfrm rot="10800000">
            <a:off x="2345968" y="3474565"/>
            <a:ext cx="2560502" cy="99978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6596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B6161-498E-41C7-8AD3-DFD31C436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bg2">
                    <a:lumMod val="25000"/>
                  </a:schemeClr>
                </a:solidFill>
              </a:rPr>
              <a:t>Задачи Кураленка Святослава (рендер):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A8E026-6C6F-44C6-9256-E8C9486C42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7850"/>
            <a:ext cx="10515600" cy="4351338"/>
          </a:xfrm>
        </p:spPr>
        <p:txBody>
          <a:bodyPr/>
          <a:lstStyle/>
          <a:p>
            <a:r>
              <a:rPr lang="ru-RU" dirty="0"/>
              <a:t>Сделано:</a:t>
            </a:r>
          </a:p>
          <a:p>
            <a:pPr lvl="1"/>
            <a:r>
              <a:rPr lang="ru-RU" dirty="0"/>
              <a:t>Модуль создания окна и обработка ввода от клавтатуры</a:t>
            </a:r>
          </a:p>
          <a:p>
            <a:pPr lvl="1"/>
            <a:r>
              <a:rPr lang="ru-RU" dirty="0"/>
              <a:t>Модуль инитиализации графической библеотеки </a:t>
            </a:r>
            <a:r>
              <a:rPr lang="en-US" dirty="0"/>
              <a:t>OpenGL</a:t>
            </a:r>
          </a:p>
          <a:p>
            <a:pPr lvl="1"/>
            <a:r>
              <a:rPr lang="ru-RU" dirty="0"/>
              <a:t>Реализация ресурсов рендера:</a:t>
            </a:r>
          </a:p>
          <a:p>
            <a:pPr lvl="2"/>
            <a:r>
              <a:rPr lang="ru-RU" dirty="0"/>
              <a:t>Буффера (вершинный</a:t>
            </a:r>
            <a:r>
              <a:rPr lang="en-US" dirty="0"/>
              <a:t>/</a:t>
            </a:r>
            <a:r>
              <a:rPr lang="ru-RU" dirty="0"/>
              <a:t>индексов</a:t>
            </a:r>
            <a:r>
              <a:rPr lang="en-US" dirty="0"/>
              <a:t>/</a:t>
            </a:r>
            <a:r>
              <a:rPr lang="ru-RU" dirty="0"/>
              <a:t>вершинный массив</a:t>
            </a:r>
            <a:r>
              <a:rPr lang="en-US" dirty="0"/>
              <a:t>/</a:t>
            </a:r>
            <a:r>
              <a:rPr lang="ru-RU" dirty="0"/>
              <a:t>данных для шейдеров)</a:t>
            </a:r>
          </a:p>
          <a:p>
            <a:pPr lvl="2"/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CEA806-4464-4EFB-AF47-DBF7F2FAE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63567-F01A-454D-AAAD-56574FBFC9A6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77337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CA12C-9258-4ED4-80D3-D5CE5A424A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393247"/>
            <a:ext cx="10515600" cy="562936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hlinkClick r:id="rId2"/>
              </a:rPr>
              <a:t>github.com/DmitriyVlasovDV1/</a:t>
            </a:r>
            <a:r>
              <a:rPr lang="en-US" dirty="0" err="1">
                <a:hlinkClick r:id="rId2"/>
              </a:rPr>
              <a:t>CppRMRT</a:t>
            </a: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2F8424-61CA-4D29-A395-6D4FC03D8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6435" y="6492875"/>
            <a:ext cx="2743200" cy="365125"/>
          </a:xfrm>
        </p:spPr>
        <p:txBody>
          <a:bodyPr/>
          <a:lstStyle/>
          <a:p>
            <a:fld id="{30063567-F01A-454D-AAAD-56574FBFC9A6}" type="slidenum">
              <a:rPr lang="ru-RU" smtClean="0"/>
              <a:t>9</a:t>
            </a:fld>
            <a:endParaRPr lang="ru-RU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27F457-FD5D-458D-AD6E-31C0BCD932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7382" y="901817"/>
            <a:ext cx="3477236" cy="3477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4733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685</Words>
  <Application>Microsoft Office PowerPoint</Application>
  <PresentationFormat>Widescreen</PresentationFormat>
  <Paragraphs>82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Разработка системы визуализации трехмерных сцен с помощью флгоритма трассировки лучей</vt:lpstr>
      <vt:lpstr>Обзор области:</vt:lpstr>
      <vt:lpstr>Описание проекта:</vt:lpstr>
      <vt:lpstr>Сравнение с аналогами:</vt:lpstr>
      <vt:lpstr>Используемые технологии:</vt:lpstr>
      <vt:lpstr>Архитектура проекта: структура</vt:lpstr>
      <vt:lpstr>Архитектура проекта: дерево классов</vt:lpstr>
      <vt:lpstr>Задачи Кураленка Святослава (рендер):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системы визуализации трехмерных сцен с помощью флгоритма трассировки лучей</dc:title>
  <dc:creator>Svyatoslav Kuralenok</dc:creator>
  <cp:lastModifiedBy>Svyatoslav Kuralenok</cp:lastModifiedBy>
  <cp:revision>19</cp:revision>
  <dcterms:created xsi:type="dcterms:W3CDTF">2023-04-10T13:10:43Z</dcterms:created>
  <dcterms:modified xsi:type="dcterms:W3CDTF">2023-04-10T15:50:47Z</dcterms:modified>
</cp:coreProperties>
</file>