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62"/>
  </p:notesMasterIdLst>
  <p:handoutMasterIdLst>
    <p:handoutMasterId r:id="rId163"/>
  </p:handoutMasterIdLst>
  <p:sldIdLst>
    <p:sldId id="280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8" r:id="rId27"/>
    <p:sldId id="459" r:id="rId28"/>
    <p:sldId id="460" r:id="rId29"/>
    <p:sldId id="595" r:id="rId30"/>
    <p:sldId id="461" r:id="rId31"/>
    <p:sldId id="462" r:id="rId32"/>
    <p:sldId id="591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1" r:id="rId42"/>
    <p:sldId id="472" r:id="rId43"/>
    <p:sldId id="473" r:id="rId44"/>
    <p:sldId id="474" r:id="rId45"/>
    <p:sldId id="475" r:id="rId46"/>
    <p:sldId id="476" r:id="rId47"/>
    <p:sldId id="477" r:id="rId48"/>
    <p:sldId id="478" r:id="rId49"/>
    <p:sldId id="479" r:id="rId50"/>
    <p:sldId id="480" r:id="rId51"/>
    <p:sldId id="481" r:id="rId52"/>
    <p:sldId id="482" r:id="rId53"/>
    <p:sldId id="483" r:id="rId54"/>
    <p:sldId id="484" r:id="rId55"/>
    <p:sldId id="485" r:id="rId56"/>
    <p:sldId id="486" r:id="rId57"/>
    <p:sldId id="487" r:id="rId58"/>
    <p:sldId id="488" r:id="rId59"/>
    <p:sldId id="489" r:id="rId60"/>
    <p:sldId id="490" r:id="rId61"/>
    <p:sldId id="491" r:id="rId62"/>
    <p:sldId id="492" r:id="rId63"/>
    <p:sldId id="493" r:id="rId64"/>
    <p:sldId id="494" r:id="rId65"/>
    <p:sldId id="495" r:id="rId66"/>
    <p:sldId id="496" r:id="rId67"/>
    <p:sldId id="497" r:id="rId68"/>
    <p:sldId id="498" r:id="rId69"/>
    <p:sldId id="499" r:id="rId70"/>
    <p:sldId id="500" r:id="rId71"/>
    <p:sldId id="501" r:id="rId72"/>
    <p:sldId id="502" r:id="rId73"/>
    <p:sldId id="503" r:id="rId74"/>
    <p:sldId id="504" r:id="rId75"/>
    <p:sldId id="505" r:id="rId76"/>
    <p:sldId id="506" r:id="rId77"/>
    <p:sldId id="507" r:id="rId78"/>
    <p:sldId id="508" r:id="rId79"/>
    <p:sldId id="509" r:id="rId80"/>
    <p:sldId id="510" r:id="rId81"/>
    <p:sldId id="511" r:id="rId82"/>
    <p:sldId id="512" r:id="rId83"/>
    <p:sldId id="513" r:id="rId84"/>
    <p:sldId id="514" r:id="rId85"/>
    <p:sldId id="583" r:id="rId86"/>
    <p:sldId id="584" r:id="rId87"/>
    <p:sldId id="515" r:id="rId88"/>
    <p:sldId id="585" r:id="rId89"/>
    <p:sldId id="586" r:id="rId90"/>
    <p:sldId id="516" r:id="rId91"/>
    <p:sldId id="517" r:id="rId92"/>
    <p:sldId id="518" r:id="rId93"/>
    <p:sldId id="519" r:id="rId94"/>
    <p:sldId id="520" r:id="rId95"/>
    <p:sldId id="590" r:id="rId96"/>
    <p:sldId id="521" r:id="rId97"/>
    <p:sldId id="588" r:id="rId98"/>
    <p:sldId id="522" r:id="rId99"/>
    <p:sldId id="523" r:id="rId100"/>
    <p:sldId id="524" r:id="rId101"/>
    <p:sldId id="525" r:id="rId102"/>
    <p:sldId id="526" r:id="rId103"/>
    <p:sldId id="527" r:id="rId104"/>
    <p:sldId id="528" r:id="rId105"/>
    <p:sldId id="529" r:id="rId106"/>
    <p:sldId id="530" r:id="rId107"/>
    <p:sldId id="531" r:id="rId108"/>
    <p:sldId id="532" r:id="rId109"/>
    <p:sldId id="533" r:id="rId110"/>
    <p:sldId id="534" r:id="rId111"/>
    <p:sldId id="535" r:id="rId112"/>
    <p:sldId id="536" r:id="rId113"/>
    <p:sldId id="537" r:id="rId114"/>
    <p:sldId id="538" r:id="rId115"/>
    <p:sldId id="539" r:id="rId116"/>
    <p:sldId id="540" r:id="rId117"/>
    <p:sldId id="541" r:id="rId118"/>
    <p:sldId id="542" r:id="rId119"/>
    <p:sldId id="543" r:id="rId120"/>
    <p:sldId id="544" r:id="rId121"/>
    <p:sldId id="545" r:id="rId122"/>
    <p:sldId id="546" r:id="rId123"/>
    <p:sldId id="547" r:id="rId124"/>
    <p:sldId id="548" r:id="rId125"/>
    <p:sldId id="549" r:id="rId126"/>
    <p:sldId id="550" r:id="rId127"/>
    <p:sldId id="551" r:id="rId128"/>
    <p:sldId id="552" r:id="rId129"/>
    <p:sldId id="553" r:id="rId130"/>
    <p:sldId id="554" r:id="rId131"/>
    <p:sldId id="555" r:id="rId132"/>
    <p:sldId id="556" r:id="rId133"/>
    <p:sldId id="557" r:id="rId134"/>
    <p:sldId id="558" r:id="rId135"/>
    <p:sldId id="593" r:id="rId136"/>
    <p:sldId id="559" r:id="rId137"/>
    <p:sldId id="560" r:id="rId138"/>
    <p:sldId id="561" r:id="rId139"/>
    <p:sldId id="562" r:id="rId140"/>
    <p:sldId id="564" r:id="rId141"/>
    <p:sldId id="565" r:id="rId142"/>
    <p:sldId id="566" r:id="rId143"/>
    <p:sldId id="567" r:id="rId144"/>
    <p:sldId id="568" r:id="rId145"/>
    <p:sldId id="569" r:id="rId146"/>
    <p:sldId id="570" r:id="rId147"/>
    <p:sldId id="571" r:id="rId148"/>
    <p:sldId id="572" r:id="rId149"/>
    <p:sldId id="573" r:id="rId150"/>
    <p:sldId id="574" r:id="rId151"/>
    <p:sldId id="592" r:id="rId152"/>
    <p:sldId id="575" r:id="rId153"/>
    <p:sldId id="576" r:id="rId154"/>
    <p:sldId id="577" r:id="rId155"/>
    <p:sldId id="578" r:id="rId156"/>
    <p:sldId id="579" r:id="rId157"/>
    <p:sldId id="580" r:id="rId158"/>
    <p:sldId id="581" r:id="rId159"/>
    <p:sldId id="582" r:id="rId160"/>
    <p:sldId id="594" r:id="rId161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66AB5F7-D561-4F93-95CC-BD01BD0B0669}">
          <p14:sldIdLst>
            <p14:sldId id="280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8"/>
            <p14:sldId id="459"/>
            <p14:sldId id="460"/>
            <p14:sldId id="595"/>
            <p14:sldId id="461"/>
            <p14:sldId id="462"/>
            <p14:sldId id="591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83"/>
            <p14:sldId id="584"/>
            <p14:sldId id="515"/>
            <p14:sldId id="585"/>
            <p14:sldId id="586"/>
            <p14:sldId id="516"/>
            <p14:sldId id="517"/>
            <p14:sldId id="518"/>
            <p14:sldId id="519"/>
            <p14:sldId id="520"/>
            <p14:sldId id="590"/>
            <p14:sldId id="521"/>
            <p14:sldId id="588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93"/>
            <p14:sldId id="559"/>
            <p14:sldId id="560"/>
            <p14:sldId id="561"/>
            <p14:sldId id="562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92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6" autoAdjust="0"/>
    <p:restoredTop sz="77449" autoAdjust="0"/>
  </p:normalViewPr>
  <p:slideViewPr>
    <p:cSldViewPr snapToGrid="0">
      <p:cViewPr varScale="1">
        <p:scale>
          <a:sx n="66" d="100"/>
          <a:sy n="66" d="100"/>
        </p:scale>
        <p:origin x="110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CAB-A6E8-4F84-B002-DB1C4B9BC43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71A0-3214-4C0F-98E9-07E8770F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value/mime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hatwg.org/wiki/RelExtension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В</a:t>
            </a:r>
            <a:r>
              <a:rPr lang="ru-RU" baseline="0" dirty="0" smtClean="0"/>
              <a:t> списке </a:t>
            </a:r>
            <a:r>
              <a:rPr lang="en-US" baseline="0" dirty="0" err="1" smtClean="0"/>
              <a:t>ol</a:t>
            </a:r>
            <a:r>
              <a:rPr lang="en-US" baseline="0" dirty="0" smtClean="0"/>
              <a:t> </a:t>
            </a:r>
            <a:r>
              <a:rPr lang="ru-RU" baseline="0" dirty="0" smtClean="0"/>
              <a:t>элементы могут быть отрицательными! В следующем списке будут -10, -9, -8, -7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type="1" start="-10"&gt;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&lt;li&gt;Son&lt;/li&gt;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&lt;li&gt;Daughter&lt;/li&gt;</a:t>
            </a:r>
          </a:p>
          <a:p>
            <a:r>
              <a:rPr lang="it-IT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&lt;li &gt;Mother&lt;/li&gt;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&lt;li&gt;Father&lt;/li&gt;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endParaRPr lang="ru-RU" b="1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http://caniuse.com/#feat=ol-reversed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67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http://web-standards.ru/articles/figure-figcaption/</a:t>
            </a:r>
            <a:endParaRPr lang="ru-RU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96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92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69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http://html5doctor.com/the-main-element/</a:t>
            </a:r>
            <a:endParaRPr lang="ru-RU" dirty="0" smtClean="0"/>
          </a:p>
          <a:p>
            <a:r>
              <a:rPr lang="en-US" dirty="0" smtClean="0"/>
              <a:t>http://www.sitepoint.com/html5-main-element/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87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33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50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АТРИБУТЫ</a:t>
            </a:r>
            <a:r>
              <a:rPr lang="en-US" sz="1200" b="1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</a:t>
            </a:r>
            <a:r>
              <a:rPr lang="ru-RU" sz="1200" b="1" i="0" kern="1200" cap="all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cap="all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H1-H6</a:t>
            </a:r>
            <a:endParaRPr lang="ru-RU" sz="1200" b="1" i="0" kern="1200" cap="all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Определяет выравнивание заголовка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устарел).</a:t>
            </a:r>
            <a:endParaRPr lang="en-US" sz="1200" b="1" dirty="0" smtClean="0"/>
          </a:p>
          <a:p>
            <a:endParaRPr lang="en-US" sz="1200" b="1" dirty="0" smtClean="0"/>
          </a:p>
          <a:p>
            <a:r>
              <a:rPr lang="ru-RU" sz="1200" b="1" dirty="0" smtClean="0"/>
              <a:t>Важно</a:t>
            </a:r>
            <a:r>
              <a:rPr lang="ru-RU" sz="1200" dirty="0" smtClean="0"/>
              <a:t>: 1.</a:t>
            </a:r>
            <a:r>
              <a:rPr lang="ru-RU" sz="1200" baseline="0" dirty="0" smtClean="0"/>
              <a:t> </a:t>
            </a:r>
            <a:r>
              <a:rPr lang="en-US" sz="1200" dirty="0" smtClean="0"/>
              <a:t>IE</a:t>
            </a:r>
            <a:r>
              <a:rPr lang="ru-RU" sz="1200" dirty="0" smtClean="0"/>
              <a:t> поддерживает </a:t>
            </a:r>
            <a:r>
              <a:rPr lang="en-US" sz="1200" dirty="0" err="1" smtClean="0"/>
              <a:t>hgroup</a:t>
            </a:r>
            <a:r>
              <a:rPr lang="ru-RU" sz="1200" dirty="0" smtClean="0"/>
              <a:t>, начиная с </a:t>
            </a:r>
            <a:r>
              <a:rPr lang="en-US" sz="1200" dirty="0" smtClean="0"/>
              <a:t>9</a:t>
            </a:r>
            <a:r>
              <a:rPr lang="ru-RU" sz="1200" dirty="0" smtClean="0"/>
              <a:t>-й версии</a:t>
            </a:r>
          </a:p>
          <a:p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2. </a:t>
            </a:r>
            <a:r>
              <a:rPr lang="en-US" sz="11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hgroup</a:t>
            </a:r>
            <a:r>
              <a:rPr lang="ru-RU" sz="1200" dirty="0" smtClean="0"/>
              <a:t> убрали из спецификации </a:t>
            </a:r>
            <a:r>
              <a:rPr lang="en-US" sz="1200" dirty="0" smtClean="0"/>
              <a:t>W3C HTML 5.1</a:t>
            </a:r>
            <a:r>
              <a:rPr lang="ru-RU" sz="1200" dirty="0" smtClean="0"/>
              <a:t>, но в спецификации </a:t>
            </a:r>
            <a:r>
              <a:rPr lang="en-US" sz="1200" dirty="0" smtClean="0"/>
              <a:t>WHATWG: HTML Living Standard </a:t>
            </a:r>
            <a:r>
              <a:rPr lang="ru-RU" sz="1200" dirty="0" smtClean="0"/>
              <a:t>он присутствует.</a:t>
            </a:r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12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46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attribute specifies the date or time in a format specified by RFC3339, which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find at http://tools.ietf.org/html/rfc3339.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16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80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соответствии со спецификацией W3C по HTML5: "Раздел — это тематически сгруппированный контент, как правило с заголовком."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38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Элемент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определяет независимый, самодостаточный, отделяемый контент.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Контент, помещенный в этот элемент, должен иметь смысл сам по себе, т. е. он должен быть понятен в отрыве от остальных частей веб-сайта.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примеров использования элемента 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могут выступать: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Публикация на форуме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Публикация в блоге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Газетная статья</a:t>
            </a:r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86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66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76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95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95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952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https://html.spec.whatwg.org/multipage/sections.html#the-nav-element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81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8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http://caniuse.com/#feat=wbr-element</a:t>
            </a:r>
          </a:p>
          <a:p>
            <a:endParaRPr lang="en-US" dirty="0" smtClean="0"/>
          </a:p>
          <a:p>
            <a:r>
              <a:rPr lang="en-US" dirty="0" smtClean="0"/>
              <a:t>(IE </a:t>
            </a:r>
            <a:r>
              <a:rPr lang="ru-RU" dirty="0" smtClean="0"/>
              <a:t>не поддерживаете)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822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81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089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7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672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175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44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Браузеры отображают рамку вокруг таблицы</a:t>
            </a:r>
            <a:r>
              <a:rPr lang="ru-RU" baseline="0" dirty="0" smtClean="0"/>
              <a:t> «с особенностями». Например, </a:t>
            </a:r>
            <a:r>
              <a:rPr lang="en-US" baseline="0" dirty="0" smtClean="0"/>
              <a:t>Firefox </a:t>
            </a:r>
            <a:r>
              <a:rPr lang="ru-RU" baseline="0" dirty="0" smtClean="0"/>
              <a:t>рисует что-то трёхмерное </a:t>
            </a:r>
            <a:r>
              <a:rPr lang="ru-RU" baseline="0" dirty="0" smtClean="0">
                <a:sym typeface="Wingdings" panose="05000000000000000000" pitchFamily="2" charset="2"/>
              </a:rPr>
              <a:t>. И </a:t>
            </a:r>
            <a:r>
              <a:rPr lang="en-US" baseline="0" dirty="0" smtClean="0">
                <a:sym typeface="Wingdings" panose="05000000000000000000" pitchFamily="2" charset="2"/>
              </a:rPr>
              <a:t>IE </a:t>
            </a:r>
            <a:r>
              <a:rPr lang="ru-RU" baseline="0" dirty="0" smtClean="0">
                <a:sym typeface="Wingdings" panose="05000000000000000000" pitchFamily="2" charset="2"/>
              </a:rPr>
              <a:t>тоже как-то нестандартно .</a:t>
            </a:r>
          </a:p>
          <a:p>
            <a:r>
              <a:rPr lang="ru-RU" baseline="0" dirty="0" smtClean="0">
                <a:sym typeface="Wingdings" panose="05000000000000000000" pitchFamily="2" charset="2"/>
              </a:rPr>
              <a:t>А ещё </a:t>
            </a:r>
            <a:r>
              <a:rPr lang="en-US" baseline="0" dirty="0" smtClean="0">
                <a:sym typeface="Wingdings" panose="05000000000000000000" pitchFamily="2" charset="2"/>
              </a:rPr>
              <a:t>IE </a:t>
            </a:r>
            <a:r>
              <a:rPr lang="ru-RU" baseline="0" dirty="0" smtClean="0">
                <a:sym typeface="Wingdings" panose="05000000000000000000" pitchFamily="2" charset="2"/>
              </a:rPr>
              <a:t>цвет рамки вокруг таблицы делает, а вот ячейки обрамляет </a:t>
            </a:r>
            <a:r>
              <a:rPr lang="ru-RU" b="1" baseline="0" dirty="0" smtClean="0">
                <a:sym typeface="Wingdings" panose="05000000000000000000" pitchFamily="2" charset="2"/>
              </a:rPr>
              <a:t>чёрной</a:t>
            </a:r>
            <a:r>
              <a:rPr lang="ru-RU" baseline="0" dirty="0" smtClean="0">
                <a:sym typeface="Wingdings" panose="05000000000000000000" pitchFamily="2" charset="2"/>
              </a:rPr>
              <a:t> рамкой.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768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Расшифровка</a:t>
            </a:r>
            <a:r>
              <a:rPr lang="ru-RU" baseline="0" dirty="0" smtClean="0"/>
              <a:t> значений для </a:t>
            </a:r>
            <a:r>
              <a:rPr lang="en-US" baseline="0" dirty="0" smtClean="0"/>
              <a:t>frame: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отрисовывать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границы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Граница вокруг таблицы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Граница по верхнему краю таблицы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Граница снизу таблицы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Добавить только горизонтальные границы (сверху и снизу таблицы)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Рисовать только вертикальные границы (слева и справа от таблицы)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Граница только на правой стороне таблицы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Граница только на левой стороне таблицы</a:t>
            </a:r>
          </a:p>
          <a:p>
            <a:endParaRPr lang="en-US" dirty="0" smtClean="0"/>
          </a:p>
          <a:p>
            <a:r>
              <a:rPr lang="ru-RU" dirty="0" smtClean="0"/>
              <a:t>Расшифровка</a:t>
            </a:r>
            <a:r>
              <a:rPr lang="ru-RU" baseline="0" dirty="0" smtClean="0"/>
              <a:t> значений для </a:t>
            </a:r>
            <a:r>
              <a:rPr lang="en-US" baseline="0" dirty="0" smtClean="0"/>
              <a:t>rules: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Линия рисуется вокруг каждой ячейки таблицы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Линия отображается между группами, которые образуются элементами 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 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tfoot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 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tbody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colgroup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или 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Линия отображается между колонок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границы скрываются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Граница рисуется между строк таблицы, созданных через элемент 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&gt;.</a:t>
            </a:r>
          </a:p>
          <a:p>
            <a:r>
              <a:rPr lang="ru-RU" sz="1200" b="1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ЗНАЧЕНИЕ ПО УМОЛЧАНИЮ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(если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="0");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(если значение атрибута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отлично от нуля).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217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у нас хотя бы одна ячейка в столбце имеет прописанную ширину – эта ширина будет применяться </a:t>
            </a:r>
            <a:r>
              <a:rPr lang="ru-RU" b="1" baseline="0" dirty="0" smtClean="0"/>
              <a:t>ко всем ячейкам в столбце</a:t>
            </a:r>
            <a:r>
              <a:rPr lang="ru-RU" baseline="0" dirty="0" smtClean="0"/>
              <a:t>!</a:t>
            </a:r>
          </a:p>
          <a:p>
            <a:r>
              <a:rPr lang="ru-RU" baseline="0" dirty="0" smtClean="0"/>
              <a:t>Если две ячейки (в одном столбце) имеют ширину, причём разную – берётся максимальное значение.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84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Атрибут </a:t>
            </a:r>
            <a:r>
              <a:rPr lang="en-US" baseline="0" dirty="0" smtClean="0"/>
              <a:t>download </a:t>
            </a:r>
            <a:r>
              <a:rPr lang="ru-RU" baseline="0" dirty="0" smtClean="0"/>
              <a:t>не поддерживается ни </a:t>
            </a:r>
            <a:r>
              <a:rPr lang="en-US" baseline="0" dirty="0" smtClean="0"/>
              <a:t>Safari, </a:t>
            </a:r>
            <a:r>
              <a:rPr lang="ru-RU" baseline="0" dirty="0" smtClean="0"/>
              <a:t>ни </a:t>
            </a:r>
            <a:r>
              <a:rPr lang="en-US" baseline="0" dirty="0" smtClean="0"/>
              <a:t>IE, </a:t>
            </a:r>
            <a:r>
              <a:rPr lang="ru-RU" baseline="0" dirty="0" smtClean="0"/>
              <a:t>ни </a:t>
            </a:r>
            <a:r>
              <a:rPr lang="en-US" baseline="0" dirty="0" smtClean="0"/>
              <a:t>Edge 12 </a:t>
            </a:r>
            <a:r>
              <a:rPr lang="ru-RU" baseline="0" dirty="0" smtClean="0"/>
              <a:t>версии. </a:t>
            </a:r>
            <a:r>
              <a:rPr lang="en-US" baseline="0" dirty="0" smtClean="0"/>
              <a:t>Edge 13 </a:t>
            </a:r>
            <a:r>
              <a:rPr lang="ru-RU" baseline="0" dirty="0" smtClean="0"/>
              <a:t>версии поддерживает этот атрибут ( </a:t>
            </a:r>
            <a:r>
              <a:rPr lang="en-US" baseline="0" dirty="0" smtClean="0"/>
              <a:t>http://caniuse.com/#feat=download</a:t>
            </a:r>
            <a:r>
              <a:rPr lang="ru-RU" baseline="0" dirty="0" smtClean="0"/>
              <a:t> 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 спецификации </a:t>
            </a:r>
            <a:r>
              <a:rPr lang="en-US" baseline="0" dirty="0" smtClean="0"/>
              <a:t>HTML Living standard </a:t>
            </a:r>
            <a:r>
              <a:rPr lang="ru-RU" baseline="0" dirty="0" smtClean="0"/>
              <a:t>написано, что для атрибута </a:t>
            </a:r>
            <a:r>
              <a:rPr lang="en-US" baseline="0" dirty="0" smtClean="0"/>
              <a:t>download </a:t>
            </a:r>
            <a:r>
              <a:rPr lang="ru-RU" baseline="0" dirty="0" smtClean="0"/>
              <a:t>можно задать значение (т.е. использовать его не как логический). И тогда это будет имя по умолчанию для скачиваемого файла. 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="1" dirty="0" smtClean="0"/>
              <a:t>type</a:t>
            </a:r>
            <a:r>
              <a:rPr lang="ru-RU" dirty="0" smtClean="0"/>
              <a:t>    </a:t>
            </a:r>
            <a:r>
              <a:rPr lang="en-US" dirty="0" smtClean="0"/>
              <a:t>This attribute specifies the media type in the form of a MIME type for the link target. Generally, this is provided strictly as advisory information; however, in the future a browser might add a small icon for multimedia types. For example, a browser might add a small speaker icon when type is set to audio/wav. For a complete list of recognized MIME types, see </a:t>
            </a:r>
            <a:r>
              <a:rPr lang="en-US" dirty="0" smtClean="0">
                <a:hlinkClick r:id="rId3"/>
              </a:rPr>
              <a:t>http://htmlbook.ru/html/value/mime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http://www.sitepoint.com/new-html5-attributes-hyperlinks-download-media-ping/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213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related aside, most browsers automatically insert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element when they process a table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element, even if it has not been specified in the document. This means that CSS selectors that assume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table layout is as written can fail. For example, a selector such as table &gt;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won’t work, because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 has inserted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element between the table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elements. To address this, you must 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selector such as table &gt;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table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(no &gt; character), or even just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tr.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501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4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https://developers.whatwg.org/links.html#links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16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https://developers.whatwg.org/links.html#links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wiki.whatwg.org/wiki/RelExtensions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https://developer.mozilla.org/en-US/docs/Web/HTML/Attributes/rel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https://timeweb.com/ru/community/articles/chto-takoe-rel#:~:text=Rel%20(%D0%BE%D1%82%20%D0%B0%D0%BD%D0%B3%D0%BB.,%D1%81%D1%81%D1%8B%D0%BB%D0%BA%D0%B0%20%D0%B2%D0%B5%D0%B4%D0%B5%D1%82%20%D0%BD%D0%B0%20%D1%8D%D1%82%D0%BE%D1%82%20%D0%B0%D0%B4%D1%80%D0%B5%D1%81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nofollow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Используется, когда нужно, чтобы страница, на которую ссылается пользователь, не увеличила свой ссылочный вес благодаря этой ссылке. Другими словами, по этой ссылке не передается индекс цитирования, используемый Яндексом,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используемый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dirty="0" smtClean="0"/>
              <a:t>&lt;a </a:t>
            </a:r>
            <a:r>
              <a:rPr lang="ru-RU" dirty="0" err="1" smtClean="0"/>
              <a:t>rel</a:t>
            </a:r>
            <a:r>
              <a:rPr lang="ru-RU" dirty="0" smtClean="0"/>
              <a:t>="</a:t>
            </a:r>
            <a:r>
              <a:rPr lang="ru-RU" dirty="0" err="1" smtClean="0"/>
              <a:t>nofollow</a:t>
            </a:r>
            <a:r>
              <a:rPr lang="ru-RU" dirty="0" smtClean="0"/>
              <a:t>" </a:t>
            </a:r>
            <a:r>
              <a:rPr lang="ru-RU" dirty="0" err="1" smtClean="0"/>
              <a:t>href</a:t>
            </a:r>
            <a:r>
              <a:rPr lang="ru-RU" dirty="0" smtClean="0"/>
              <a:t>="index.html"&gt;Эту страницу не нужно посещать&lt;/a&gt;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такого значения оправдано на сайтах с формами для комментариев: пользователи могут оставлять ссылки на некачественные ресурсы, а из-за этого сайт рискует потерять доверие поисковых систем.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1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</a:t>
            </a:r>
            <a:r>
              <a:rPr lang="ru-RU" baseline="0" dirty="0" smtClean="0"/>
              <a:t> такое «пустой абзац»? Ну, очевидно, что это комбинация </a:t>
            </a:r>
            <a:r>
              <a:rPr lang="en-US" baseline="0" dirty="0" smtClean="0"/>
              <a:t>&lt;p&gt;&lt;/p&gt;. </a:t>
            </a:r>
            <a:r>
              <a:rPr lang="ru-RU" baseline="0" dirty="0" smtClean="0"/>
              <a:t>Но если мы внутри наставим пробелов, табуляций, переводов строк – это тоже будет рассматриваться как пустой абзац!</a:t>
            </a:r>
          </a:p>
          <a:p>
            <a:r>
              <a:rPr lang="ru-RU" baseline="0" dirty="0" smtClean="0"/>
              <a:t>Однако, вот пример «непустого абзаца» (он будет занимать место на странице):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&lt;p&gt;&amp;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nbsp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;&lt;/p&gt;</a:t>
            </a:r>
            <a:r>
              <a:rPr lang="ru-RU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00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атрибута </a:t>
            </a:r>
            <a:r>
              <a:rPr lang="ru-RU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запрещает трехмерные эффекты, словно был добавлен атрибут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noshade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5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formats.org/wiki/existing-rel-valu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jean179.ru/goto/http:/gsnedders.html5.org/outliner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snedders.html5.org/outliner/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#feat=html5semantic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hyperlink" Target="http://jean179.ru/verstka/stoit-li-ispolzovat-novye-semanticheskie-tegi-html5.html" TargetMode="Externa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1094720" cy="356616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СОВРЕМЕННЫЕ ТЕХНОЛОГИИ РАЗРАБОТКИ </a:t>
            </a:r>
            <a:r>
              <a:rPr lang="en-US" b="1" dirty="0"/>
              <a:t>WEB</a:t>
            </a:r>
            <a:r>
              <a:rPr lang="ru-RU" b="1" dirty="0"/>
              <a:t>-ПРИЛОЖЕНИЙ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</a:t>
            </a:r>
            <a:r>
              <a:rPr lang="en-US" dirty="0" smtClean="0"/>
              <a:t> </a:t>
            </a:r>
            <a:r>
              <a:rPr lang="ru-RU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листингов</a:t>
            </a:r>
            <a:r>
              <a:rPr lang="en-US" dirty="0" smtClean="0"/>
              <a:t> – </a:t>
            </a:r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122" y="1953653"/>
            <a:ext cx="6596716" cy="40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 – простейший вариант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В простейшем случае для построения таблицы</a:t>
            </a:r>
            <a:r>
              <a:rPr lang="en-US" sz="3200" dirty="0" smtClean="0"/>
              <a:t> </a:t>
            </a:r>
            <a:r>
              <a:rPr lang="ru-RU" sz="3200" dirty="0" smtClean="0"/>
              <a:t>используются следующие элементы:</a:t>
            </a:r>
          </a:p>
          <a:p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3200" dirty="0" smtClean="0"/>
              <a:t>	</a:t>
            </a:r>
            <a:r>
              <a:rPr lang="ru-RU" sz="3200" dirty="0" smtClean="0"/>
              <a:t>обрамление всей таблицы</a:t>
            </a:r>
          </a:p>
          <a:p>
            <a:r>
              <a:rPr lang="en-US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3200" dirty="0"/>
              <a:t>		</a:t>
            </a:r>
            <a:r>
              <a:rPr lang="ru-RU" sz="3200" dirty="0" smtClean="0"/>
              <a:t>строка таблицы, вложена в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</a:p>
          <a:p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3200" dirty="0"/>
              <a:t>		</a:t>
            </a:r>
            <a:r>
              <a:rPr lang="ru-RU" sz="3200" dirty="0"/>
              <a:t>обычная ячейка</a:t>
            </a:r>
            <a:r>
              <a:rPr lang="en-US" sz="3200" dirty="0"/>
              <a:t>, </a:t>
            </a:r>
            <a:r>
              <a:rPr lang="ru-RU" sz="3200" dirty="0"/>
              <a:t>вложена в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endParaRPr lang="ru-RU" sz="28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3200" dirty="0" smtClean="0"/>
              <a:t>		</a:t>
            </a:r>
            <a:r>
              <a:rPr lang="ru-RU" sz="3200" dirty="0" smtClean="0"/>
              <a:t>«заголовочная» ячейка, вложена в 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endParaRPr lang="en-US" sz="28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9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с обычными ячейками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1, Cell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1, Cell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2, Cell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2, Cell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3945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с обычными ячейками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42" y="2206543"/>
            <a:ext cx="47148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с заголовочными ячейками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Header 1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Header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1, Cell 1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1, Cell 2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2, Cell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2, Cell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076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с заголовочными ячейками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ru-R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42" y="2206543"/>
            <a:ext cx="47148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элемента </a:t>
            </a:r>
            <a:r>
              <a:rPr lang="en-US" dirty="0" smtClean="0"/>
              <a:t>table –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058401" cy="403632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</a:t>
            </a:r>
            <a:r>
              <a:rPr lang="en-US" sz="2800" dirty="0" smtClean="0"/>
              <a:t>		</a:t>
            </a:r>
            <a:r>
              <a:rPr lang="ru-RU" sz="2800" dirty="0" smtClean="0"/>
              <a:t>выравнивание таблицы</a:t>
            </a:r>
            <a:r>
              <a:rPr lang="en-US" sz="2800" dirty="0" smtClean="0"/>
              <a:t> </a:t>
            </a:r>
            <a:r>
              <a:rPr lang="ru-RU" sz="2800" dirty="0" smtClean="0"/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left|center|right</a:t>
            </a:r>
            <a:r>
              <a:rPr lang="ru-RU" sz="2800" dirty="0" smtClean="0"/>
              <a:t>)</a:t>
            </a:r>
            <a:endParaRPr lang="ru-RU" sz="2800" dirty="0"/>
          </a:p>
          <a:p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</a:t>
            </a:r>
            <a:r>
              <a:rPr lang="ru-RU" sz="2800" dirty="0" smtClean="0"/>
              <a:t> 	путь к фоновому рисунку</a:t>
            </a:r>
            <a:endParaRPr lang="ru-RU" sz="2800" dirty="0"/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bgcolor</a:t>
            </a:r>
            <a:r>
              <a:rPr lang="ru-RU" sz="2800" dirty="0" smtClean="0"/>
              <a:t>		цвет </a:t>
            </a:r>
            <a:r>
              <a:rPr lang="ru-RU" sz="2800" dirty="0"/>
              <a:t>фона </a:t>
            </a:r>
            <a:r>
              <a:rPr lang="ru-RU" sz="2800" dirty="0" smtClean="0"/>
              <a:t>таблицы</a:t>
            </a:r>
            <a:endParaRPr lang="ru-RU" sz="2800" dirty="0"/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en-US" sz="2800" dirty="0" smtClean="0"/>
              <a:t>	</a:t>
            </a:r>
            <a:r>
              <a:rPr lang="ru-RU" sz="2800" dirty="0" smtClean="0"/>
              <a:t>	толщина </a:t>
            </a:r>
            <a:r>
              <a:rPr lang="ru-RU" sz="2800" dirty="0"/>
              <a:t>рамки в </a:t>
            </a:r>
            <a:r>
              <a:rPr lang="ru-RU" sz="2800" dirty="0" smtClean="0"/>
              <a:t>пикселах</a:t>
            </a:r>
            <a:endParaRPr lang="ru-RU" sz="2800" dirty="0"/>
          </a:p>
          <a:p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bordercolor</a:t>
            </a:r>
            <a:r>
              <a:rPr lang="ru-RU" sz="2800" dirty="0" smtClean="0"/>
              <a:t> 	цвет рамки</a:t>
            </a:r>
          </a:p>
          <a:p>
            <a:endParaRPr lang="ru-RU" sz="2800" dirty="0" smtClean="0"/>
          </a:p>
          <a:p>
            <a:r>
              <a:rPr lang="ru-RU" sz="2800" dirty="0" smtClean="0"/>
              <a:t>(задание ненулевого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en-US" sz="2800" dirty="0" smtClean="0"/>
              <a:t> </a:t>
            </a:r>
            <a:r>
              <a:rPr lang="ru-RU" sz="2800" dirty="0" smtClean="0"/>
              <a:t>у таблицы приведёт к появлению рамки </a:t>
            </a:r>
            <a:r>
              <a:rPr lang="ru-RU" sz="2800" b="1" dirty="0" smtClean="0"/>
              <a:t>единичной толщины</a:t>
            </a:r>
            <a:r>
              <a:rPr lang="ru-RU" sz="2800" dirty="0" smtClean="0"/>
              <a:t> вокруг ячеек – см. далее)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7256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элемента </a:t>
            </a:r>
            <a:r>
              <a:rPr lang="en-US" dirty="0"/>
              <a:t>table –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="center"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bgcolor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="yellow"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bordercolor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="blue"&gt;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1, Cell 1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1, Cell 2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2, Cell 1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2, Cell 2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950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элемента </a:t>
            </a:r>
            <a:r>
              <a:rPr lang="en-US" dirty="0"/>
              <a:t>table –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42" y="2200064"/>
            <a:ext cx="47148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элемента </a:t>
            </a:r>
            <a:r>
              <a:rPr lang="en-US" dirty="0" smtClean="0"/>
              <a:t>table –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2372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165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418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58384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cellpadding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расстояние между границей ячейки и ее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содержимым (</a:t>
                      </a:r>
                      <a:r>
                        <a:rPr lang="en-US" sz="2000" dirty="0" err="1" smtClean="0"/>
                        <a:t>px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или % от доступного пространства)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cellspacing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расстояние между ячейками в пикселях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cols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количество столбцов в таблице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838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способ отображения границ всей таблицы</a:t>
                      </a:r>
                      <a:endParaRPr lang="en-US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| </a:t>
                      </a:r>
                      <a:r>
                        <a:rPr lang="ru-RU" sz="20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border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| </a:t>
                      </a:r>
                      <a:r>
                        <a:rPr lang="ru-RU" sz="20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above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| </a:t>
                      </a:r>
                      <a:r>
                        <a:rPr lang="ru-RU" sz="20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below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| </a:t>
                      </a:r>
                      <a:r>
                        <a:rPr lang="ru-RU" sz="20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hsides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| </a:t>
                      </a:r>
                      <a:r>
                        <a:rPr lang="ru-RU" sz="20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vsides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|</a:t>
                      </a:r>
                      <a:r>
                        <a:rPr lang="ru-RU" sz="20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rhs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|</a:t>
                      </a:r>
                      <a:r>
                        <a:rPr lang="ru-RU" sz="20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lhs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838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способ отображения границ вокруг ячеек. По умолчанию </a:t>
                      </a:r>
                      <a:r>
                        <a:rPr lang="ru-RU" sz="20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none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(если </a:t>
                      </a:r>
                      <a:r>
                        <a:rPr lang="ru-RU" sz="2000" kern="12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border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="0") или </a:t>
                      </a:r>
                      <a:r>
                        <a:rPr lang="ru-RU" sz="20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all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(если </a:t>
                      </a:r>
                      <a:r>
                        <a:rPr lang="ru-RU" sz="2000" kern="12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border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отлично от нуля)</a:t>
                      </a:r>
                      <a:endParaRPr lang="en-US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| groups | cols | none | rows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Summary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краткое описание таблицы</a:t>
                      </a:r>
                      <a:r>
                        <a:rPr lang="en-US" sz="2000" dirty="0" smtClean="0"/>
                        <a:t> (</a:t>
                      </a:r>
                      <a:r>
                        <a:rPr lang="ru-RU" sz="2000" dirty="0" smtClean="0"/>
                        <a:t>не отображается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width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ширина таблицы (</a:t>
                      </a:r>
                      <a:r>
                        <a:rPr lang="en-US" sz="2000" dirty="0" err="1" smtClean="0"/>
                        <a:t>px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или %)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30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элемента </a:t>
            </a:r>
            <a:r>
              <a:rPr lang="en-US" dirty="0" smtClean="0"/>
              <a:t>table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cellpadding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vsides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="rows"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="test table"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="80%"&gt;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1, Cell 1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1, Cell 2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2, Cell 1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2, Cell 2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66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Сокращения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Элемент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abbr</a:t>
            </a:r>
            <a:r>
              <a:rPr lang="en-US" sz="3200" dirty="0" smtClean="0"/>
              <a:t> </a:t>
            </a:r>
            <a:r>
              <a:rPr lang="ru-RU" sz="3200" dirty="0" smtClean="0"/>
              <a:t>позволяет вставить в документ сокращение (аббревиатуру). При этом его атрибут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3200" dirty="0" smtClean="0"/>
              <a:t> </a:t>
            </a:r>
            <a:r>
              <a:rPr lang="ru-RU" sz="3200" dirty="0" smtClean="0"/>
              <a:t>должен расшифровывать сокращение.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abbr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="Florida Department of Citrus"&gt;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FDOC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abbr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None/>
            </a:pPr>
            <a:endParaRPr lang="ru-RU" sz="2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/>
              <a:t>Визуально сокращения или никак не выделяются, или выделены пунктирным подчёркиванием.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None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41489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элемента </a:t>
            </a:r>
            <a:r>
              <a:rPr lang="en-US" dirty="0" smtClean="0"/>
              <a:t>table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42" y="2200064"/>
            <a:ext cx="47148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элемента </a:t>
            </a:r>
            <a:r>
              <a:rPr lang="en-US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Все перечисленные атрибуты, кроме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объявлены в стандарте 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HTML5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устаревшими.</a:t>
            </a:r>
          </a:p>
          <a:p>
            <a:pPr lvl="0">
              <a:buClr>
                <a:srgbClr val="1CADE4"/>
              </a:buClr>
            </a:pPr>
            <a:endParaRPr lang="ru-RU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А атрибут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в 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HTML5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изменил семантику. Он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может принимать значения только 0 или 1.</a:t>
            </a:r>
          </a:p>
          <a:p>
            <a:pPr lvl="0">
              <a:buClr>
                <a:srgbClr val="1CADE4"/>
              </a:buCl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	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таблица используется для разметки</a:t>
            </a:r>
          </a:p>
          <a:p>
            <a:pPr>
              <a:buClr>
                <a:srgbClr val="1CADE4"/>
              </a:buCl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1"	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таблица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используется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как таблица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элемент</a:t>
            </a:r>
            <a:r>
              <a:rPr lang="ru-RU" dirty="0"/>
              <a:t>а </a:t>
            </a:r>
            <a:r>
              <a:rPr lang="en-US" dirty="0" err="1"/>
              <a:t>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</a:t>
            </a:r>
            <a:r>
              <a:rPr lang="en-US" sz="2800" dirty="0"/>
              <a:t>		</a:t>
            </a:r>
            <a:r>
              <a:rPr lang="ru-RU" sz="2800" dirty="0"/>
              <a:t>выравнивание содержимого </a:t>
            </a:r>
            <a:r>
              <a:rPr lang="ru-RU" sz="2800" dirty="0" smtClean="0"/>
              <a:t>по </a:t>
            </a:r>
            <a:r>
              <a:rPr lang="ru-RU" sz="2800" dirty="0"/>
              <a:t>горизонтали</a:t>
            </a:r>
            <a:endParaRPr lang="en-US" sz="2800" dirty="0"/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bgcolor</a:t>
            </a:r>
            <a:r>
              <a:rPr lang="ru-RU" sz="2800" dirty="0"/>
              <a:t>		цвет фона </a:t>
            </a:r>
            <a:r>
              <a:rPr lang="ru-RU" sz="2800" dirty="0" smtClean="0"/>
              <a:t>ячеек</a:t>
            </a:r>
            <a:endParaRPr lang="ru-RU" sz="2800" dirty="0"/>
          </a:p>
          <a:p>
            <a:r>
              <a:rPr lang="ru-RU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bordercolor</a:t>
            </a:r>
            <a:r>
              <a:rPr lang="en-US" sz="2800" dirty="0"/>
              <a:t> </a:t>
            </a:r>
            <a:r>
              <a:rPr lang="ru-RU" sz="2800" dirty="0"/>
              <a:t>	цвет </a:t>
            </a:r>
            <a:r>
              <a:rPr lang="ru-RU" sz="2800" dirty="0" smtClean="0"/>
              <a:t>рамки</a:t>
            </a:r>
            <a:endParaRPr lang="ru-RU" sz="2800" dirty="0"/>
          </a:p>
          <a:p>
            <a:r>
              <a:rPr lang="ru-RU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valign</a:t>
            </a:r>
            <a:r>
              <a:rPr lang="en-US" sz="2800" dirty="0" smtClean="0"/>
              <a:t>		</a:t>
            </a:r>
            <a:r>
              <a:rPr lang="ru-RU" sz="2800" dirty="0" smtClean="0"/>
              <a:t>выравнивание </a:t>
            </a:r>
            <a:r>
              <a:rPr lang="ru-RU" sz="2800" dirty="0"/>
              <a:t>содержимого </a:t>
            </a:r>
            <a:r>
              <a:rPr lang="ru-RU" sz="2800" dirty="0" smtClean="0"/>
              <a:t>по вертикали</a:t>
            </a:r>
          </a:p>
          <a:p>
            <a:endParaRPr lang="ru-RU" sz="3200" dirty="0"/>
          </a:p>
          <a:p>
            <a:r>
              <a:rPr lang="ru-RU" sz="3200" dirty="0"/>
              <a:t>Все </a:t>
            </a:r>
            <a:r>
              <a:rPr lang="ru-RU" sz="3200" dirty="0" smtClean="0"/>
              <a:t>эти атрибуты </a:t>
            </a:r>
            <a:r>
              <a:rPr lang="ru-RU" sz="3200" dirty="0"/>
              <a:t>объявлены в </a:t>
            </a:r>
            <a:r>
              <a:rPr lang="ru-RU" sz="3200" dirty="0" smtClean="0"/>
              <a:t>HTML5 </a:t>
            </a:r>
            <a:r>
              <a:rPr lang="ru-RU" sz="3200" dirty="0"/>
              <a:t>устаревшими</a:t>
            </a:r>
            <a:r>
              <a:rPr lang="ru-RU" sz="3200" dirty="0" smtClean="0"/>
              <a:t>. Атрибут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bordercolor</a:t>
            </a:r>
            <a:r>
              <a:rPr lang="ru-RU" sz="3200" dirty="0" smtClean="0"/>
              <a:t> поддерживается </a:t>
            </a:r>
            <a:r>
              <a:rPr lang="ru-RU" sz="3200" b="1" dirty="0" smtClean="0"/>
              <a:t>только в </a:t>
            </a:r>
            <a:r>
              <a:rPr lang="en-US" sz="3200" b="1" dirty="0" smtClean="0"/>
              <a:t>IE</a:t>
            </a:r>
            <a:r>
              <a:rPr lang="en-US" sz="3200" dirty="0" smtClean="0"/>
              <a:t>.</a:t>
            </a:r>
            <a:endParaRPr lang="ru-RU" sz="32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284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элементов </a:t>
            </a:r>
            <a:r>
              <a:rPr lang="en-US" dirty="0" smtClean="0"/>
              <a:t>td </a:t>
            </a:r>
            <a:r>
              <a:rPr lang="ru-RU" dirty="0" smtClean="0"/>
              <a:t>и </a:t>
            </a:r>
            <a:r>
              <a:rPr lang="en-US" dirty="0" err="1" smtClean="0"/>
              <a:t>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Кроме </a:t>
            </a:r>
            <a:r>
              <a:rPr lang="ru-RU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</a:t>
            </a:r>
            <a:r>
              <a:rPr lang="ru-RU" sz="3200" dirty="0" smtClean="0"/>
              <a:t>, </a:t>
            </a: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bgcolor</a:t>
            </a:r>
            <a:r>
              <a:rPr lang="ru-RU" sz="3200" dirty="0" smtClean="0"/>
              <a:t>, </a:t>
            </a: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bordercolor</a:t>
            </a:r>
            <a:r>
              <a:rPr lang="ru-RU" sz="3200" dirty="0" smtClean="0"/>
              <a:t>, </a:t>
            </a:r>
            <a:r>
              <a:rPr lang="ru-RU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valign</a:t>
            </a:r>
            <a:r>
              <a:rPr lang="ru-RU" sz="3200" dirty="0" smtClean="0"/>
              <a:t>, доступны:</a:t>
            </a:r>
            <a:endParaRPr lang="ru-RU" sz="3200" dirty="0"/>
          </a:p>
          <a:p>
            <a:pPr>
              <a:spcBef>
                <a:spcPts val="600"/>
              </a:spcBef>
            </a:pPr>
            <a:r>
              <a:rPr lang="ru-RU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abbr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	</a:t>
            </a: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краткое описание содержимого ячейки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</a:t>
            </a:r>
            <a:r>
              <a:rPr lang="ru-RU" sz="2800" dirty="0" smtClean="0"/>
              <a:t> </a:t>
            </a:r>
            <a:r>
              <a:rPr lang="ru-RU" sz="2800" dirty="0"/>
              <a:t>	</a:t>
            </a:r>
            <a:r>
              <a:rPr lang="ru-RU" sz="2800" dirty="0" smtClean="0"/>
              <a:t>фоновый рисунок ячейки</a:t>
            </a:r>
            <a:endParaRPr lang="ru-RU" sz="2800" dirty="0"/>
          </a:p>
          <a:p>
            <a:pPr>
              <a:spcBef>
                <a:spcPts val="600"/>
              </a:spcBef>
            </a:pPr>
            <a:r>
              <a:rPr lang="ru-RU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ru-RU" sz="2800" dirty="0" smtClean="0"/>
              <a:t>		объединяет </a:t>
            </a:r>
            <a:r>
              <a:rPr lang="ru-RU" sz="2800" dirty="0"/>
              <a:t>горизонтальные </a:t>
            </a:r>
            <a:r>
              <a:rPr lang="ru-RU" sz="2800" dirty="0" smtClean="0"/>
              <a:t>ячейки</a:t>
            </a:r>
          </a:p>
          <a:p>
            <a:pPr>
              <a:spcBef>
                <a:spcPts val="600"/>
              </a:spcBef>
            </a:pPr>
            <a:r>
              <a:rPr lang="ru-RU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ru-RU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ru-RU" sz="2800" dirty="0" smtClean="0"/>
              <a:t>позволяет </a:t>
            </a:r>
            <a:r>
              <a:rPr lang="ru-RU" sz="2800" dirty="0"/>
              <a:t>связать ячейки с </a:t>
            </a:r>
            <a:r>
              <a:rPr lang="ru-RU" sz="2800" dirty="0" smtClean="0"/>
              <a:t>заголовком</a:t>
            </a:r>
            <a:endParaRPr lang="ru-RU" sz="2800" dirty="0"/>
          </a:p>
          <a:p>
            <a:pPr>
              <a:spcBef>
                <a:spcPts val="600"/>
              </a:spcBef>
            </a:pPr>
            <a:r>
              <a:rPr lang="ru-RU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ru-RU" sz="2800" dirty="0" smtClean="0"/>
              <a:t>		высота ячейки </a:t>
            </a:r>
            <a:r>
              <a:rPr lang="ru-RU" sz="2800" dirty="0"/>
              <a:t>(</a:t>
            </a:r>
            <a:r>
              <a:rPr lang="en-US" sz="2800" dirty="0" err="1"/>
              <a:t>px</a:t>
            </a:r>
            <a:r>
              <a:rPr lang="en-US" sz="2800" dirty="0"/>
              <a:t> </a:t>
            </a:r>
            <a:r>
              <a:rPr lang="ru-RU" sz="2800" dirty="0"/>
              <a:t>или %)</a:t>
            </a:r>
          </a:p>
          <a:p>
            <a:pPr>
              <a:spcBef>
                <a:spcPts val="600"/>
              </a:spcBef>
            </a:pPr>
            <a:r>
              <a:rPr lang="ru-RU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nowrap</a:t>
            </a:r>
            <a:r>
              <a:rPr lang="ru-RU" sz="2800" dirty="0" smtClean="0"/>
              <a:t> 		(логический) запрещает </a:t>
            </a:r>
            <a:r>
              <a:rPr lang="ru-RU" sz="2800" dirty="0"/>
              <a:t>перенос </a:t>
            </a:r>
            <a:r>
              <a:rPr lang="ru-RU" sz="2800" dirty="0" smtClean="0"/>
              <a:t>строк в ячейке</a:t>
            </a:r>
            <a:endParaRPr lang="ru-RU" sz="2800" dirty="0"/>
          </a:p>
          <a:p>
            <a:pPr>
              <a:spcBef>
                <a:spcPts val="600"/>
              </a:spcBef>
            </a:pPr>
            <a:r>
              <a:rPr lang="ru-RU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ru-RU" sz="2800" dirty="0" smtClean="0"/>
              <a:t>		объединяет </a:t>
            </a:r>
            <a:r>
              <a:rPr lang="ru-RU" sz="2800" dirty="0"/>
              <a:t>вертикальные </a:t>
            </a:r>
            <a:r>
              <a:rPr lang="ru-RU" sz="2800" dirty="0" smtClean="0"/>
              <a:t>ячейки</a:t>
            </a:r>
            <a:endParaRPr lang="ru-RU" sz="2800" dirty="0"/>
          </a:p>
          <a:p>
            <a:pPr>
              <a:spcBef>
                <a:spcPts val="600"/>
              </a:spcBef>
            </a:pPr>
            <a:r>
              <a:rPr lang="ru-RU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ru-RU" sz="2800" dirty="0" smtClean="0"/>
              <a:t> 		ширина ячейки </a:t>
            </a:r>
            <a:r>
              <a:rPr lang="ru-RU" sz="2800" dirty="0"/>
              <a:t>(</a:t>
            </a:r>
            <a:r>
              <a:rPr lang="en-US" sz="2800" dirty="0" err="1"/>
              <a:t>px</a:t>
            </a:r>
            <a:r>
              <a:rPr lang="en-US" sz="2800" dirty="0"/>
              <a:t> </a:t>
            </a:r>
            <a:r>
              <a:rPr lang="ru-RU" sz="2800" dirty="0"/>
              <a:t>или %)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35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элементов </a:t>
            </a:r>
            <a:r>
              <a:rPr lang="en-US" dirty="0" smtClean="0"/>
              <a:t>td </a:t>
            </a:r>
            <a:r>
              <a:rPr lang="ru-RU" dirty="0" smtClean="0"/>
              <a:t>и </a:t>
            </a:r>
            <a:r>
              <a:rPr lang="en-US" dirty="0" err="1" smtClean="0"/>
              <a:t>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446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="1"&gt;</a:t>
            </a:r>
            <a:endParaRPr lang="en-US" sz="2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7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bgcolor</a:t>
            </a:r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yellow</a:t>
            </a:r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bordercolor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="red"&gt;</a:t>
            </a:r>
            <a:endParaRPr lang="en-US" sz="2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1, Cell 1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1, Cell 2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7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7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colspan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="400</a:t>
            </a:r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ru-RU" sz="27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 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2, Cell 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ru-RU" sz="27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7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7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2470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элементов </a:t>
            </a:r>
            <a:r>
              <a:rPr lang="en-US" dirty="0" smtClean="0"/>
              <a:t>td </a:t>
            </a:r>
            <a:r>
              <a:rPr lang="ru-RU" dirty="0" smtClean="0"/>
              <a:t>и </a:t>
            </a:r>
            <a:r>
              <a:rPr lang="en-US" dirty="0" err="1" smtClean="0"/>
              <a:t>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42" y="2200064"/>
            <a:ext cx="47148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элементов </a:t>
            </a:r>
            <a:r>
              <a:rPr lang="en-US" dirty="0"/>
              <a:t>td </a:t>
            </a:r>
            <a:r>
              <a:rPr lang="ru-RU" dirty="0"/>
              <a:t>и </a:t>
            </a:r>
            <a:r>
              <a:rPr lang="en-US" dirty="0" err="1"/>
              <a:t>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Все указанные атрибуты у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и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за исключением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colspan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rowspan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и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headers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в 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HTML5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объявлены устаревшими.</a:t>
            </a: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ru-RU" sz="3200" dirty="0"/>
              <a:t>Атрибут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bordercolor</a:t>
            </a:r>
            <a:r>
              <a:rPr lang="ru-RU" sz="3200" dirty="0"/>
              <a:t> поддерживается </a:t>
            </a:r>
            <a:r>
              <a:rPr lang="ru-RU" sz="3200" b="1" dirty="0"/>
              <a:t>только</a:t>
            </a:r>
            <a:r>
              <a:rPr lang="ru-RU" sz="3200" dirty="0"/>
              <a:t> в </a:t>
            </a:r>
            <a:r>
              <a:rPr lang="en-US" sz="3200" dirty="0"/>
              <a:t>IE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557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</a:t>
            </a:r>
            <a:r>
              <a:rPr lang="en-US" dirty="0" err="1" smtClean="0"/>
              <a:t>colspan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rowspan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44695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Эти атрибуты используются для объединения ячеек по горизонтали (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colspan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и вертикали (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rowspan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). Значением атрибутов является целое неотрицательное число. </a:t>
            </a:r>
          </a:p>
          <a:p>
            <a:pPr>
              <a:buClr>
                <a:srgbClr val="1CADE4"/>
              </a:buClr>
            </a:pPr>
            <a:endParaRPr lang="ru-RU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Правильнее: «вытеснение» ячеек.</a:t>
            </a:r>
          </a:p>
          <a:p>
            <a:pPr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Построение таблицы происходит по ячейкам слева направо и сверху вниз («клеточная доска»).</a:t>
            </a:r>
          </a:p>
        </p:txBody>
      </p:sp>
    </p:spTree>
    <p:extLst>
      <p:ext uri="{BB962C8B-B14F-4D97-AF65-F5344CB8AC3E}">
        <p14:creationId xmlns:p14="http://schemas.microsoft.com/office/powerpoint/2010/main" val="35640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</a:t>
            </a:r>
            <a:r>
              <a:rPr lang="en-US" dirty="0" err="1" smtClean="0"/>
              <a:t>colspan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rowspan</a:t>
            </a:r>
            <a:r>
              <a:rPr lang="ru-RU" dirty="0" smtClean="0"/>
              <a:t> –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446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l-PL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pl-P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rowspan</a:t>
            </a:r>
            <a:r>
              <a:rPr lang="pl-P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="2"&gt;</a:t>
            </a:r>
            <a:r>
              <a:rPr lang="pl-P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(1,1)</a:t>
            </a:r>
            <a:r>
              <a:rPr lang="pl-P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l-PL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pl-P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(1,2)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(1,3)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colspan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(2,1)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87792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</a:t>
            </a:r>
            <a:r>
              <a:rPr lang="en-US" dirty="0" err="1" smtClean="0"/>
              <a:t>colspan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rowspan</a:t>
            </a:r>
            <a:r>
              <a:rPr lang="ru-RU" dirty="0"/>
              <a:t> –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42" y="2200064"/>
            <a:ext cx="47148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0595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Для вставки в 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HTML-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документ определений служит элемент 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dfn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Определяемый термин задаётся как значение атрибута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или как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у вложенного элемента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abbr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или как содержимое 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dfn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dfn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="apple"&gt;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apple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dfn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pomaceous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fruit of the apple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tree.</a:t>
            </a:r>
            <a:endParaRPr lang="ru-RU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Браузеры, как правило, отображают содержимое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dfn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 с помощью курсива.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</a:t>
            </a:r>
            <a:r>
              <a:rPr lang="en-US" dirty="0" err="1" smtClean="0"/>
              <a:t>colspan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rowspan</a:t>
            </a:r>
            <a:r>
              <a:rPr lang="ru-RU" dirty="0"/>
              <a:t> – </a:t>
            </a:r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446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(1,1)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l-PL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pl-PL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rowspan</a:t>
            </a:r>
            <a:r>
              <a:rPr lang="pl-PL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="2"&gt;</a:t>
            </a:r>
            <a:r>
              <a:rPr lang="pl-PL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(1,2)</a:t>
            </a:r>
            <a:r>
              <a:rPr lang="pl-PL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l-PL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pl-PL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(1,3)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(2,1)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(2,3)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92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</a:t>
            </a:r>
            <a:r>
              <a:rPr lang="en-US" dirty="0" err="1" smtClean="0"/>
              <a:t>colspan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rowspan</a:t>
            </a:r>
            <a:r>
              <a:rPr lang="ru-RU" dirty="0"/>
              <a:t> – </a:t>
            </a:r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42" y="2200064"/>
            <a:ext cx="47148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</a:t>
            </a:r>
            <a:r>
              <a:rPr lang="en-US" dirty="0" err="1" smtClean="0"/>
              <a:t>colspan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rowspan</a:t>
            </a:r>
            <a:r>
              <a:rPr lang="ru-RU" dirty="0"/>
              <a:t> – </a:t>
            </a:r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446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="1"&gt;</a:t>
            </a:r>
            <a:endParaRPr lang="en-US" sz="2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(1,1)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l-PL" sz="2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pl-PL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rowspan</a:t>
            </a:r>
            <a:r>
              <a:rPr lang="pl-PL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="2"&gt;</a:t>
            </a:r>
            <a:r>
              <a:rPr lang="pl-PL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(1,2)</a:t>
            </a:r>
            <a:r>
              <a:rPr lang="pl-PL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l-PL" sz="2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pl-PL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sz="2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(1,3)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ru-RU" sz="2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colspan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(2,1)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(2,3)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282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</a:t>
            </a:r>
            <a:r>
              <a:rPr lang="en-US" dirty="0" err="1" smtClean="0"/>
              <a:t>colspan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rowspan</a:t>
            </a:r>
            <a:r>
              <a:rPr lang="ru-RU" dirty="0"/>
              <a:t> – </a:t>
            </a:r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692" y="2152439"/>
            <a:ext cx="49815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44695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Атрибут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headers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связывает ячейку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или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с заголовочной ячейкой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3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Значением атрибута является идентификатор 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ячейки 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(вариант: несколько идентификаторов, записанных через пробел).</a:t>
            </a:r>
            <a:endParaRPr lang="en-US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ru-RU" sz="3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Зачем всё это?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Для людей с ограниченными возможностями (чтение ячейки в таблице по заголовку).</a:t>
            </a:r>
          </a:p>
        </p:txBody>
      </p:sp>
    </p:spTree>
    <p:extLst>
      <p:ext uri="{BB962C8B-B14F-4D97-AF65-F5344CB8AC3E}">
        <p14:creationId xmlns:p14="http://schemas.microsoft.com/office/powerpoint/2010/main" val="42395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446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="rank"&gt;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="color"&gt;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="first"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="rank"&gt;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Favorite: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 first"&gt;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Apples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="color first"&gt;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="second"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="rank"&gt;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2nd Favorite: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 second"&gt;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Oranges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="color second"&gt;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Orange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1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44695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endParaRPr lang="ru-RU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692" y="2104732"/>
            <a:ext cx="49815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 строк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Контейнеры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thead</a:t>
            </a:r>
            <a:r>
              <a:rPr lang="en-US" sz="3200" dirty="0" smtClean="0"/>
              <a:t>,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tbody</a:t>
            </a:r>
            <a:r>
              <a:rPr lang="en-US" sz="3200" dirty="0" smtClean="0"/>
              <a:t>,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tfoot</a:t>
            </a:r>
            <a:r>
              <a:rPr lang="en-US" sz="3200" dirty="0" smtClean="0"/>
              <a:t> </a:t>
            </a:r>
            <a:r>
              <a:rPr lang="ru-RU" sz="3200" dirty="0" smtClean="0"/>
              <a:t>группируют один или несколько элементов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3200" dirty="0" smtClean="0"/>
              <a:t>. </a:t>
            </a:r>
            <a:r>
              <a:rPr lang="ru-RU" sz="3200" dirty="0" smtClean="0"/>
              <a:t>Это позволяет отдельно настраивать (в том числе, при помощи </a:t>
            </a:r>
            <a:r>
              <a:rPr lang="en-US" sz="3200" dirty="0" smtClean="0"/>
              <a:t>CSS</a:t>
            </a:r>
            <a:r>
              <a:rPr lang="ru-RU" sz="3200" dirty="0" smtClean="0"/>
              <a:t>)</a:t>
            </a:r>
            <a:r>
              <a:rPr lang="en-US" sz="3200" dirty="0" smtClean="0"/>
              <a:t> </a:t>
            </a:r>
            <a:r>
              <a:rPr lang="ru-RU" sz="3200" dirty="0" smtClean="0"/>
              <a:t>заголовок, «тело» и «подвал» таблицы, фиксировать их при прокрутке и печати.</a:t>
            </a:r>
          </a:p>
        </p:txBody>
      </p:sp>
    </p:spTree>
    <p:extLst>
      <p:ext uri="{BB962C8B-B14F-4D97-AF65-F5344CB8AC3E}">
        <p14:creationId xmlns:p14="http://schemas.microsoft.com/office/powerpoint/2010/main" val="20054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7040" y="0"/>
            <a:ext cx="10058400" cy="61071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thead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 1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 2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thead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tfoot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Footer 1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Footer 2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tfoot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tbody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1, Cell 1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1, Cell 2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2, Cell 1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2, Cell 2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tbody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975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 строк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505" y="1980989"/>
            <a:ext cx="49339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Цитаты и источники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Элемент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вставляет в документ цитату (в кавычках). Его </a:t>
            </a:r>
            <a:r>
              <a:rPr lang="ru-RU" sz="32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атрибут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cite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позволяет указать источник цитаты.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Для отдельного выделения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(курсивом)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источника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цитаты может использоваться </a:t>
            </a:r>
            <a:r>
              <a:rPr lang="ru-RU" sz="32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элемент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cite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endParaRPr lang="ru-RU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="http://en.wikipedia.org/wiki/Apple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apple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pomaceous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fruit of the apple tree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favorite book on fruit is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Fruit: Edible, Inedible, Incredible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ru-RU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5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 строк – нюансы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3200" dirty="0" smtClean="0"/>
                  <a:t>У контейнеров </a:t>
                </a:r>
                <a:r>
                  <a:rPr lang="en-US" sz="2800" dirty="0" err="1" smtClean="0">
                    <a:solidFill>
                      <a:srgbClr val="8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thead</a:t>
                </a:r>
                <a:r>
                  <a:rPr lang="en-US" sz="3200" dirty="0" smtClean="0"/>
                  <a:t>, </a:t>
                </a:r>
                <a:r>
                  <a:rPr lang="en-US" sz="2800" dirty="0" err="1">
                    <a:solidFill>
                      <a:srgbClr val="8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tbody</a:t>
                </a:r>
                <a:r>
                  <a:rPr lang="en-US" sz="3200" dirty="0" smtClean="0"/>
                  <a:t>, </a:t>
                </a:r>
                <a:r>
                  <a:rPr lang="en-US" sz="2800" dirty="0" err="1">
                    <a:solidFill>
                      <a:srgbClr val="8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tfoot</a:t>
                </a:r>
                <a:r>
                  <a:rPr lang="en-US" sz="3200" dirty="0" smtClean="0"/>
                  <a:t> </a:t>
                </a:r>
                <a:r>
                  <a:rPr lang="ru-RU" sz="3200" dirty="0" smtClean="0"/>
                  <a:t>есть атрибуты </a:t>
                </a:r>
                <a:r>
                  <a:rPr lang="en-US" sz="2800" dirty="0">
                    <a:solidFill>
                      <a:srgbClr val="FF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align</a:t>
                </a:r>
                <a:r>
                  <a:rPr lang="en-US" sz="3200" dirty="0" smtClean="0"/>
                  <a:t> </a:t>
                </a:r>
                <a:r>
                  <a:rPr lang="ru-RU" sz="3200" dirty="0" smtClean="0"/>
                  <a:t>и </a:t>
                </a:r>
                <a:r>
                  <a:rPr lang="en-US" sz="2800" dirty="0" err="1">
                    <a:solidFill>
                      <a:srgbClr val="FF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valign</a:t>
                </a:r>
                <a:r>
                  <a:rPr lang="ru-RU" sz="3200" dirty="0" smtClean="0"/>
                  <a:t>, объявленные устаревшими в </a:t>
                </a:r>
                <a:r>
                  <a:rPr lang="en-US" sz="3200" dirty="0" smtClean="0"/>
                  <a:t>HTML5</a:t>
                </a:r>
                <a:r>
                  <a:rPr lang="ru-RU" sz="3200" dirty="0" smtClean="0"/>
                  <a:t>.</a:t>
                </a:r>
                <a:endParaRPr lang="en-US" sz="3200" dirty="0" smtClean="0"/>
              </a:p>
              <a:p>
                <a:endParaRPr lang="en-US" sz="3200" dirty="0"/>
              </a:p>
              <a:p>
                <a:r>
                  <a:rPr lang="ru-RU" sz="3200" dirty="0" smtClean="0"/>
                  <a:t>До </a:t>
                </a:r>
                <a:r>
                  <a:rPr lang="en-US" sz="3200" dirty="0" smtClean="0"/>
                  <a:t>HTML5 </a:t>
                </a:r>
                <a:r>
                  <a:rPr lang="ru-RU" sz="3200" dirty="0" smtClean="0"/>
                  <a:t>порядок был строже: </a:t>
                </a:r>
                <a:r>
                  <a:rPr lang="en-US" sz="2800" dirty="0" err="1">
                    <a:solidFill>
                      <a:srgbClr val="8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thead</a:t>
                </a:r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2800" dirty="0" err="1">
                    <a:solidFill>
                      <a:srgbClr val="8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tfoot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2800" dirty="0" err="1">
                    <a:solidFill>
                      <a:srgbClr val="8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tbody</a:t>
                </a:r>
                <a:r>
                  <a:rPr lang="en-US" sz="3200" dirty="0" smtClean="0"/>
                  <a:t> (</a:t>
                </a:r>
                <a:r>
                  <a:rPr lang="ru-RU" sz="3200" dirty="0" smtClean="0"/>
                  <a:t>первый </a:t>
                </a:r>
                <a:r>
                  <a:rPr lang="en-US" sz="2800" dirty="0" err="1">
                    <a:solidFill>
                      <a:srgbClr val="8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tr</a:t>
                </a:r>
                <a:r>
                  <a:rPr lang="en-US" sz="3200" dirty="0" smtClean="0"/>
                  <a:t>). </a:t>
                </a:r>
                <a:r>
                  <a:rPr lang="ru-RU" sz="3200" dirty="0" smtClean="0"/>
                  <a:t>Сейчас</a:t>
                </a:r>
                <a:r>
                  <a:rPr lang="en-US" sz="3200" dirty="0" smtClean="0"/>
                  <a:t> </a:t>
                </a:r>
                <a:r>
                  <a:rPr lang="en-US" sz="2800" dirty="0" err="1">
                    <a:solidFill>
                      <a:srgbClr val="8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tfoot</a:t>
                </a:r>
                <a:r>
                  <a:rPr lang="en-US" sz="3200" dirty="0" smtClean="0"/>
                  <a:t> </a:t>
                </a:r>
                <a:r>
                  <a:rPr lang="ru-RU" sz="3200" dirty="0" smtClean="0"/>
                  <a:t>разрешено размещать внизу.</a:t>
                </a:r>
              </a:p>
              <a:p>
                <a:endParaRPr lang="ru-RU" sz="3200" dirty="0"/>
              </a:p>
              <a:p>
                <a:r>
                  <a:rPr lang="ru-RU" sz="3200" dirty="0" smtClean="0"/>
                  <a:t>Браузеры могут обрамлять</a:t>
                </a:r>
                <a:r>
                  <a:rPr lang="en-US" sz="3200" dirty="0" smtClean="0"/>
                  <a:t> </a:t>
                </a:r>
                <a:r>
                  <a:rPr lang="ru-RU" sz="3200" dirty="0" smtClean="0"/>
                  <a:t>обычные </a:t>
                </a:r>
                <a:r>
                  <a:rPr lang="en-US" sz="2800" dirty="0" err="1">
                    <a:solidFill>
                      <a:srgbClr val="8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tr</a:t>
                </a:r>
                <a:r>
                  <a:rPr lang="en-US" sz="3200" dirty="0" smtClean="0"/>
                  <a:t> </a:t>
                </a:r>
                <a:r>
                  <a:rPr lang="ru-RU" sz="3200" dirty="0" smtClean="0"/>
                  <a:t>в неявный </a:t>
                </a:r>
                <a:r>
                  <a:rPr lang="en-US" sz="2800" dirty="0" err="1">
                    <a:solidFill>
                      <a:srgbClr val="8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tbody</a:t>
                </a:r>
                <a:r>
                  <a:rPr lang="en-US" sz="3200" dirty="0" smtClean="0"/>
                  <a:t>.</a:t>
                </a:r>
                <a:endParaRPr lang="ru-RU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3182" r="-2121" b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2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колонок таблицы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1104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При помощи элементов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colgroup</a:t>
            </a:r>
            <a:r>
              <a:rPr lang="ru-RU" sz="3200" dirty="0" smtClean="0"/>
              <a:t> и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sz="3200" dirty="0" smtClean="0"/>
              <a:t> </a:t>
            </a:r>
            <a:r>
              <a:rPr lang="ru-RU" sz="3200" dirty="0" smtClean="0"/>
              <a:t>можно задать стиль одной </a:t>
            </a:r>
            <a:r>
              <a:rPr lang="ru-RU" sz="3200" dirty="0"/>
              <a:t>или нескольких колонок таблицы</a:t>
            </a:r>
            <a:r>
              <a:rPr lang="ru-RU" sz="3200" dirty="0" smtClean="0"/>
              <a:t>. Собственные атрибуты: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</a:t>
            </a:r>
            <a:r>
              <a:rPr lang="en-US" sz="3200" dirty="0" smtClean="0"/>
              <a:t>,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valign</a:t>
            </a:r>
            <a:r>
              <a:rPr lang="en-US" sz="3200" dirty="0" smtClean="0"/>
              <a:t>,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3200" dirty="0" smtClean="0"/>
              <a:t> (</a:t>
            </a:r>
            <a:r>
              <a:rPr lang="ru-RU" sz="3200" dirty="0" smtClean="0"/>
              <a:t>устарели в </a:t>
            </a:r>
            <a:r>
              <a:rPr lang="en-US" sz="3200" dirty="0" smtClean="0"/>
              <a:t>HTML5),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US" sz="3200" dirty="0" smtClean="0"/>
              <a:t> (</a:t>
            </a:r>
            <a:r>
              <a:rPr lang="ru-RU" sz="3200" dirty="0" smtClean="0"/>
              <a:t>количество </a:t>
            </a:r>
            <a:r>
              <a:rPr lang="ru-RU" sz="3200" dirty="0"/>
              <a:t>колонок, к которым нужно применять </a:t>
            </a:r>
            <a:r>
              <a:rPr lang="ru-RU" sz="3200" dirty="0" smtClean="0"/>
              <a:t>параметры</a:t>
            </a:r>
            <a:r>
              <a:rPr lang="en-US" sz="3200" dirty="0" smtClean="0"/>
              <a:t>)</a:t>
            </a:r>
            <a:r>
              <a:rPr lang="ru-RU" sz="3200" dirty="0" smtClean="0"/>
              <a:t>.</a:t>
            </a:r>
          </a:p>
          <a:p>
            <a:endParaRPr lang="ru-RU" sz="3200" dirty="0"/>
          </a:p>
          <a:p>
            <a:r>
              <a:rPr lang="ru-RU" sz="3200" dirty="0" smtClean="0"/>
              <a:t>В </a:t>
            </a:r>
            <a:r>
              <a:rPr lang="en-US" sz="3200" dirty="0" smtClean="0"/>
              <a:t>HTML5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sz="3200" dirty="0" smtClean="0"/>
              <a:t> </a:t>
            </a:r>
            <a:r>
              <a:rPr lang="ru-RU" sz="3200" b="1" dirty="0" smtClean="0"/>
              <a:t>должны</a:t>
            </a:r>
            <a:r>
              <a:rPr lang="ru-RU" sz="3200" dirty="0" smtClean="0"/>
              <a:t> быть вложены в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colgroup</a:t>
            </a:r>
            <a:r>
              <a:rPr lang="en-US" sz="3200" dirty="0" smtClean="0"/>
              <a:t> (</a:t>
            </a:r>
            <a:r>
              <a:rPr lang="ru-RU" sz="3200" dirty="0" smtClean="0"/>
              <a:t>это можно сделать, если у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colgroup</a:t>
            </a:r>
            <a:r>
              <a:rPr lang="en-US" sz="3200" dirty="0" smtClean="0"/>
              <a:t> </a:t>
            </a:r>
            <a:r>
              <a:rPr lang="ru-RU" sz="3200" dirty="0" smtClean="0"/>
              <a:t>не задан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US" sz="3200" dirty="0" smtClean="0"/>
              <a:t>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622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*Настройка </a:t>
            </a:r>
            <a:r>
              <a:rPr lang="ru-RU" dirty="0" smtClean="0"/>
              <a:t>колонок таблицы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00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="groups"&gt;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="100"&gt;&lt;/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colgroup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colgroup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="25"&gt;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colgroup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85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колонок таблицы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380" y="2433426"/>
            <a:ext cx="54102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 таблицы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1104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ru-RU" sz="3200" dirty="0"/>
              <a:t>Заголовок представляет собой текст, по умолчанию отображаемый перед таблицей и описывающий её содержание.</a:t>
            </a:r>
          </a:p>
          <a:p>
            <a:pPr>
              <a:spcBef>
                <a:spcPts val="2400"/>
              </a:spcBef>
            </a:pPr>
            <a:r>
              <a:rPr lang="ru-RU" sz="3200" dirty="0" smtClean="0"/>
              <a:t>Для </a:t>
            </a:r>
            <a:r>
              <a:rPr lang="ru-RU" sz="3200" dirty="0"/>
              <a:t>создания заголовка к таблице </a:t>
            </a:r>
            <a:r>
              <a:rPr lang="ru-RU" sz="3200" dirty="0" smtClean="0"/>
              <a:t>используется контейнер </a:t>
            </a:r>
            <a:r>
              <a:rPr lang="ru-RU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caption</a:t>
            </a:r>
            <a:r>
              <a:rPr lang="ru-RU" sz="3200" dirty="0" smtClean="0"/>
              <a:t>. Он может </a:t>
            </a:r>
            <a:r>
              <a:rPr lang="ru-RU" sz="3200" dirty="0"/>
              <a:t>размещаться только внутри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ru-RU" sz="3200" dirty="0" smtClean="0"/>
              <a:t>, </a:t>
            </a:r>
            <a:r>
              <a:rPr lang="ru-RU" sz="3200" dirty="0"/>
              <a:t>причём сразу после открывающего тега</a:t>
            </a:r>
            <a:r>
              <a:rPr lang="ru-RU" sz="32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ru-RU" sz="3200" dirty="0" smtClean="0"/>
              <a:t>Элемент </a:t>
            </a:r>
            <a:r>
              <a:rPr lang="ru-RU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caption</a:t>
            </a:r>
            <a:r>
              <a:rPr lang="ru-RU" sz="3200" dirty="0" smtClean="0"/>
              <a:t> имеет атрибут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</a:t>
            </a:r>
            <a:r>
              <a:rPr lang="ru-RU" sz="3200" dirty="0" smtClean="0"/>
              <a:t> – выравнивание заголовка (устарел).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469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 таблицы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11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&lt;table   width="90%" border="1" 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&lt;caption&gt;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Заголовок&lt;/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caption&gt;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&lt;td&gt;d1&lt;/td&gt;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&lt;td&gt;d2&lt;/td&gt;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&lt;td&gt;d3&lt;/td&gt;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&lt;td&gt;d4&lt;/td&gt;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3698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1015"/>
            <a:ext cx="10058400" cy="963637"/>
          </a:xfrm>
        </p:spPr>
        <p:txBody>
          <a:bodyPr/>
          <a:lstStyle/>
          <a:p>
            <a:r>
              <a:rPr lang="en-US" dirty="0"/>
              <a:t>Sublime Text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8862"/>
            <a:ext cx="8682095" cy="565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3587262"/>
            <a:ext cx="2119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&lt;</a:t>
            </a:r>
            <a:r>
              <a:rPr lang="en-US" sz="4400" dirty="0" err="1" smtClean="0"/>
              <a:t>Ctrl+E</a:t>
            </a:r>
            <a:r>
              <a:rPr lang="en-US" sz="4400" dirty="0" smtClean="0"/>
              <a:t>&gt;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8979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2" y="1"/>
            <a:ext cx="1052847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0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22" y="0"/>
            <a:ext cx="1052847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6307" y="3456166"/>
            <a:ext cx="2119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&lt;</a:t>
            </a:r>
            <a:r>
              <a:rPr lang="en-US" sz="4400" dirty="0" err="1" smtClean="0"/>
              <a:t>Ctrl+E</a:t>
            </a:r>
            <a:r>
              <a:rPr lang="en-US" sz="4400" dirty="0" smtClean="0"/>
              <a:t>&gt;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7422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0" y="0"/>
            <a:ext cx="10528478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7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Дата и время (</a:t>
            </a:r>
            <a:r>
              <a:rPr lang="en-US" dirty="0" smtClean="0"/>
              <a:t>HTML5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25144" cy="43578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При помощи элемента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текст помечается как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дата и (или) время. Значение может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указываться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внутри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контейнера 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либо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через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атрибут 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="15:00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o'clock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="1984-12-7"&gt;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December 7th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50434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63505" y="3244333"/>
            <a:ext cx="45963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&lt;</a:t>
            </a:r>
            <a:r>
              <a:rPr lang="en-US" sz="3200" b="1" dirty="0"/>
              <a:t>Ctrl</a:t>
            </a:r>
            <a:r>
              <a:rPr lang="ru-RU" sz="3200" b="1" dirty="0"/>
              <a:t>&gt;+&lt;</a:t>
            </a:r>
            <a:r>
              <a:rPr lang="en-US" sz="3200" b="1" dirty="0"/>
              <a:t>Shift</a:t>
            </a:r>
            <a:r>
              <a:rPr lang="ru-RU" sz="3200" b="1" dirty="0"/>
              <a:t>&gt;+&lt;</a:t>
            </a:r>
            <a:r>
              <a:rPr lang="en-US" sz="3200" b="1" dirty="0"/>
              <a:t>D</a:t>
            </a:r>
            <a:r>
              <a:rPr lang="ru-RU" sz="3200" b="1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3884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0053"/>
            <a:ext cx="121920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/>
              <a:t>&lt;</a:t>
            </a:r>
            <a:r>
              <a:rPr lang="en-US" sz="4400" b="1" dirty="0"/>
              <a:t>Ctrl</a:t>
            </a:r>
            <a:r>
              <a:rPr lang="ru-RU" sz="4400" b="1" dirty="0"/>
              <a:t> + </a:t>
            </a:r>
            <a:r>
              <a:rPr lang="en-US" sz="4400" b="1" dirty="0"/>
              <a:t>D</a:t>
            </a:r>
            <a:r>
              <a:rPr lang="ru-RU" sz="4400" b="1" dirty="0"/>
              <a:t>&gt; </a:t>
            </a:r>
            <a:r>
              <a:rPr lang="en-US" sz="4400" b="1" dirty="0" smtClean="0"/>
              <a:t>   </a:t>
            </a:r>
            <a:r>
              <a:rPr lang="ru-RU" sz="4000" dirty="0" smtClean="0"/>
              <a:t>выбор следующего вхождения </a:t>
            </a:r>
            <a:r>
              <a:rPr lang="ru-RU" sz="4000" dirty="0"/>
              <a:t>текущего </a:t>
            </a:r>
            <a:r>
              <a:rPr lang="ru-RU" sz="4000" dirty="0" smtClean="0"/>
              <a:t>слова – </a:t>
            </a:r>
            <a:r>
              <a:rPr lang="ru-RU" sz="4000" dirty="0"/>
              <a:t>множественное выделение </a:t>
            </a:r>
            <a:endParaRPr lang="ru-RU" sz="4000" dirty="0" smtClean="0"/>
          </a:p>
          <a:p>
            <a:r>
              <a:rPr lang="ru-RU" sz="4400" b="1" dirty="0"/>
              <a:t>&lt;</a:t>
            </a:r>
            <a:r>
              <a:rPr lang="en-US" sz="4400" b="1" dirty="0"/>
              <a:t>Ctrl</a:t>
            </a:r>
            <a:r>
              <a:rPr lang="ru-RU" sz="4400" b="1" dirty="0"/>
              <a:t> + </a:t>
            </a:r>
            <a:r>
              <a:rPr lang="ru-RU" sz="4400" b="1" dirty="0" smtClean="0"/>
              <a:t>пробел&gt;   </a:t>
            </a:r>
            <a:r>
              <a:rPr lang="ru-RU" sz="4400" dirty="0" smtClean="0"/>
              <a:t>одновременный ввод в несколько отмеченных мест</a:t>
            </a:r>
          </a:p>
          <a:p>
            <a:r>
              <a:rPr lang="ru-RU" sz="4400" b="1" dirty="0"/>
              <a:t>&lt;</a:t>
            </a:r>
            <a:r>
              <a:rPr lang="ru-RU" sz="4400" b="1" dirty="0" err="1"/>
              <a:t>Ctrl</a:t>
            </a:r>
            <a:r>
              <a:rPr lang="ru-RU" sz="4400" b="1" dirty="0"/>
              <a:t> + </a:t>
            </a:r>
            <a:r>
              <a:rPr lang="ru-RU" sz="4400" b="1" dirty="0" err="1"/>
              <a:t>Shift</a:t>
            </a:r>
            <a:r>
              <a:rPr lang="ru-RU" sz="4400" b="1" dirty="0"/>
              <a:t> + </a:t>
            </a:r>
            <a:r>
              <a:rPr lang="ru-RU" sz="4400" b="1" dirty="0" smtClean="0"/>
              <a:t>L&gt;  </a:t>
            </a:r>
            <a:r>
              <a:rPr lang="ru-RU" sz="4400" dirty="0" smtClean="0"/>
              <a:t>одновременное редактирование нескольких выделенных элементов</a:t>
            </a:r>
          </a:p>
          <a:p>
            <a:r>
              <a:rPr lang="en-US" sz="4400" b="1" dirty="0" smtClean="0"/>
              <a:t>&lt;Ctrl </a:t>
            </a:r>
            <a:r>
              <a:rPr lang="en-US" sz="4400" b="1" dirty="0"/>
              <a:t>+ Shift + </a:t>
            </a:r>
            <a:r>
              <a:rPr lang="en-US" sz="4400" b="1" dirty="0" smtClean="0"/>
              <a:t>P&gt;</a:t>
            </a:r>
            <a:r>
              <a:rPr lang="ru-RU" sz="4400" b="1" dirty="0" smtClean="0"/>
              <a:t> </a:t>
            </a:r>
            <a:r>
              <a:rPr lang="ru-RU" sz="4400" dirty="0"/>
              <a:t>быстрый доступ к</a:t>
            </a:r>
            <a:r>
              <a:rPr lang="en-US" sz="4400" dirty="0"/>
              <a:t> Command Palette</a:t>
            </a:r>
            <a:r>
              <a:rPr lang="en-US" sz="4400" dirty="0" smtClean="0"/>
              <a:t>…</a:t>
            </a:r>
            <a:endParaRPr lang="ru-RU" sz="4400" dirty="0" smtClean="0"/>
          </a:p>
          <a:p>
            <a:r>
              <a:rPr lang="en-US" sz="4400" b="1" dirty="0" smtClean="0"/>
              <a:t>&lt;</a:t>
            </a:r>
            <a:r>
              <a:rPr lang="ru-RU" sz="4400" b="1" dirty="0" err="1" smtClean="0"/>
              <a:t>Ctrl+P</a:t>
            </a:r>
            <a:r>
              <a:rPr lang="en-US" sz="4400" b="1" dirty="0"/>
              <a:t>&gt;</a:t>
            </a:r>
            <a:r>
              <a:rPr lang="ru-RU" sz="4400" b="1" dirty="0" smtClean="0"/>
              <a:t>  </a:t>
            </a:r>
            <a:r>
              <a:rPr lang="ru-RU" sz="4400" dirty="0"/>
              <a:t>быстрое перемещение между файлами</a:t>
            </a:r>
            <a:endParaRPr lang="ru-RU" sz="4400" b="1" dirty="0"/>
          </a:p>
          <a:p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3884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3125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765265" y="2614825"/>
            <a:ext cx="52364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выделить элементы и </a:t>
            </a:r>
            <a:endParaRPr lang="ru-RU" sz="4000" dirty="0" smtClean="0"/>
          </a:p>
          <a:p>
            <a:r>
              <a:rPr lang="ru-RU" sz="4000" dirty="0" smtClean="0"/>
              <a:t>нажать </a:t>
            </a:r>
            <a:r>
              <a:rPr lang="ru-RU" sz="4000" dirty="0"/>
              <a:t>&lt;</a:t>
            </a:r>
            <a:r>
              <a:rPr lang="ru-RU" sz="4000" dirty="0" err="1"/>
              <a:t>Ctrl</a:t>
            </a:r>
            <a:r>
              <a:rPr lang="ru-RU" sz="4000" dirty="0"/>
              <a:t> + </a:t>
            </a:r>
            <a:r>
              <a:rPr lang="ru-RU" sz="4000" dirty="0" err="1"/>
              <a:t>Shift</a:t>
            </a:r>
            <a:r>
              <a:rPr lang="ru-RU" sz="4000" dirty="0"/>
              <a:t> + L&gt;</a:t>
            </a:r>
          </a:p>
        </p:txBody>
      </p:sp>
    </p:spTree>
    <p:extLst>
      <p:ext uri="{BB962C8B-B14F-4D97-AF65-F5344CB8AC3E}">
        <p14:creationId xmlns:p14="http://schemas.microsoft.com/office/powerpoint/2010/main" val="33884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0489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8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501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048000" y="310583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4000" dirty="0"/>
              <a:t>чтобы закончить процесс повторить нажатие </a:t>
            </a:r>
            <a:endParaRPr lang="ru-RU" sz="4000" dirty="0" smtClean="0"/>
          </a:p>
          <a:p>
            <a:r>
              <a:rPr lang="ru-RU" sz="4000" dirty="0" smtClean="0"/>
              <a:t>&lt;</a:t>
            </a:r>
            <a:r>
              <a:rPr lang="ru-RU" sz="4000" dirty="0" err="1"/>
              <a:t>Ctrl</a:t>
            </a:r>
            <a:r>
              <a:rPr lang="ru-RU" sz="4000" dirty="0"/>
              <a:t> + </a:t>
            </a:r>
            <a:r>
              <a:rPr lang="ru-RU" sz="4000" dirty="0" err="1"/>
              <a:t>Shift</a:t>
            </a:r>
            <a:r>
              <a:rPr lang="ru-RU" sz="4000" dirty="0"/>
              <a:t> + L&gt;</a:t>
            </a:r>
          </a:p>
        </p:txBody>
      </p:sp>
    </p:spTree>
    <p:extLst>
      <p:ext uri="{BB962C8B-B14F-4D97-AF65-F5344CB8AC3E}">
        <p14:creationId xmlns:p14="http://schemas.microsoft.com/office/powerpoint/2010/main" val="19829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3256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87568" y="4629835"/>
            <a:ext cx="101052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Чтобы установить плагин </a:t>
            </a:r>
            <a:r>
              <a:rPr lang="en-US" sz="4000" dirty="0" err="1"/>
              <a:t>emmet</a:t>
            </a:r>
            <a:r>
              <a:rPr lang="ru-RU" sz="4000" dirty="0"/>
              <a:t>: </a:t>
            </a:r>
            <a:r>
              <a:rPr lang="ru-RU" sz="4000" dirty="0" smtClean="0"/>
              <a:t>быстрый </a:t>
            </a:r>
            <a:r>
              <a:rPr lang="ru-RU" sz="4000" dirty="0"/>
              <a:t>доступ &lt;</a:t>
            </a:r>
            <a:r>
              <a:rPr lang="en-US" sz="4000" dirty="0"/>
              <a:t>Ctrl</a:t>
            </a:r>
            <a:r>
              <a:rPr lang="ru-RU" sz="4000" dirty="0"/>
              <a:t> + </a:t>
            </a:r>
            <a:r>
              <a:rPr lang="en-US" sz="4000" dirty="0"/>
              <a:t>Shift</a:t>
            </a:r>
            <a:r>
              <a:rPr lang="ru-RU" sz="4000" dirty="0"/>
              <a:t> + </a:t>
            </a:r>
            <a:r>
              <a:rPr lang="en-US" sz="4000" dirty="0"/>
              <a:t>P</a:t>
            </a:r>
            <a:r>
              <a:rPr lang="ru-RU" sz="4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395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97308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6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4962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1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1984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177925" y="2444750"/>
            <a:ext cx="4081998" cy="1231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8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0990" y="291584"/>
            <a:ext cx="104701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#page&gt;</a:t>
            </a:r>
            <a:r>
              <a:rPr lang="en-US" sz="4400" dirty="0" err="1"/>
              <a:t>div.logo+ul#navigation</a:t>
            </a:r>
            <a:r>
              <a:rPr lang="en-US" sz="4400" dirty="0"/>
              <a:t>&gt;li*5&gt;a{Item $}</a:t>
            </a:r>
            <a:endParaRPr lang="ru-RU" sz="44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3350" y="1524729"/>
            <a:ext cx="11772900" cy="497059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div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id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page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&lt;div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"logo"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&gt;&lt;/div&gt;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ul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id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"navigation"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	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altLang="ru-RU" sz="3200" dirty="0" smtClean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&lt;li&gt;&lt;a 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href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Item 1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&lt;/a&gt;&lt;/li&gt;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kumimoji="0" lang="en-US" altLang="ru-RU" sz="32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&lt;li&gt;&lt;a 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href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Item 2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&lt;/a&gt;&lt;/li&gt;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&lt;li&gt;&lt;a 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href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Item 3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&lt;/a&gt;&lt;/li&gt;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&lt;li&gt;&lt;a 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href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Item 4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&lt;/a&gt;&lt;/li&gt;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&lt;li&gt;&lt;a 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href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Item 5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&lt;/a&gt;&lt;/li&gt;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ul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2F6F9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div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333849" y="1551133"/>
            <a:ext cx="1941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&lt;Ctrl</a:t>
            </a:r>
            <a:r>
              <a:rPr lang="ru-RU" sz="4000" dirty="0"/>
              <a:t>+</a:t>
            </a:r>
            <a:r>
              <a:rPr lang="en-US" sz="4000" dirty="0" smtClean="0"/>
              <a:t>E&gt;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369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Выделенный текст</a:t>
            </a:r>
            <a:r>
              <a:rPr lang="en-US" dirty="0" smtClean="0"/>
              <a:t> (HTML5)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Элемент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mark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помечает текст как выделенный. В браузере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текст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внутри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mark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выделяется жёлтым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фоном.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would like a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mark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mark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of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mark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pears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mark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9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8926" y="405884"/>
            <a:ext cx="21130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err="1"/>
              <a:t>div</a:t>
            </a:r>
            <a:r>
              <a:rPr lang="ru-RU" sz="4400" dirty="0"/>
              <a:t>&gt;</a:t>
            </a:r>
            <a:r>
              <a:rPr lang="ru-RU" sz="4400" dirty="0" err="1"/>
              <a:t>ul</a:t>
            </a:r>
            <a:r>
              <a:rPr lang="ru-RU" sz="4400" dirty="0"/>
              <a:t>&gt;</a:t>
            </a:r>
            <a:r>
              <a:rPr lang="ru-RU" sz="4400" dirty="0" err="1"/>
              <a:t>li</a:t>
            </a:r>
            <a:endParaRPr lang="ru-RU" sz="4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8926" y="2517711"/>
            <a:ext cx="5487400" cy="250837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&lt;div&gt;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ul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altLang="ru-RU" sz="3200" dirty="0" smtClean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&lt;li&gt; &lt;/li&gt;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ul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2F6F9F"/>
              </a:solidFill>
              <a:effectLst/>
              <a:latin typeface="Lucida Console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6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99942" y="405884"/>
            <a:ext cx="37802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div&gt;</a:t>
            </a:r>
            <a:r>
              <a:rPr lang="en-US" sz="4400" dirty="0" err="1"/>
              <a:t>ul</a:t>
            </a:r>
            <a:r>
              <a:rPr lang="en-US" sz="4400" dirty="0"/>
              <a:t>&gt;li{It $}*5</a:t>
            </a:r>
            <a:endParaRPr lang="ru-RU" sz="4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8926" y="1532826"/>
            <a:ext cx="5240537" cy="447814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ru-RU" sz="3200" dirty="0">
                <a:solidFill>
                  <a:srgbClr val="2F6F9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&lt;div&gt;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ru-RU" sz="3200" dirty="0">
                <a:solidFill>
                  <a:srgbClr val="2F6F9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&lt;ul&gt;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ru-RU" sz="3200" dirty="0">
                <a:solidFill>
                  <a:srgbClr val="2F6F9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	&lt;li&gt;It 1&lt;/li&gt;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ru-RU" sz="3200" dirty="0">
                <a:solidFill>
                  <a:srgbClr val="2F6F9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	&lt;li&gt;It 2&lt;/li&gt;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ru-RU" sz="3200" dirty="0">
                <a:solidFill>
                  <a:srgbClr val="2F6F9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	&lt;li&gt;It 3&lt;/li&gt;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ru-RU" sz="3200" dirty="0">
                <a:solidFill>
                  <a:srgbClr val="2F6F9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	&lt;li&gt;It 4&lt;/li&gt;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ru-RU" sz="3200" dirty="0">
                <a:solidFill>
                  <a:srgbClr val="2F6F9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	&lt;li&gt;It 5&lt;/li&gt;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ru-RU" sz="3200" dirty="0">
                <a:solidFill>
                  <a:srgbClr val="2F6F9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&lt;/ul&gt;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ru-RU" sz="3200" dirty="0">
                <a:solidFill>
                  <a:srgbClr val="2F6F9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&lt;/div&gt;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08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3597" y="691634"/>
            <a:ext cx="23166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err="1"/>
              <a:t>div+p+bq</a:t>
            </a:r>
            <a:endParaRPr lang="ru-RU" sz="4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03597" y="2268378"/>
            <a:ext cx="6470041" cy="152349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&lt;div&gt;&lt;/div&gt;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&lt;p&gt;&lt;/p&gt;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2F6F9F"/>
              </a:solidFill>
              <a:effectLst/>
              <a:latin typeface="Lucida Console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blockquote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blockquote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97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90238"/>
            <a:ext cx="5961888" cy="72327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div+div</a:t>
            </a:r>
            <a:r>
              <a:rPr kumimoji="0" lang="ru-RU" altLang="ru-RU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&gt;p&gt;</a:t>
            </a:r>
            <a:r>
              <a:rPr kumimoji="0" lang="ru-RU" altLang="ru-RU" sz="4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span+em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81050" y="2343404"/>
            <a:ext cx="9565439" cy="152349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&lt;div&gt;&lt;/div&gt;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&lt;div&gt;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&lt;p&gt;&lt;span&gt;&lt;/span&gt;&lt;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em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em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&gt;&lt;/p&gt;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2F6F9F"/>
              </a:solidFill>
              <a:effectLst/>
              <a:latin typeface="Lucida Console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031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42950" y="266388"/>
            <a:ext cx="2563522" cy="72327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ul&gt;li*5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06472" y="2025270"/>
            <a:ext cx="4317207" cy="349326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ul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&lt;li&gt;&lt;/li&gt;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&lt;li&gt;&lt;/li&gt;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&lt;li&gt;&lt;/li&gt;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&lt;li&gt;&lt;/li&gt;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&lt;li&gt;&lt;/li&gt;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ul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0500" y="75888"/>
            <a:ext cx="9360255" cy="72327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(div&gt;dl&gt;(</a:t>
            </a:r>
            <a:r>
              <a:rPr kumimoji="0" lang="en-US" altLang="ru-RU" sz="4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dt+dd</a:t>
            </a:r>
            <a:r>
              <a:rPr kumimoji="0" lang="en-US" altLang="ru-RU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)*3)+footer&gt;p</a:t>
            </a:r>
            <a:endParaRPr kumimoji="0" lang="en-US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38450" y="881304"/>
            <a:ext cx="6227987" cy="595547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&lt;div&gt;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&lt;dl&gt;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altLang="ru-RU" sz="3200" dirty="0" smtClean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altLang="ru-RU" sz="3200" dirty="0" smtClean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dd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dd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altLang="ru-RU" sz="3200" dirty="0" smtClean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altLang="ru-RU" sz="3200" dirty="0" smtClean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dd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dd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altLang="ru-RU" sz="3200" dirty="0" smtClean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altLang="ru-RU" sz="3200" dirty="0" smtClean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dd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dd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altLang="ru-RU" sz="3200" dirty="0" smtClean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&lt;/dl&gt;&lt;/div&gt;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&lt;footer&gt;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&lt;p&gt;&lt;/p&gt;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2F6F9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footer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285438"/>
            <a:ext cx="4602542" cy="72327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ul</a:t>
            </a:r>
            <a:r>
              <a:rPr kumimoji="0" lang="ru-RU" altLang="ru-RU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ru-RU" altLang="ru-RU" sz="4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li.item</a:t>
            </a:r>
            <a:r>
              <a:rPr kumimoji="0" lang="ru-RU" altLang="ru-RU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$*5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19250" y="1815720"/>
            <a:ext cx="7773282" cy="349326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ul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"item1"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&gt;&lt;/li&gt;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li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"item2"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li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"item3"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&gt;&lt;/li&gt;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"item4"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&gt;&lt;/li&gt;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"item5"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&gt;&lt;/li&gt;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2F6F9F"/>
              </a:solidFill>
              <a:effectLst/>
              <a:latin typeface="Lucida Console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82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5750" y="209238"/>
            <a:ext cx="5282215" cy="72327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ul&gt;li.item$@-*5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14450" y="1834770"/>
            <a:ext cx="7773282" cy="349326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ul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"item5"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&gt;&lt;/li&gt;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"item4"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&gt;&lt;/li&gt;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"item3"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&gt;&lt;/li&gt;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"item2"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&gt;&lt;/li&gt;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"item1"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&gt;&lt;/li&gt;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2F6F9F"/>
              </a:solidFill>
              <a:effectLst/>
              <a:latin typeface="Lucida Console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05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1450" y="114300"/>
            <a:ext cx="5282215" cy="72327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ul&gt;li.item$@3*5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66800" y="1739520"/>
            <a:ext cx="7773282" cy="349326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ul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"item3"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&gt;&lt;/li&gt;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"item4"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&gt;&lt;/li&gt;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"item5"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&gt;&lt;/li&gt;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"item6"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&gt;&lt;/li&gt;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&lt;li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"item7"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&gt;&lt;/li&gt;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2F6F9F"/>
              </a:solidFill>
              <a:effectLst/>
              <a:latin typeface="Lucida Console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15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72538"/>
            <a:ext cx="120396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 smtClean="0"/>
              <a:t>ul.generic</a:t>
            </a:r>
            <a:r>
              <a:rPr lang="en-US" sz="4400" dirty="0" smtClean="0"/>
              <a:t>-list&gt;lorem10.item*4   </a:t>
            </a:r>
            <a:endParaRPr lang="ru-RU" sz="4400" dirty="0" smtClean="0"/>
          </a:p>
          <a:p>
            <a:r>
              <a:rPr lang="ru-RU" sz="4400" dirty="0" smtClean="0"/>
              <a:t>автоматическая генерация текста из 10 слов</a:t>
            </a:r>
            <a:endParaRPr lang="ru-RU" sz="4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932108"/>
            <a:ext cx="12039600" cy="454733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ul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"generic-list"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&lt;li 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"item"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Lorem ipsum dolor sit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amet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8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ru-RU" sz="2800" dirty="0" smtClean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consectetur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adipisicing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elit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. Nam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vero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&lt;/li&gt;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&lt;li 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"item"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Laboriosam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quaerat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sapiente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minima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800" dirty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ru-RU" sz="2800" dirty="0" smtClean="0">
                <a:solidFill>
                  <a:srgbClr val="333333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nam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minus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similique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illum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architecto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et!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&lt;/li&gt;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&lt;li 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"item"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Incidunt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vitae quae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facere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ducimus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	nostrum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aliquid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dolorum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veritatis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dicta!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&lt;/li&gt;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&lt;li 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"item"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Tenetur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laborum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quod cum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excepturi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		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recusandae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porro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sint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quas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soluta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!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&lt;/li&gt;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ul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Произвольный интервал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800"/>
              </a:spcBef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Элемент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работает как универсальный контейнер для выделение текста в строке. Основная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идея – выделение фрагмента и дальнейшая настройка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этого фрагмента при помощи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3840" y="3771036"/>
            <a:ext cx="117246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&lt;p&gt;&lt;</a:t>
            </a:r>
            <a:r>
              <a:rPr lang="ru-RU" sz="28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</a:t>
            </a:r>
            <a:r>
              <a:rPr lang="ru-RU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Р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8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азумные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 люди приспосабливаются к окружающему миру. </a:t>
            </a:r>
          </a:p>
          <a:p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  Неразумные люди приспосабливают мир к себе. Вот почему прогресс определяется 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действиями 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неразумных людей.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Бернард Шоу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  <a:endParaRPr lang="ru-RU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8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592" y="-6268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Основные операции в </a:t>
            </a:r>
            <a:r>
              <a:rPr lang="ru-RU" sz="2800" b="1" dirty="0" err="1"/>
              <a:t>Emmet</a:t>
            </a:r>
            <a:endParaRPr lang="ru-RU" sz="2800" b="1" dirty="0"/>
          </a:p>
          <a:p>
            <a:r>
              <a:rPr lang="ru-RU" sz="2800" dirty="0"/>
              <a:t>Итак, для написания HTML в </a:t>
            </a:r>
            <a:r>
              <a:rPr lang="ru-RU" sz="2800" dirty="0" err="1"/>
              <a:t>Emmet</a:t>
            </a:r>
            <a:r>
              <a:rPr lang="ru-RU" sz="2800" dirty="0"/>
              <a:t> используются 12 типов селекторов:</a:t>
            </a:r>
          </a:p>
          <a:p>
            <a:r>
              <a:rPr lang="ru-RU" sz="2800" dirty="0"/>
              <a:t>#  — создает атрибут </a:t>
            </a:r>
            <a:r>
              <a:rPr lang="ru-RU" sz="2800" dirty="0" err="1"/>
              <a:t>id</a:t>
            </a:r>
            <a:endParaRPr lang="ru-RU" sz="2800" dirty="0"/>
          </a:p>
          <a:p>
            <a:r>
              <a:rPr lang="ru-RU" sz="2800" dirty="0"/>
              <a:t>.  — создает атрибут </a:t>
            </a:r>
            <a:r>
              <a:rPr lang="ru-RU" sz="2800" dirty="0" err="1"/>
              <a:t>class</a:t>
            </a:r>
            <a:endParaRPr lang="ru-RU" sz="2800" dirty="0"/>
          </a:p>
          <a:p>
            <a:r>
              <a:rPr lang="ru-RU" sz="2800" dirty="0"/>
              <a:t>[]  — создает любые другие атрибуты, в том числе и пользовательские</a:t>
            </a:r>
          </a:p>
          <a:p>
            <a:r>
              <a:rPr lang="ru-RU" sz="2800" dirty="0"/>
              <a:t>&gt;  — делает переход на один уровень ниже</a:t>
            </a:r>
          </a:p>
          <a:p>
            <a:r>
              <a:rPr lang="ru-RU" sz="2800" dirty="0"/>
              <a:t>+  — создает соседние элементы на том же уровне</a:t>
            </a:r>
          </a:p>
          <a:p>
            <a:r>
              <a:rPr lang="ru-RU" sz="2800" dirty="0"/>
              <a:t>^  — делает переход на уровень вверх</a:t>
            </a:r>
          </a:p>
          <a:p>
            <a:r>
              <a:rPr lang="ru-RU" sz="2800" dirty="0"/>
              <a:t>*  — умножает элементы</a:t>
            </a:r>
          </a:p>
          <a:p>
            <a:r>
              <a:rPr lang="ru-RU" sz="2800" dirty="0"/>
              <a:t>$  — заменяется числом, каждый раз увеличивающимся на единицу</a:t>
            </a:r>
          </a:p>
          <a:p>
            <a:r>
              <a:rPr lang="ru-RU" sz="2800" dirty="0"/>
              <a:t>$$  — то же самое, только двухзначное</a:t>
            </a:r>
          </a:p>
          <a:p>
            <a:r>
              <a:rPr lang="ru-RU" sz="2800" dirty="0"/>
              <a:t>{}  — добавляет текстовое содержимое элементам</a:t>
            </a:r>
          </a:p>
          <a:p>
            <a:r>
              <a:rPr lang="ru-RU" sz="2800" dirty="0"/>
              <a:t>()  — группирует элементы</a:t>
            </a:r>
          </a:p>
          <a:p>
            <a:r>
              <a:rPr lang="ru-RU" sz="2800" dirty="0"/>
              <a:t>:  — используется для некоторых элементов, таких как &lt;</a:t>
            </a:r>
            <a:r>
              <a:rPr lang="ru-RU" sz="2800" dirty="0" err="1"/>
              <a:t>input</a:t>
            </a:r>
            <a:r>
              <a:rPr lang="ru-RU" sz="2800" dirty="0"/>
              <a:t>&gt;, &lt;a&gt;, &lt;</a:t>
            </a:r>
            <a:r>
              <a:rPr lang="ru-RU" sz="2800" dirty="0" err="1"/>
              <a:t>link</a:t>
            </a:r>
            <a:r>
              <a:rPr lang="ru-RU" sz="2800" dirty="0"/>
              <a:t>&gt; и др., и задает для них атрибуты</a:t>
            </a:r>
          </a:p>
        </p:txBody>
      </p:sp>
    </p:spTree>
    <p:extLst>
      <p:ext uri="{BB962C8B-B14F-4D97-AF65-F5344CB8AC3E}">
        <p14:creationId xmlns:p14="http://schemas.microsoft.com/office/powerpoint/2010/main" val="506863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Перевод строки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200835" cy="4036321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ru-RU" sz="3200" dirty="0" smtClean="0"/>
              <a:t>Элемент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ru-RU" sz="3200" dirty="0" smtClean="0"/>
              <a:t> устанавливает </a:t>
            </a:r>
            <a:r>
              <a:rPr lang="ru-RU" sz="3200" dirty="0"/>
              <a:t>перевод строки в том месте, где </a:t>
            </a:r>
            <a:r>
              <a:rPr lang="ru-RU" sz="3200" dirty="0" smtClean="0"/>
              <a:t>находится. Является атомарным элементом.</a:t>
            </a:r>
          </a:p>
          <a:p>
            <a:pPr>
              <a:spcBef>
                <a:spcPts val="800"/>
              </a:spcBef>
            </a:pPr>
            <a:endParaRPr lang="ru-RU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 WANDERED lonely as a cloud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That floats on high o'er vales and hills,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When all at once I saw a crowd,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 host, of golden daffodils;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745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Потенциальный перевод строки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261002" cy="4036321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ru-RU" sz="3200" dirty="0" smtClean="0"/>
              <a:t>Элемент 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wbr</a:t>
            </a:r>
            <a:r>
              <a:rPr lang="ru-RU" sz="3200" dirty="0"/>
              <a:t> </a:t>
            </a:r>
            <a:r>
              <a:rPr lang="ru-RU" sz="3200" dirty="0" smtClean="0"/>
              <a:t>указывает </a:t>
            </a:r>
            <a:r>
              <a:rPr lang="ru-RU" sz="3200" dirty="0"/>
              <a:t>браузеру место, где допускается делать перенос строки в тексте, если этого требует ширина родительского элемента</a:t>
            </a:r>
            <a:r>
              <a:rPr lang="ru-RU" sz="3200" dirty="0" smtClean="0"/>
              <a:t>. Является атомарным элементом.</a:t>
            </a:r>
          </a:p>
          <a:p>
            <a:pPr>
              <a:spcBef>
                <a:spcPts val="800"/>
              </a:spcBef>
            </a:pPr>
            <a:endParaRPr lang="ru-RU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Самое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длинное слово из 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химии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метоксихлор</a:t>
            </a:r>
            <a:r>
              <a:rPr lang="ru-RU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wbr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диэтиламино</a:t>
            </a:r>
            <a:r>
              <a:rPr lang="ru-RU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wbr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метил</a:t>
            </a:r>
            <a:r>
              <a:rPr lang="ru-RU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wbr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бутил</a:t>
            </a:r>
            <a:r>
              <a:rPr lang="ru-RU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wbr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амино</a:t>
            </a:r>
            <a:r>
              <a:rPr lang="ru-RU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wbr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акридин</a:t>
            </a:r>
            <a:endParaRPr lang="en-US" sz="2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0201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Шрифтовое выделение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7675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800"/>
              </a:spcBef>
            </a:pPr>
            <a:r>
              <a:rPr lang="ru-RU" sz="3200" dirty="0" smtClean="0"/>
              <a:t>Это </a:t>
            </a:r>
            <a:r>
              <a:rPr lang="ru-RU" sz="3200" dirty="0"/>
              <a:t>контейнер для изменения характеристик </a:t>
            </a:r>
            <a:r>
              <a:rPr lang="ru-RU" sz="3200" dirty="0" smtClean="0"/>
              <a:t>шрифта: размер</a:t>
            </a:r>
            <a:r>
              <a:rPr lang="ru-RU" sz="3200" dirty="0"/>
              <a:t>, </a:t>
            </a:r>
            <a:r>
              <a:rPr lang="ru-RU" sz="3200" dirty="0" smtClean="0"/>
              <a:t>цвет, гарнитура</a:t>
            </a:r>
            <a:r>
              <a:rPr lang="ru-RU" sz="3200" dirty="0"/>
              <a:t>. </a:t>
            </a:r>
            <a:r>
              <a:rPr lang="ru-RU" sz="3200" b="1" dirty="0" smtClean="0"/>
              <a:t>Считается устаревшим</a:t>
            </a:r>
            <a:r>
              <a:rPr lang="ru-RU" sz="3200" dirty="0" smtClean="0"/>
              <a:t> – лучше использовать </a:t>
            </a:r>
            <a:r>
              <a:rPr lang="en-US" sz="3200" dirty="0" smtClean="0"/>
              <a:t>CSS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97280" y="2391508"/>
            <a:ext cx="10200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Текст, секции и таблицы</a:t>
            </a:r>
            <a:r>
              <a:rPr lang="en-US" b="1" dirty="0" smtClean="0"/>
              <a:t> HTML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4053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b="1" dirty="0">
                <a:solidFill>
                  <a:srgbClr val="FF0000"/>
                </a:solidFill>
              </a:rPr>
              <a:t>Семантическое и шрифтовое выделение текста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b="1" dirty="0">
                <a:solidFill>
                  <a:srgbClr val="FF0000"/>
                </a:solidFill>
              </a:rPr>
              <a:t>Ссылки и якоря</a:t>
            </a:r>
            <a:endParaRPr lang="en-US" sz="3600" b="1" dirty="0">
              <a:solidFill>
                <a:srgbClr val="FF0000"/>
              </a:solidFill>
            </a:endParaRP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b="1" dirty="0">
                <a:solidFill>
                  <a:srgbClr val="FF0000"/>
                </a:solidFill>
              </a:rPr>
              <a:t>Группировка контента</a:t>
            </a:r>
            <a:endParaRPr lang="en-US" sz="3600" b="1" dirty="0">
              <a:solidFill>
                <a:srgbClr val="FF0000"/>
              </a:solidFill>
            </a:endParaRP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b="1" dirty="0">
                <a:solidFill>
                  <a:srgbClr val="FF0000"/>
                </a:solidFill>
              </a:rPr>
              <a:t>Семантические секции</a:t>
            </a:r>
            <a:endParaRPr lang="en-US" sz="3600" b="1" dirty="0">
              <a:solidFill>
                <a:srgbClr val="FF0000"/>
              </a:solidFill>
            </a:endParaRP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b="1" dirty="0">
                <a:solidFill>
                  <a:srgbClr val="FF0000"/>
                </a:solidFill>
              </a:rPr>
              <a:t>Таблицы</a:t>
            </a:r>
          </a:p>
        </p:txBody>
      </p:sp>
    </p:spTree>
    <p:extLst>
      <p:ext uri="{BB962C8B-B14F-4D97-AF65-F5344CB8AC3E}">
        <p14:creationId xmlns:p14="http://schemas.microsoft.com/office/powerpoint/2010/main" val="15945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Шрифтовое выделение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227212" cy="4317675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800"/>
              </a:spcBef>
            </a:pPr>
            <a:r>
              <a:rPr lang="ru-RU" sz="3200" dirty="0" smtClean="0"/>
              <a:t>Атрибуты</a:t>
            </a:r>
            <a:endParaRPr lang="ru-RU" sz="3200" dirty="0"/>
          </a:p>
          <a:p>
            <a:pPr>
              <a:spcBef>
                <a:spcPts val="800"/>
              </a:spcBef>
            </a:pP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ru-RU" sz="3200" dirty="0" smtClean="0"/>
              <a:t>	цвет текста</a:t>
            </a:r>
            <a:endParaRPr lang="ru-RU" sz="3200" dirty="0"/>
          </a:p>
          <a:p>
            <a:pPr>
              <a:spcBef>
                <a:spcPts val="800"/>
              </a:spcBef>
            </a:pP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face</a:t>
            </a:r>
            <a:r>
              <a:rPr lang="ru-RU" sz="3200" dirty="0" smtClean="0"/>
              <a:t>	гарнитура шрифта (например: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serif</a:t>
            </a:r>
            <a:r>
              <a:rPr lang="ru-RU" sz="3200" dirty="0" smtClean="0"/>
              <a:t> - шрифты </a:t>
            </a:r>
            <a:r>
              <a:rPr lang="ru-RU" sz="3200" dirty="0"/>
              <a:t>с </a:t>
            </a:r>
            <a:r>
              <a:rPr lang="ru-RU" sz="3200" dirty="0" smtClean="0"/>
              <a:t>засечками</a:t>
            </a:r>
            <a:r>
              <a:rPr lang="en-US" sz="3200" dirty="0" smtClean="0"/>
              <a:t>;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sans-serif</a:t>
            </a:r>
            <a:r>
              <a:rPr lang="ru-RU" sz="3200" dirty="0" smtClean="0"/>
              <a:t> - шрифты </a:t>
            </a:r>
            <a:r>
              <a:rPr lang="ru-RU" sz="3200" dirty="0"/>
              <a:t>без </a:t>
            </a:r>
            <a:r>
              <a:rPr lang="ru-RU" sz="3200" dirty="0" smtClean="0"/>
              <a:t>засечек</a:t>
            </a:r>
            <a:r>
              <a:rPr lang="en-US" sz="3200" dirty="0" smtClean="0"/>
              <a:t>;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cursive</a:t>
            </a:r>
            <a:r>
              <a:rPr lang="en-US" sz="3200" dirty="0"/>
              <a:t> </a:t>
            </a:r>
            <a:r>
              <a:rPr lang="ru-RU" sz="3200" dirty="0" smtClean="0"/>
              <a:t>- курсивные </a:t>
            </a:r>
            <a:r>
              <a:rPr lang="ru-RU" sz="3200" dirty="0"/>
              <a:t>шрифты;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fantasy</a:t>
            </a:r>
            <a:r>
              <a:rPr lang="ru-RU" sz="3200" dirty="0" smtClean="0"/>
              <a:t> - декоративные </a:t>
            </a:r>
            <a:r>
              <a:rPr lang="ru-RU" sz="3200" dirty="0"/>
              <a:t>шрифты;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monospace</a:t>
            </a:r>
            <a:r>
              <a:rPr lang="ru-RU" sz="3200" dirty="0" smtClean="0"/>
              <a:t> - </a:t>
            </a:r>
            <a:r>
              <a:rPr lang="ru-RU" sz="3200" dirty="0" err="1" smtClean="0"/>
              <a:t>моноширинные</a:t>
            </a:r>
            <a:r>
              <a:rPr lang="ru-RU" sz="3200" dirty="0" smtClean="0"/>
              <a:t> шрифты)</a:t>
            </a:r>
            <a:endParaRPr lang="ru-RU" sz="3200" dirty="0"/>
          </a:p>
          <a:p>
            <a:pPr>
              <a:spcBef>
                <a:spcPts val="800"/>
              </a:spcBef>
            </a:pP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ru-RU" sz="3200" dirty="0" smtClean="0"/>
              <a:t>	размер </a:t>
            </a:r>
            <a:r>
              <a:rPr lang="ru-RU" sz="3200" dirty="0"/>
              <a:t>шрифта в условных </a:t>
            </a:r>
            <a:r>
              <a:rPr lang="ru-RU" sz="3200" dirty="0" smtClean="0"/>
              <a:t>единицах (от 1 до 7)</a:t>
            </a:r>
            <a:endParaRPr lang="ru-RU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97280" y="2391508"/>
            <a:ext cx="10200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Шрифтовое </a:t>
            </a:r>
            <a:r>
              <a:rPr lang="ru-RU" dirty="0" smtClean="0"/>
              <a:t>выделение –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227212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="red"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="Arial"&gt;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ервая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буква этого предложения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написана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шрифтом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Arial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выделена красным цветом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увеличена в размерах (нормальный размер - это 3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Шрифтовое выделение – пример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196" y="1967068"/>
            <a:ext cx="6470568" cy="4065489"/>
          </a:xfrm>
        </p:spPr>
      </p:pic>
    </p:spTree>
    <p:extLst>
      <p:ext uri="{BB962C8B-B14F-4D97-AF65-F5344CB8AC3E}">
        <p14:creationId xmlns:p14="http://schemas.microsoft.com/office/powerpoint/2010/main" val="26719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ru-RU" dirty="0" smtClean="0"/>
              <a:t>Ссылки и якоря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Контейнерный элемент </a:t>
            </a:r>
            <a:r>
              <a:rPr lang="ru-RU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ru-RU" sz="3200" dirty="0" smtClean="0"/>
              <a:t> предназначен </a:t>
            </a:r>
            <a:r>
              <a:rPr lang="ru-RU" sz="3200" dirty="0"/>
              <a:t>для создания </a:t>
            </a:r>
            <a:r>
              <a:rPr lang="ru-RU" sz="3200" dirty="0" smtClean="0"/>
              <a:t>ссылок и якорей.</a:t>
            </a:r>
          </a:p>
          <a:p>
            <a:endParaRPr lang="ru-RU" sz="3200" i="1" dirty="0" smtClean="0"/>
          </a:p>
          <a:p>
            <a:r>
              <a:rPr lang="ru-RU" sz="3200" i="1" dirty="0" smtClean="0"/>
              <a:t>Якорем</a:t>
            </a:r>
            <a:r>
              <a:rPr lang="ru-RU" sz="3200" dirty="0" smtClean="0"/>
              <a:t> </a:t>
            </a:r>
            <a:r>
              <a:rPr lang="ru-RU" sz="3200" dirty="0"/>
              <a:t>называется закладка внутри страницы, которую можно указать в качестве цели ссылки. При использовании ссылки, которая указывает на якорь, происходит переход к закладке внутри веб-страницы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45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Для создания ссылки элемент </a:t>
            </a:r>
            <a:r>
              <a:rPr lang="ru-RU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ru-RU" sz="3200" dirty="0" smtClean="0"/>
              <a:t> используется с атрибутом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3200" dirty="0" smtClean="0"/>
              <a:t>, </a:t>
            </a:r>
            <a:r>
              <a:rPr lang="ru-RU" sz="3200" dirty="0" smtClean="0"/>
              <a:t>значением которого является адрес ресурса, на который ссылаются.</a:t>
            </a:r>
          </a:p>
          <a:p>
            <a:endParaRPr lang="ru-RU" sz="3200" dirty="0"/>
          </a:p>
          <a:p>
            <a:r>
              <a:rPr lang="ru-RU" sz="3200" dirty="0" smtClean="0"/>
              <a:t>При этом содержимое элемента </a:t>
            </a:r>
            <a:r>
              <a:rPr lang="ru-RU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– это то, что нужно нажать, чтобы совершить переход (если это текст, то по умолчанию он будет выделен синим шрифтом и подчёркнут).</a:t>
            </a:r>
          </a:p>
        </p:txBody>
      </p:sp>
    </p:spTree>
    <p:extLst>
      <p:ext uri="{BB962C8B-B14F-4D97-AF65-F5344CB8AC3E}">
        <p14:creationId xmlns:p14="http://schemas.microsoft.com/office/powerpoint/2010/main" val="90369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Хочешь попасть на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mail.ru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 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</a:t>
            </a:r>
            <a:r>
              <a:rPr lang="pt-BR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://mail.ru"&gt;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Жми сюда!</a:t>
            </a: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5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mailto:usr@domain?subject=</a:t>
            </a: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Вопрос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"&gt;...&lt;/</a:t>
            </a:r>
            <a:r>
              <a:rPr lang="ru-RU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3200" dirty="0" smtClean="0"/>
              <a:t>При нажатии на ссылку откроется почтовая программа, чтобы написать письмо для 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usr@domain</a:t>
            </a:r>
            <a:r>
              <a:rPr lang="ru-RU" sz="3200" dirty="0" smtClean="0"/>
              <a:t>.</a:t>
            </a:r>
          </a:p>
          <a:p>
            <a:endParaRPr lang="ru-RU" sz="3200" dirty="0"/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:+15085551212"&gt; . . . 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3200" dirty="0" smtClean="0"/>
              <a:t>Нажатие на ссылку – набор номера на мобильном.</a:t>
            </a:r>
            <a:endParaRPr lang="ru-RU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126532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В качестве содержимого элемента </a:t>
            </a:r>
            <a:r>
              <a:rPr lang="ru-RU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можно указать элемент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В этом случае переход по ссылке будет происходит при нажатию на картинку.</a:t>
            </a:r>
            <a:endParaRPr lang="en-US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ru-RU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По умолчанию такая картинка будет отображаться с синей границей. Чтобы убрать её, нужно установить у элемента 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атрибут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(или использовать 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).</a:t>
            </a:r>
            <a:endParaRPr lang="en-US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76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ссылки</a:t>
            </a:r>
            <a:r>
              <a:rPr lang="en-US" dirty="0" smtClean="0"/>
              <a:t> – </a:t>
            </a:r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160"/>
          </a:xfrm>
        </p:spPr>
        <p:txBody>
          <a:bodyPr>
            <a:noAutofit/>
          </a:bodyPr>
          <a:lstStyle/>
          <a:p>
            <a:r>
              <a:rPr lang="ru-RU" sz="3200" dirty="0" smtClean="0"/>
              <a:t>Для элемента </a:t>
            </a:r>
            <a:r>
              <a:rPr lang="ru-RU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работают атрибуты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accesskey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tabindex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(рассматривались ранее).</a:t>
            </a:r>
          </a:p>
          <a:p>
            <a:r>
              <a:rPr lang="ru-RU" sz="3200" dirty="0" smtClean="0"/>
              <a:t>Наличие логического </a:t>
            </a:r>
            <a:r>
              <a:rPr lang="ru-RU" sz="3200" dirty="0"/>
              <a:t>атрибута 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download</a:t>
            </a:r>
            <a:r>
              <a:rPr lang="ru-RU" sz="3200" dirty="0"/>
              <a:t> </a:t>
            </a:r>
            <a:r>
              <a:rPr lang="ru-RU" sz="3200" dirty="0" smtClean="0"/>
              <a:t>(</a:t>
            </a:r>
            <a:r>
              <a:rPr lang="en-US" sz="3200" dirty="0" smtClean="0"/>
              <a:t>HTML5</a:t>
            </a:r>
            <a:r>
              <a:rPr lang="ru-RU" sz="3200" dirty="0" smtClean="0"/>
              <a:t>)</a:t>
            </a:r>
            <a:r>
              <a:rPr lang="en-US" sz="3200" dirty="0" smtClean="0"/>
              <a:t> </a:t>
            </a:r>
            <a:r>
              <a:rPr lang="ru-RU" sz="3200" dirty="0" smtClean="0"/>
              <a:t>ведёт </a:t>
            </a:r>
            <a:r>
              <a:rPr lang="ru-RU" sz="3200" dirty="0"/>
              <a:t>не </a:t>
            </a:r>
            <a:r>
              <a:rPr lang="ru-RU" sz="3200" dirty="0" smtClean="0"/>
              <a:t>к переходу </a:t>
            </a:r>
            <a:r>
              <a:rPr lang="ru-RU" sz="3200" dirty="0"/>
              <a:t>по ссылке, а </a:t>
            </a:r>
            <a:r>
              <a:rPr lang="ru-RU" sz="3200" dirty="0" smtClean="0"/>
              <a:t>к скачиванию документа.</a:t>
            </a:r>
          </a:p>
          <a:p>
            <a:r>
              <a:rPr lang="ru-RU" sz="3200" dirty="0" smtClean="0"/>
              <a:t>Атрибут</a:t>
            </a:r>
            <a:r>
              <a:rPr lang="ru-RU" sz="3200" dirty="0"/>
              <a:t> </a:t>
            </a:r>
            <a:r>
              <a:rPr lang="en-US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hreflang</a:t>
            </a:r>
            <a:r>
              <a:rPr lang="ru-RU" sz="3200" dirty="0" smtClean="0"/>
              <a:t> указывает </a:t>
            </a:r>
            <a:r>
              <a:rPr lang="ru-RU" sz="3200" dirty="0"/>
              <a:t>язык документа, на который ведет </a:t>
            </a:r>
            <a:r>
              <a:rPr lang="ru-RU" sz="3200" dirty="0" smtClean="0"/>
              <a:t>ссылка, а </a:t>
            </a:r>
            <a:r>
              <a:rPr lang="ru-RU" sz="3200" dirty="0"/>
              <a:t>атрибут 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ru-RU" sz="3200" dirty="0"/>
              <a:t> </a:t>
            </a:r>
            <a:r>
              <a:rPr lang="ru-RU" sz="3200" dirty="0" smtClean="0"/>
              <a:t>даёт подсказку о MIME-типе документа (только подсказку).</a:t>
            </a:r>
            <a:endParaRPr lang="en-US" sz="3200" dirty="0" smtClean="0"/>
          </a:p>
          <a:p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42549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1026" y="2775326"/>
            <a:ext cx="8872622" cy="1584316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2094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/eid987jdien2i.pdf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99005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Monthly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Report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March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2014.pdf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March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2014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Report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02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Для выделения текста </a:t>
            </a:r>
            <a:r>
              <a:rPr lang="en-US" sz="3200" dirty="0" smtClean="0"/>
              <a:t>HTML</a:t>
            </a:r>
            <a:r>
              <a:rPr lang="ru-RU" sz="3200" dirty="0" smtClean="0"/>
              <a:t>5</a:t>
            </a:r>
            <a:r>
              <a:rPr lang="en-US" sz="3200" dirty="0" smtClean="0"/>
              <a:t> </a:t>
            </a:r>
            <a:r>
              <a:rPr lang="ru-RU" sz="3200" dirty="0" smtClean="0"/>
              <a:t>предлагает следующие элементы</a:t>
            </a:r>
            <a:r>
              <a:rPr lang="ru-RU" sz="3200" dirty="0"/>
              <a:t>: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strong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kbd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abbr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dfn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cite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mark</a:t>
            </a:r>
            <a:r>
              <a:rPr lang="en-US" sz="3200" dirty="0"/>
              <a:t>.</a:t>
            </a:r>
            <a:endParaRPr lang="ru-RU" sz="32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До </a:t>
            </a:r>
            <a:r>
              <a:rPr lang="en-US" sz="3200" dirty="0" smtClean="0"/>
              <a:t>HTML5 </a:t>
            </a:r>
            <a:r>
              <a:rPr lang="ru-RU" sz="3200" dirty="0" smtClean="0"/>
              <a:t>выделение текста было </a:t>
            </a:r>
            <a:r>
              <a:rPr lang="ru-RU" sz="3200" b="1" dirty="0" smtClean="0"/>
              <a:t>визуальным</a:t>
            </a:r>
            <a:r>
              <a:rPr lang="ru-RU" sz="3200" dirty="0" smtClean="0"/>
              <a:t>. В </a:t>
            </a:r>
            <a:r>
              <a:rPr lang="en-US" sz="3200" dirty="0" smtClean="0"/>
              <a:t>HTML5 </a:t>
            </a:r>
            <a:r>
              <a:rPr lang="ru-RU" sz="3200" dirty="0" smtClean="0"/>
              <a:t>за указанными элементами закреплена </a:t>
            </a:r>
            <a:r>
              <a:rPr lang="ru-RU" sz="3200" b="1" dirty="0" smtClean="0"/>
              <a:t>семантическая</a:t>
            </a:r>
            <a:r>
              <a:rPr lang="ru-RU" sz="3200" dirty="0" smtClean="0"/>
              <a:t> функция выделения.</a:t>
            </a:r>
          </a:p>
        </p:txBody>
      </p:sp>
    </p:spTree>
    <p:extLst>
      <p:ext uri="{BB962C8B-B14F-4D97-AF65-F5344CB8AC3E}">
        <p14:creationId xmlns:p14="http://schemas.microsoft.com/office/powerpoint/2010/main" val="37853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ссылки</a:t>
            </a:r>
            <a:r>
              <a:rPr lang="en-US" dirty="0"/>
              <a:t> – </a:t>
            </a:r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/>
              <a:t>По умолчанию, при переходе по ссылке документ открывается в текущем </a:t>
            </a:r>
            <a:r>
              <a:rPr lang="ru-RU" sz="3200" dirty="0" smtClean="0"/>
              <a:t>окне. Это может </a:t>
            </a:r>
            <a:r>
              <a:rPr lang="ru-RU" sz="3200" dirty="0"/>
              <a:t>быть изменено атрибутом </a:t>
            </a:r>
            <a:r>
              <a:rPr lang="ru-RU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ru-RU" sz="3200" dirty="0" smtClean="0"/>
              <a:t>.</a:t>
            </a:r>
          </a:p>
          <a:p>
            <a:endParaRPr lang="ru-RU" sz="3200" dirty="0"/>
          </a:p>
          <a:p>
            <a:r>
              <a:rPr lang="ru-RU" sz="3200" dirty="0" smtClean="0"/>
              <a:t>Например, </a:t>
            </a:r>
            <a:r>
              <a:rPr lang="ru-RU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="_</a:t>
            </a:r>
            <a:r>
              <a:rPr lang="ru-RU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blank</a:t>
            </a: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3200" dirty="0" smtClean="0"/>
              <a:t> загружает </a:t>
            </a:r>
            <a:r>
              <a:rPr lang="ru-RU" sz="3200" dirty="0"/>
              <a:t>страницу в новое окно браузера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730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ссылки</a:t>
            </a:r>
            <a:r>
              <a:rPr lang="en-US" dirty="0"/>
              <a:t> – </a:t>
            </a:r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/>
              <a:t>Атрибут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US" sz="3200" dirty="0" smtClean="0"/>
              <a:t> </a:t>
            </a:r>
            <a:r>
              <a:rPr lang="ru-RU" sz="3200" dirty="0" smtClean="0"/>
              <a:t>определяет </a:t>
            </a:r>
            <a:r>
              <a:rPr lang="ru-RU" sz="3200" dirty="0"/>
              <a:t>отношения между текущим документом и документом, на который ведёт </a:t>
            </a:r>
            <a:r>
              <a:rPr lang="ru-RU" sz="3200" dirty="0" smtClean="0"/>
              <a:t>ссылка. Список возможных значений здесь: </a:t>
            </a:r>
            <a:r>
              <a:rPr lang="en-US" sz="3200" dirty="0">
                <a:hlinkClick r:id="rId3"/>
              </a:rPr>
              <a:t>http://</a:t>
            </a:r>
            <a:r>
              <a:rPr lang="en-US" sz="3200" dirty="0" smtClean="0">
                <a:hlinkClick r:id="rId3"/>
              </a:rPr>
              <a:t>microformats.org/wiki/existing-rel-values</a:t>
            </a:r>
            <a:r>
              <a:rPr lang="ru-RU" sz="3200" dirty="0" smtClean="0"/>
              <a:t>.</a:t>
            </a:r>
          </a:p>
          <a:p>
            <a:endParaRPr lang="en-US" dirty="0"/>
          </a:p>
          <a:p>
            <a:r>
              <a:rPr lang="ru-RU" sz="3200" dirty="0" smtClean="0"/>
              <a:t>Поисковые системы </a:t>
            </a:r>
            <a:r>
              <a:rPr lang="ru-RU" sz="3200" dirty="0"/>
              <a:t>не учитывают ссылки с таким атрибутом при расчёте индекса цитирования веб-сайтов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75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ссылки</a:t>
            </a:r>
            <a:r>
              <a:rPr lang="en-US" dirty="0"/>
              <a:t> – </a:t>
            </a:r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90286"/>
          </a:xfrm>
        </p:spPr>
        <p:txBody>
          <a:bodyPr>
            <a:normAutofit/>
          </a:bodyPr>
          <a:lstStyle/>
          <a:p>
            <a:r>
              <a:rPr lang="en-US" sz="3200" dirty="0"/>
              <a:t>&lt;a </a:t>
            </a:r>
            <a:r>
              <a:rPr lang="en-US" sz="3200" dirty="0" err="1"/>
              <a:t>rel</a:t>
            </a:r>
            <a:r>
              <a:rPr lang="en-US" sz="3200" dirty="0"/>
              <a:t>="</a:t>
            </a:r>
            <a:r>
              <a:rPr lang="en-US" sz="3200" dirty="0" err="1"/>
              <a:t>nofollow</a:t>
            </a:r>
            <a:r>
              <a:rPr lang="en-US" sz="3200" dirty="0"/>
              <a:t>" </a:t>
            </a:r>
            <a:endParaRPr lang="en-US" sz="3200" dirty="0" smtClean="0"/>
          </a:p>
          <a:p>
            <a:r>
              <a:rPr lang="en-US" sz="3200" dirty="0" err="1" smtClean="0"/>
              <a:t>href</a:t>
            </a:r>
            <a:r>
              <a:rPr lang="en-US" sz="3200" dirty="0"/>
              <a:t>="http://www.functravel.com</a:t>
            </a:r>
            <a:r>
              <a:rPr lang="en-US" sz="3200" dirty="0" smtClean="0"/>
              <a:t>/"&gt;</a:t>
            </a:r>
          </a:p>
          <a:p>
            <a:r>
              <a:rPr lang="en-US" sz="3200" dirty="0" smtClean="0"/>
              <a:t>Cheap </a:t>
            </a:r>
            <a:r>
              <a:rPr lang="en-US" sz="3200" dirty="0"/>
              <a:t>Flights&lt;/a&gt;</a:t>
            </a:r>
            <a:endParaRPr lang="ru-RU" sz="3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6400" y="3777278"/>
            <a:ext cx="11785601" cy="1990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31550" tIns="6348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 smtClean="0">
                <a:latin typeface="Arial" panose="020B0604020202020204" pitchFamily="34" charset="0"/>
              </a:rPr>
              <a:t>nofollow</a:t>
            </a:r>
            <a:r>
              <a:rPr lang="en-US" altLang="ru-RU" sz="2000" dirty="0" smtClean="0">
                <a:latin typeface="Arial" panose="020B0604020202020204" pitchFamily="34" charset="0"/>
              </a:rPr>
              <a:t> - </a:t>
            </a:r>
            <a:r>
              <a:rPr lang="ru-RU" altLang="ru-RU" sz="2000" dirty="0" smtClean="0">
                <a:latin typeface="Arial" panose="020B0604020202020204" pitchFamily="34" charset="0"/>
              </a:rPr>
              <a:t>Указывает</a:t>
            </a:r>
            <a:r>
              <a:rPr lang="ru-RU" altLang="ru-RU" sz="2000" dirty="0">
                <a:latin typeface="Arial" panose="020B0604020202020204" pitchFamily="34" charset="0"/>
              </a:rPr>
              <a:t>, что первоначальный автор или издатель текущего документа не поддерживает указанный документ</a:t>
            </a:r>
            <a:r>
              <a:rPr lang="ru-RU" altLang="ru-RU" sz="2000" dirty="0" smtClean="0">
                <a:latin typeface="Arial" panose="020B0604020202020204" pitchFamily="34" charset="0"/>
              </a:rPr>
              <a:t>.</a:t>
            </a:r>
            <a:endParaRPr lang="en-US" altLang="ru-RU" sz="20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 smtClean="0">
                <a:latin typeface="Arial" panose="020B0604020202020204" pitchFamily="34" charset="0"/>
              </a:rPr>
              <a:t>alternate</a:t>
            </a:r>
            <a:r>
              <a:rPr lang="ru-RU" altLang="ru-RU" sz="2000" dirty="0">
                <a:latin typeface="Arial" panose="020B0604020202020204" pitchFamily="34" charset="0"/>
              </a:rPr>
              <a:t>	Альтернативные представления текущего документа</a:t>
            </a:r>
            <a:r>
              <a:rPr lang="ru-RU" altLang="ru-RU" sz="2000" dirty="0" smtClean="0">
                <a:latin typeface="Arial" panose="020B0604020202020204" pitchFamily="34" charset="0"/>
              </a:rPr>
              <a:t>.</a:t>
            </a:r>
            <a:endParaRPr lang="en-US" altLang="ru-RU" sz="20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latin typeface="Arial" panose="020B0604020202020204" pitchFamily="34" charset="0"/>
              </a:rPr>
              <a:t>author</a:t>
            </a:r>
            <a:r>
              <a:rPr lang="ru-RU" altLang="ru-RU" sz="2000" dirty="0">
                <a:latin typeface="Arial" panose="020B0604020202020204" pitchFamily="34" charset="0"/>
              </a:rPr>
              <a:t>	Автор текущего документа или статьи.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якоря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Чтобы создать якорь</a:t>
            </a:r>
            <a:r>
              <a:rPr lang="en-US" sz="3200" dirty="0"/>
              <a:t>,</a:t>
            </a:r>
            <a:r>
              <a:rPr lang="ru-RU" sz="3200" dirty="0" smtClean="0"/>
              <a:t> в определённом месте документа располагают элемент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3200" dirty="0" smtClean="0"/>
              <a:t> </a:t>
            </a:r>
            <a:r>
              <a:rPr lang="ru-RU" sz="3200" dirty="0" smtClean="0"/>
              <a:t>с заданным атрибутом 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ru-RU" sz="3200" dirty="0" smtClean="0"/>
              <a:t> </a:t>
            </a:r>
            <a:r>
              <a:rPr lang="en-US" sz="3200" dirty="0" smtClean="0"/>
              <a:t>(</a:t>
            </a:r>
            <a:r>
              <a:rPr lang="ru-RU" sz="3200" dirty="0" smtClean="0"/>
              <a:t>в </a:t>
            </a:r>
            <a:r>
              <a:rPr lang="en-US" sz="3200" dirty="0" smtClean="0"/>
              <a:t>HTML5 </a:t>
            </a:r>
            <a:r>
              <a:rPr lang="ru-RU" sz="3200" dirty="0" smtClean="0"/>
              <a:t>устарел</a:t>
            </a:r>
            <a:r>
              <a:rPr lang="en-US" sz="3200" dirty="0" smtClean="0"/>
              <a:t>) </a:t>
            </a:r>
            <a:r>
              <a:rPr lang="ru-RU" sz="3200" dirty="0" smtClean="0"/>
              <a:t>или атрибутом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3200" dirty="0" smtClean="0"/>
              <a:t>.</a:t>
            </a:r>
            <a:r>
              <a:rPr lang="ru-RU" sz="3200" dirty="0" smtClean="0"/>
              <a:t> Значение атрибута – это имя якоря. При этом контент в элементе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3200" dirty="0" smtClean="0"/>
              <a:t> </a:t>
            </a:r>
            <a:r>
              <a:rPr lang="ru-RU" sz="3200" dirty="0" smtClean="0"/>
              <a:t>можно не размещать.</a:t>
            </a:r>
            <a:endParaRPr lang="en-US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Для ссылки на якорь используют адрес вида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ru-RU" sz="2800" i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имя_якоря</a:t>
            </a:r>
            <a:r>
              <a:rPr lang="ru-RU" sz="3200" dirty="0" smtClean="0"/>
              <a:t> (в рамках одного документа) или вида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ru-RU" sz="28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имя_якоря</a:t>
            </a:r>
            <a:r>
              <a:rPr lang="en-US" sz="3200" dirty="0" smtClean="0"/>
              <a:t> (</a:t>
            </a:r>
            <a:r>
              <a:rPr lang="ru-RU" sz="3200" dirty="0" smtClean="0"/>
              <a:t>для якорей в других документах).</a:t>
            </a:r>
          </a:p>
        </p:txBody>
      </p:sp>
    </p:spTree>
    <p:extLst>
      <p:ext uri="{BB962C8B-B14F-4D97-AF65-F5344CB8AC3E}">
        <p14:creationId xmlns:p14="http://schemas.microsoft.com/office/powerpoint/2010/main" val="24444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якоря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="#n1"&gt;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См.примечание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 конце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Lorem ipsum dolor sit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consectetuer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adipiscing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n1"&gt;&lt;/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Это примечание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якоря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7748"/>
            <a:ext cx="4191585" cy="281979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095" y="3327645"/>
            <a:ext cx="419158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якоря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В </a:t>
            </a:r>
            <a:r>
              <a:rPr lang="en-US" sz="3200" dirty="0" smtClean="0"/>
              <a:t>HTML5 </a:t>
            </a:r>
            <a:r>
              <a:rPr lang="ru-RU" sz="3200" dirty="0" smtClean="0"/>
              <a:t>ссылка выполняет переход не только на явно созданный якорь, но и на </a:t>
            </a:r>
            <a:r>
              <a:rPr lang="ru-RU" sz="3200" i="1" dirty="0" smtClean="0"/>
              <a:t>любой элемент</a:t>
            </a:r>
            <a:r>
              <a:rPr lang="ru-RU" sz="3200" dirty="0" smtClean="0"/>
              <a:t> по </a:t>
            </a:r>
            <a:r>
              <a:rPr lang="ru-RU" sz="3200" dirty="0"/>
              <a:t>значению </a:t>
            </a:r>
            <a:r>
              <a:rPr lang="ru-RU" sz="3200" dirty="0" smtClean="0"/>
              <a:t>его</a:t>
            </a:r>
            <a:r>
              <a:rPr lang="en-US" sz="3200" dirty="0" smtClean="0"/>
              <a:t> </a:t>
            </a:r>
            <a:r>
              <a:rPr lang="ru-RU" sz="3200" dirty="0" smtClean="0"/>
              <a:t>атрибута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="#n1"&gt;</a:t>
            </a:r>
            <a:r>
              <a:rPr lang="ru-RU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См.примечание</a:t>
            </a:r>
            <a:r>
              <a:rPr lang="ru-RU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 конце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Lorem ipsum dolor sit </a:t>
            </a:r>
            <a:r>
              <a:rPr lang="en-US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amet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consectetuer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adipiscing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elit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en-US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="n1</a:t>
            </a:r>
            <a:r>
              <a:rPr lang="en-US" sz="2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Это 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примечание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1091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ru-RU" dirty="0" smtClean="0"/>
              <a:t>Группировка контента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5144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Мы уже рассмотрели элементы для выделения фрагментов текста.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Выделение было </a:t>
            </a:r>
            <a:r>
              <a:rPr lang="ru-RU" sz="3200" b="1" dirty="0" smtClean="0"/>
              <a:t>семантическим</a:t>
            </a:r>
            <a:r>
              <a:rPr lang="ru-RU" sz="3200" dirty="0" smtClean="0"/>
              <a:t> (пример: </a:t>
            </a:r>
            <a:r>
              <a:rPr lang="ru-RU" sz="3200" i="1" dirty="0" smtClean="0"/>
              <a:t>ключевые слова</a:t>
            </a:r>
            <a:r>
              <a:rPr lang="ru-RU" sz="3200" dirty="0" smtClean="0"/>
              <a:t>), но работало и на </a:t>
            </a:r>
            <a:r>
              <a:rPr lang="ru-RU" sz="3200" b="1" dirty="0" smtClean="0"/>
              <a:t>визуальную составляющую</a:t>
            </a:r>
            <a:r>
              <a:rPr lang="ru-RU" sz="3200" dirty="0" smtClean="0"/>
              <a:t> (стиль отображения по умолчанию).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816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 контента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5144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Далее изучим разбиение текста на </a:t>
            </a:r>
            <a:r>
              <a:rPr lang="ru-RU" sz="3200" b="1" dirty="0" smtClean="0"/>
              <a:t>семантические группы</a:t>
            </a:r>
            <a:r>
              <a:rPr lang="ru-RU" sz="3200" dirty="0" smtClean="0"/>
              <a:t> (пример: абзацы текста).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Конечно, визуальная составляющая тоже будет присутствовать!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608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Отображение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5144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О визуальном оформлении: по умолчанию в браузере при отображении текста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ru-RU" sz="3200" dirty="0" smtClean="0"/>
              <a:t> последовательность из нескольких пробельных символов заменяется одним пробелом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ru-RU" sz="3200" dirty="0" smtClean="0"/>
              <a:t> текст не разбивается на абзацы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ru-RU" sz="3200" dirty="0" smtClean="0"/>
              <a:t> текст </a:t>
            </a:r>
            <a:r>
              <a:rPr lang="ru-RU" sz="3200" dirty="0"/>
              <a:t>растягивается на всю ширину окна </a:t>
            </a:r>
            <a:r>
              <a:rPr lang="ru-RU" sz="3200" dirty="0" smtClean="0"/>
              <a:t>браузера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846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</a:t>
            </a:r>
            <a:r>
              <a:rPr lang="ru-RU" dirty="0" smtClean="0"/>
              <a:t>текста</a:t>
            </a:r>
            <a:r>
              <a:rPr lang="en-US" dirty="0" smtClean="0"/>
              <a:t> – </a:t>
            </a:r>
            <a:r>
              <a:rPr lang="ru-RU" dirty="0" smtClean="0"/>
              <a:t>примечание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Перечисленные на предыдущем слайде элементы: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200" dirty="0" smtClean="0"/>
              <a:t> являются контейнерными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200" dirty="0" smtClean="0"/>
              <a:t> </a:t>
            </a:r>
            <a:r>
              <a:rPr lang="ru-RU" sz="3200" b="1" dirty="0" smtClean="0"/>
              <a:t>не являются блочными</a:t>
            </a:r>
            <a:r>
              <a:rPr lang="ru-RU" sz="3200" dirty="0" smtClean="0"/>
              <a:t> (не начинают новую строку)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200" dirty="0" smtClean="0"/>
              <a:t> могут вкладываться друг в друга</a:t>
            </a:r>
          </a:p>
        </p:txBody>
      </p:sp>
    </p:spTree>
    <p:extLst>
      <p:ext uri="{BB962C8B-B14F-4D97-AF65-F5344CB8AC3E}">
        <p14:creationId xmlns:p14="http://schemas.microsoft.com/office/powerpoint/2010/main" val="36407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Отображение текста –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51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    like    apples    and    oranges.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 also like bananas, mangoes, cherries, apricots, plums, peaches and grapes.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My favorite kind of orange is the mandarin,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properly known as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citrus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reticulata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521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Отображение текста – пример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430" y="2087936"/>
            <a:ext cx="61341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9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 контента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5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Для группировки контента </a:t>
            </a:r>
            <a:r>
              <a:rPr lang="en-US" sz="3200" dirty="0" smtClean="0"/>
              <a:t>HTML </a:t>
            </a:r>
            <a:r>
              <a:rPr lang="ru-RU" sz="3200" dirty="0" smtClean="0"/>
              <a:t>предлагает контейнерные элементы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ru-RU" sz="3200" dirty="0" smtClean="0"/>
              <a:t>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3200" dirty="0" smtClean="0"/>
              <a:t>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</a:t>
            </a:r>
            <a:r>
              <a:rPr lang="ru-RU" sz="3200" dirty="0" smtClean="0"/>
              <a:t>,</a:t>
            </a:r>
            <a:r>
              <a:rPr lang="en-US" sz="3200" dirty="0" smtClean="0"/>
              <a:t>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blockquote</a:t>
            </a:r>
            <a:r>
              <a:rPr lang="ru-RU" sz="3200" dirty="0" smtClean="0"/>
              <a:t>,</a:t>
            </a:r>
            <a:r>
              <a:rPr lang="en-US" sz="3200" dirty="0" smtClean="0"/>
              <a:t>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</a:t>
            </a:r>
            <a:r>
              <a:rPr lang="ru-RU" sz="3200" dirty="0" smtClean="0"/>
              <a:t>,</a:t>
            </a:r>
            <a:r>
              <a:rPr lang="en-US" sz="3200" dirty="0" smtClean="0"/>
              <a:t>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</a:t>
            </a:r>
            <a:r>
              <a:rPr lang="ru-RU" sz="3200" dirty="0" smtClean="0"/>
              <a:t>,</a:t>
            </a:r>
            <a:r>
              <a:rPr lang="en-US" sz="3200" dirty="0" smtClean="0"/>
              <a:t>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ru-RU" sz="3200" dirty="0" smtClean="0"/>
              <a:t>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</a:t>
            </a:r>
            <a:r>
              <a:rPr lang="ru-RU" sz="3200" dirty="0" smtClean="0"/>
              <a:t>,</a:t>
            </a:r>
            <a:r>
              <a:rPr lang="en-US" sz="3200" dirty="0" smtClean="0"/>
              <a:t>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figure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Все перечисленные элементы являются </a:t>
            </a:r>
            <a:r>
              <a:rPr lang="ru-RU" sz="3200" i="1" dirty="0" smtClean="0"/>
              <a:t>блочными</a:t>
            </a:r>
            <a:r>
              <a:rPr lang="ru-RU" sz="3200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200" dirty="0" smtClean="0"/>
              <a:t> занимают </a:t>
            </a:r>
            <a:r>
              <a:rPr lang="ru-RU" sz="3200" dirty="0"/>
              <a:t>всю доступную ширину </a:t>
            </a:r>
            <a:r>
              <a:rPr lang="ru-RU" sz="3200" dirty="0" smtClean="0"/>
              <a:t>контейнера;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200" dirty="0" smtClean="0"/>
              <a:t> высота </a:t>
            </a:r>
            <a:r>
              <a:rPr lang="ru-RU" sz="3200" dirty="0"/>
              <a:t>элемента определяется его </a:t>
            </a:r>
            <a:r>
              <a:rPr lang="ru-RU" sz="3200" dirty="0" smtClean="0"/>
              <a:t>содержимым;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200" dirty="0" smtClean="0"/>
              <a:t> элемент </a:t>
            </a:r>
            <a:r>
              <a:rPr lang="ru-RU" sz="3200" dirty="0"/>
              <a:t>всегда начинается с новой строки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408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Универсальный контейнер-блок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5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Элемент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3200" dirty="0" smtClean="0"/>
              <a:t> </a:t>
            </a:r>
            <a:r>
              <a:rPr lang="ru-RU" sz="3200" dirty="0" smtClean="0"/>
              <a:t>позволяет создать универсальный контейнер-блок.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Основная идея использования – </a:t>
            </a:r>
            <a:r>
              <a:rPr lang="ru-RU" sz="3200" dirty="0"/>
              <a:t>выделение фрагмента и дальнейшая настройка </a:t>
            </a:r>
            <a:r>
              <a:rPr lang="ru-RU" sz="3200" dirty="0" smtClean="0"/>
              <a:t>его </a:t>
            </a:r>
            <a:r>
              <a:rPr lang="ru-RU" sz="3200" dirty="0"/>
              <a:t>при помощи CSS</a:t>
            </a:r>
            <a:r>
              <a:rPr lang="ru-RU" sz="3200" dirty="0" smtClean="0"/>
              <a:t>. В этом смысле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3200" dirty="0" smtClean="0"/>
              <a:t> </a:t>
            </a:r>
            <a:r>
              <a:rPr lang="ru-RU" sz="3200" dirty="0" smtClean="0"/>
              <a:t>является блочным аналогом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US" sz="32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2377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Абзац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95144"/>
          </a:xfrm>
        </p:spPr>
        <p:txBody>
          <a:bodyPr>
            <a:noAutofit/>
          </a:bodyPr>
          <a:lstStyle/>
          <a:p>
            <a:pPr lvl="0">
              <a:spcBef>
                <a:spcPts val="240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Элемент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3200" dirty="0" smtClean="0"/>
              <a:t> </a:t>
            </a:r>
            <a:r>
              <a:rPr lang="ru-RU" sz="3200" dirty="0" smtClean="0"/>
              <a:t>определяет </a:t>
            </a:r>
            <a:r>
              <a:rPr lang="ru-RU" sz="3200" dirty="0"/>
              <a:t>текстовый абзац. </a:t>
            </a:r>
            <a:r>
              <a:rPr lang="ru-RU" sz="3200" dirty="0" smtClean="0"/>
              <a:t>Абзацы, идущие </a:t>
            </a:r>
            <a:r>
              <a:rPr lang="ru-RU" sz="3200" dirty="0"/>
              <a:t>друг за </a:t>
            </a:r>
            <a:r>
              <a:rPr lang="ru-RU" sz="3200" dirty="0" smtClean="0"/>
              <a:t>другом, </a:t>
            </a:r>
            <a:r>
              <a:rPr lang="ru-RU" sz="3200" dirty="0"/>
              <a:t>разделяются между собой </a:t>
            </a:r>
            <a:r>
              <a:rPr lang="ru-RU" sz="3200" i="1" dirty="0" smtClean="0"/>
              <a:t>отбивкой</a:t>
            </a:r>
            <a:r>
              <a:rPr lang="ru-RU" sz="3200" dirty="0" smtClean="0"/>
              <a:t>.</a:t>
            </a:r>
          </a:p>
          <a:p>
            <a:pPr lvl="0">
              <a:spcBef>
                <a:spcPts val="240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По стандарту закрывающий тег обязателен. Если его нет, </a:t>
            </a:r>
            <a:r>
              <a:rPr lang="ru-RU" sz="3200" dirty="0"/>
              <a:t>считается, что конец абзаца совпадает с началом следующего абзаца или другого блочного </a:t>
            </a:r>
            <a:r>
              <a:rPr lang="ru-RU" sz="3200" dirty="0" smtClean="0"/>
              <a:t>элемента.</a:t>
            </a:r>
          </a:p>
          <a:p>
            <a:pPr lvl="0">
              <a:spcBef>
                <a:spcPts val="240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Внутри </a:t>
            </a:r>
            <a:r>
              <a:rPr lang="ru-RU" sz="3200" dirty="0"/>
              <a:t>абзаца не должны встречаться </a:t>
            </a:r>
            <a:r>
              <a:rPr lang="ru-RU" sz="3200" dirty="0" smtClean="0"/>
              <a:t>элементы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3200" dirty="0"/>
              <a:t>. Несколько пустых абзацев подряд отображаются как один пустой </a:t>
            </a:r>
            <a:r>
              <a:rPr lang="ru-RU" sz="3200" dirty="0" smtClean="0"/>
              <a:t>абзац (и не занимаю места на странице).</a:t>
            </a:r>
            <a:endParaRPr lang="en-US" sz="3200" dirty="0" smtClean="0"/>
          </a:p>
          <a:p>
            <a:pPr lvl="0">
              <a:spcBef>
                <a:spcPts val="240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3200" b="1" dirty="0">
                <a:solidFill>
                  <a:schemeClr val="tx1"/>
                </a:solidFill>
              </a:rPr>
              <a:t>&lt;p&gt;&amp;</a:t>
            </a:r>
            <a:r>
              <a:rPr lang="en-US" sz="3200" b="1" dirty="0" err="1">
                <a:solidFill>
                  <a:schemeClr val="tx1"/>
                </a:solidFill>
              </a:rPr>
              <a:t>nbsp</a:t>
            </a:r>
            <a:r>
              <a:rPr lang="en-US" sz="3200" b="1" dirty="0">
                <a:solidFill>
                  <a:schemeClr val="tx1"/>
                </a:solidFill>
              </a:rPr>
              <a:t>;&lt;/p&gt;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231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Абзац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5144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Выравниванием текста внутри абзаца управляет атрибут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</a:t>
            </a:r>
            <a:r>
              <a:rPr lang="ru-RU" sz="3200" dirty="0" smtClean="0"/>
              <a:t> </a:t>
            </a:r>
            <a:r>
              <a:rPr lang="ru-RU" sz="3200" dirty="0"/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justify</a:t>
            </a:r>
            <a:r>
              <a:rPr lang="ru-RU" sz="3200" dirty="0"/>
              <a:t> – растягивает </a:t>
            </a:r>
            <a:r>
              <a:rPr lang="ru-RU" sz="3200" dirty="0" smtClean="0"/>
              <a:t>текст по </a:t>
            </a:r>
            <a:r>
              <a:rPr lang="ru-RU" sz="3200" dirty="0"/>
              <a:t>ширине, вставляя дополнительные </a:t>
            </a:r>
            <a:r>
              <a:rPr lang="ru-RU" sz="3200" dirty="0" smtClean="0"/>
              <a:t>пробелы):</a:t>
            </a:r>
          </a:p>
          <a:p>
            <a:pPr>
              <a:spcBef>
                <a:spcPts val="240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left|center|right|justify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3200" dirty="0" smtClean="0"/>
          </a:p>
          <a:p>
            <a:pPr>
              <a:spcBef>
                <a:spcPts val="2400"/>
              </a:spcBef>
              <a:spcAft>
                <a:spcPts val="0"/>
              </a:spcAft>
              <a:buClr>
                <a:srgbClr val="1CADE4"/>
              </a:buClr>
            </a:pPr>
            <a:endParaRPr lang="ru-RU" sz="3200" b="1" dirty="0" smtClean="0"/>
          </a:p>
          <a:p>
            <a:pPr>
              <a:spcBef>
                <a:spcPts val="240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b="1" dirty="0" smtClean="0"/>
              <a:t>Атрибут 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</a:t>
            </a:r>
            <a:r>
              <a:rPr lang="ru-RU" sz="3200" b="1" dirty="0" smtClean="0"/>
              <a:t> объявлен в </a:t>
            </a:r>
            <a:r>
              <a:rPr lang="en-US" sz="3200" b="1" dirty="0" smtClean="0"/>
              <a:t>HTML5 </a:t>
            </a:r>
            <a:r>
              <a:rPr lang="ru-RU" sz="3200" b="1" dirty="0" smtClean="0"/>
              <a:t>устаревшим!</a:t>
            </a:r>
          </a:p>
        </p:txBody>
      </p:sp>
    </p:spTree>
    <p:extLst>
      <p:ext uri="{BB962C8B-B14F-4D97-AF65-F5344CB8AC3E}">
        <p14:creationId xmlns:p14="http://schemas.microsoft.com/office/powerpoint/2010/main" val="19526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Абзац – пример использования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227212" cy="403632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Paragraphs?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nn-NO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nn-NO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nn-NO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nn-NO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nn-NO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nn-NO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nn-NO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nn-NO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nn-NO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n-NO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="right"&gt;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Yes!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6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Абзац – пример </a:t>
            </a:r>
            <a:r>
              <a:rPr lang="ru-RU" dirty="0" smtClean="0"/>
              <a:t>использования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930" y="2242926"/>
            <a:ext cx="49911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Форматированный текст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227212" cy="4036321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ru-RU" sz="3200" dirty="0" smtClean="0"/>
              <a:t>Контейнерный элемент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</a:t>
            </a:r>
            <a:r>
              <a:rPr lang="ru-RU" sz="3200" dirty="0" smtClean="0"/>
              <a:t> </a:t>
            </a:r>
            <a:r>
              <a:rPr lang="ru-RU" sz="3200" dirty="0"/>
              <a:t>определяет блок </a:t>
            </a:r>
            <a:r>
              <a:rPr lang="ru-RU" sz="3200" i="1" dirty="0"/>
              <a:t>предварительно форматированного текста</a:t>
            </a:r>
            <a:r>
              <a:rPr lang="ru-RU" sz="3200" dirty="0" smtClean="0"/>
              <a:t>.</a:t>
            </a:r>
          </a:p>
          <a:p>
            <a:pPr>
              <a:spcBef>
                <a:spcPts val="800"/>
              </a:spcBef>
            </a:pPr>
            <a:endParaRPr lang="ru-RU" sz="3200" dirty="0" smtClean="0"/>
          </a:p>
          <a:p>
            <a:pPr>
              <a:spcBef>
                <a:spcPts val="800"/>
              </a:spcBef>
            </a:pPr>
            <a:r>
              <a:rPr lang="ru-RU" sz="3200" dirty="0" smtClean="0"/>
              <a:t>Такой </a:t>
            </a:r>
            <a:r>
              <a:rPr lang="ru-RU" sz="3200" dirty="0"/>
              <a:t>текст </a:t>
            </a:r>
            <a:r>
              <a:rPr lang="ru-RU" sz="3200" dirty="0" smtClean="0"/>
              <a:t>отображается (по умолчанию) </a:t>
            </a:r>
            <a:r>
              <a:rPr lang="ru-RU" sz="3200" dirty="0" err="1" smtClean="0"/>
              <a:t>моноширинным</a:t>
            </a:r>
            <a:r>
              <a:rPr lang="ru-RU" sz="3200" dirty="0" smtClean="0"/>
              <a:t> </a:t>
            </a:r>
            <a:r>
              <a:rPr lang="ru-RU" sz="3200" dirty="0"/>
              <a:t>шрифтом и со всеми </a:t>
            </a:r>
            <a:r>
              <a:rPr lang="ru-RU" sz="3200" dirty="0" smtClean="0"/>
              <a:t>пробелами.</a:t>
            </a:r>
          </a:p>
        </p:txBody>
      </p:sp>
    </p:spTree>
    <p:extLst>
      <p:ext uri="{BB962C8B-B14F-4D97-AF65-F5344CB8AC3E}">
        <p14:creationId xmlns:p14="http://schemas.microsoft.com/office/powerpoint/2010/main" val="18989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Форматированный </a:t>
            </a:r>
            <a:r>
              <a:rPr lang="ru-RU" dirty="0" smtClean="0"/>
              <a:t>текст –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227212" cy="403632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f(x)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 (x &gt; 0)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alert(x);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Шрифтовое и семантическое выделение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7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352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Элемент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Визуальное выделение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Семантическое выделение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ru-RU" sz="2400" dirty="0">
                        <a:solidFill>
                          <a:srgbClr val="8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жирный шрифт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привлечение внимания (ключевые слова)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err="1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em</a:t>
                      </a:r>
                      <a:endParaRPr lang="ru-RU" sz="2400" kern="1200" dirty="0">
                        <a:solidFill>
                          <a:srgbClr val="8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акцентирование курсивом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логическое ударение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err="1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endParaRPr lang="ru-RU" sz="2400" kern="1200" dirty="0">
                        <a:solidFill>
                          <a:srgbClr val="8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курсив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иностранные слова, технические термины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</a:t>
                      </a:r>
                      <a:endParaRPr lang="ru-RU" sz="2400" kern="1200" dirty="0">
                        <a:solidFill>
                          <a:srgbClr val="8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зачеркнутый текст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неточное или неактуальное содержимое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strong</a:t>
                      </a:r>
                      <a:endParaRPr lang="ru-RU" sz="2400" kern="1200" dirty="0">
                        <a:solidFill>
                          <a:srgbClr val="8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жирный акцент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важность текста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</a:t>
                      </a:r>
                      <a:endParaRPr lang="ru-RU" sz="2400" kern="1200" dirty="0">
                        <a:solidFill>
                          <a:srgbClr val="8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подчеркивание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i="1" dirty="0" smtClean="0"/>
                        <a:t>В </a:t>
                      </a:r>
                      <a:r>
                        <a:rPr lang="en-US" sz="2000" i="1" dirty="0" smtClean="0"/>
                        <a:t>HTML5 </a:t>
                      </a:r>
                      <a:r>
                        <a:rPr lang="ru-RU" sz="2000" i="1" dirty="0" smtClean="0"/>
                        <a:t>объявлен</a:t>
                      </a:r>
                      <a:r>
                        <a:rPr lang="ru-RU" sz="2000" i="1" baseline="0" dirty="0" smtClean="0"/>
                        <a:t> устаревшим</a:t>
                      </a:r>
                      <a:endParaRPr lang="ru-RU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small</a:t>
                      </a:r>
                      <a:endParaRPr lang="ru-RU" sz="2400" kern="1200" dirty="0">
                        <a:solidFill>
                          <a:srgbClr val="8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шрифт на 1 меньше стандартного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«мелкий шрифт» (оговорки, уточнения)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sub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2400" kern="12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sup</a:t>
                      </a:r>
                      <a:endParaRPr lang="ru-RU" sz="2400" kern="1200" dirty="0">
                        <a:solidFill>
                          <a:srgbClr val="8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нижний (верхний) индекс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нижний (верхний) индекс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4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Форматированный текст – пример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930" y="2180384"/>
            <a:ext cx="49911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ru-RU" sz="3200" dirty="0" smtClean="0"/>
              <a:t>Контейнерный элемент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blockquote</a:t>
            </a:r>
            <a:r>
              <a:rPr lang="ru-RU" sz="3200" dirty="0" smtClean="0"/>
              <a:t> выделяет цитату </a:t>
            </a:r>
            <a:r>
              <a:rPr lang="ru-RU" sz="3200" dirty="0"/>
              <a:t>внутри </a:t>
            </a:r>
            <a:r>
              <a:rPr lang="ru-RU" sz="3200" dirty="0" smtClean="0"/>
              <a:t>документа как </a:t>
            </a:r>
            <a:r>
              <a:rPr lang="ru-RU" sz="3200" b="1" dirty="0" smtClean="0"/>
              <a:t>блок</a:t>
            </a:r>
            <a:r>
              <a:rPr lang="ru-RU" sz="3200" dirty="0" smtClean="0"/>
              <a:t> (отступы слева </a:t>
            </a:r>
            <a:r>
              <a:rPr lang="ru-RU" sz="3200" dirty="0"/>
              <a:t>и </a:t>
            </a:r>
            <a:r>
              <a:rPr lang="ru-RU" sz="3200" dirty="0" smtClean="0"/>
              <a:t>справа, отбивка </a:t>
            </a:r>
            <a:r>
              <a:rPr lang="ru-RU" sz="3200" dirty="0"/>
              <a:t>сверху и </a:t>
            </a:r>
            <a:r>
              <a:rPr lang="ru-RU" sz="3200" dirty="0" smtClean="0"/>
              <a:t>снизу).</a:t>
            </a:r>
          </a:p>
          <a:p>
            <a:pPr>
              <a:spcBef>
                <a:spcPts val="800"/>
              </a:spcBef>
            </a:pPr>
            <a:endParaRPr lang="ru-RU" sz="3200" dirty="0" smtClean="0"/>
          </a:p>
          <a:p>
            <a:pPr>
              <a:spcBef>
                <a:spcPts val="800"/>
              </a:spcBef>
            </a:pPr>
            <a:r>
              <a:rPr lang="ru-RU" sz="3200" dirty="0" smtClean="0"/>
              <a:t>При необходимости атрибут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cite</a:t>
            </a:r>
            <a:r>
              <a:rPr lang="ru-RU" sz="3200" dirty="0" smtClean="0"/>
              <a:t> позволяет указать источник цитаты.</a:t>
            </a:r>
          </a:p>
        </p:txBody>
      </p:sp>
    </p:spTree>
    <p:extLst>
      <p:ext uri="{BB962C8B-B14F-4D97-AF65-F5344CB8AC3E}">
        <p14:creationId xmlns:p14="http://schemas.microsoft.com/office/powerpoint/2010/main" val="30872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like apples and oranges.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blockquote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cite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="http://en.wikipedia.org/wiki/Apple"&gt;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apple forms a tree that is small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ru-RU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deciduous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reaching 3 to 12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meters</a:t>
            </a:r>
            <a:r>
              <a:rPr lang="ru-RU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(9.8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39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tall, with a broad, often densely twiggy crown.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blockquote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favorite kind of orange is the mandarin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785" y="1960640"/>
            <a:ext cx="5675389" cy="40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Горизонтальная линия</a:t>
            </a:r>
            <a:r>
              <a:rPr lang="en-US" dirty="0" smtClean="0"/>
              <a:t> (</a:t>
            </a:r>
            <a:r>
              <a:rPr lang="ru-RU" dirty="0" smtClean="0"/>
              <a:t>новая тема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ru-RU" sz="3200" dirty="0" smtClean="0"/>
              <a:t>Автономный элемент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</a:t>
            </a:r>
            <a:r>
              <a:rPr lang="ru-RU" sz="3200" dirty="0" smtClean="0"/>
              <a:t> рисует горизонтальную линию.</a:t>
            </a:r>
          </a:p>
          <a:p>
            <a:pPr>
              <a:spcBef>
                <a:spcPts val="800"/>
              </a:spcBef>
            </a:pPr>
            <a:endParaRPr lang="ru-RU" sz="3200" dirty="0" smtClean="0"/>
          </a:p>
          <a:p>
            <a:pPr>
              <a:spcBef>
                <a:spcPts val="800"/>
              </a:spcBef>
            </a:pPr>
            <a:r>
              <a:rPr lang="ru-RU" sz="3200" dirty="0" smtClean="0"/>
              <a:t>В </a:t>
            </a:r>
            <a:r>
              <a:rPr lang="en-US" sz="3200" dirty="0" smtClean="0"/>
              <a:t>HTML5 </a:t>
            </a:r>
            <a:r>
              <a:rPr lang="ru-RU" sz="3200" dirty="0" smtClean="0"/>
              <a:t>ему придали семантическое значение: </a:t>
            </a:r>
            <a:r>
              <a:rPr lang="ru-RU" sz="3200" i="1" dirty="0" smtClean="0"/>
              <a:t>переход к новой теме</a:t>
            </a:r>
            <a:r>
              <a:rPr lang="ru-RU" sz="3200" dirty="0" smtClean="0"/>
              <a:t> в рамках параграфа.</a:t>
            </a:r>
            <a:endParaRPr lang="ru-RU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1688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Горизонтальная линия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ru-RU" sz="3200" dirty="0" smtClean="0"/>
              <a:t>Элемент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</a:t>
            </a:r>
            <a:r>
              <a:rPr lang="ru-RU" sz="3200" dirty="0" smtClean="0"/>
              <a:t> имеет набор собственных атрибутов (</a:t>
            </a:r>
            <a:r>
              <a:rPr lang="ru-RU" sz="3200" b="1" dirty="0" smtClean="0"/>
              <a:t>все они устарели в </a:t>
            </a:r>
            <a:r>
              <a:rPr lang="en-US" sz="3200" b="1" dirty="0" smtClean="0"/>
              <a:t>HTML5</a:t>
            </a:r>
            <a:r>
              <a:rPr lang="en-US" sz="3200" dirty="0" smtClean="0"/>
              <a:t>):</a:t>
            </a:r>
          </a:p>
          <a:p>
            <a:pPr>
              <a:spcBef>
                <a:spcPts val="800"/>
              </a:spcBef>
            </a:pP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	 </a:t>
            </a:r>
            <a:r>
              <a:rPr lang="ru-RU" sz="3200" dirty="0" smtClean="0"/>
              <a:t>выравнивание линии</a:t>
            </a:r>
            <a:endParaRPr lang="ru-RU" sz="3200" dirty="0"/>
          </a:p>
          <a:p>
            <a:pPr>
              <a:spcBef>
                <a:spcPts val="800"/>
              </a:spcBef>
            </a:pPr>
            <a:r>
              <a:rPr lang="ru-RU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ru-RU" sz="3200" dirty="0" smtClean="0"/>
              <a:t>цвет линии (и отмена </a:t>
            </a:r>
            <a:r>
              <a:rPr lang="en-US" sz="3200" dirty="0"/>
              <a:t>3D-</a:t>
            </a:r>
            <a:r>
              <a:rPr lang="ru-RU" sz="3200" dirty="0"/>
              <a:t>эффектов)</a:t>
            </a:r>
          </a:p>
          <a:p>
            <a:pPr>
              <a:spcBef>
                <a:spcPts val="800"/>
              </a:spcBef>
            </a:pPr>
            <a:r>
              <a:rPr lang="ru-RU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noshade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sz="3200" dirty="0" smtClean="0"/>
              <a:t>(</a:t>
            </a:r>
            <a:r>
              <a:rPr lang="ru-RU" sz="3200" dirty="0"/>
              <a:t>логический</a:t>
            </a:r>
            <a:r>
              <a:rPr lang="en-US" sz="3200" dirty="0"/>
              <a:t>)</a:t>
            </a:r>
            <a:r>
              <a:rPr lang="ru-RU" sz="3200" dirty="0"/>
              <a:t> рисует линию без </a:t>
            </a:r>
            <a:r>
              <a:rPr lang="en-US" sz="3200" dirty="0" smtClean="0"/>
              <a:t>3D-</a:t>
            </a:r>
            <a:r>
              <a:rPr lang="ru-RU" sz="3200" dirty="0" smtClean="0"/>
              <a:t>эффектов</a:t>
            </a:r>
            <a:endParaRPr lang="ru-RU" sz="3200" dirty="0"/>
          </a:p>
          <a:p>
            <a:pPr>
              <a:spcBef>
                <a:spcPts val="800"/>
              </a:spcBef>
            </a:pPr>
            <a:r>
              <a:rPr lang="ru-RU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ru-RU" sz="3200" dirty="0" smtClean="0"/>
              <a:t>толщина </a:t>
            </a:r>
            <a:r>
              <a:rPr lang="ru-RU" sz="3200" dirty="0"/>
              <a:t>линии в </a:t>
            </a:r>
            <a:r>
              <a:rPr lang="ru-RU" sz="3200" dirty="0" smtClean="0"/>
              <a:t>пикселях</a:t>
            </a:r>
            <a:endParaRPr lang="ru-RU" sz="3200" dirty="0"/>
          </a:p>
          <a:p>
            <a:pPr>
              <a:spcBef>
                <a:spcPts val="800"/>
              </a:spcBef>
            </a:pPr>
            <a:r>
              <a:rPr lang="ru-RU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ru-RU" sz="3200" dirty="0" smtClean="0"/>
              <a:t>ширина </a:t>
            </a:r>
            <a:r>
              <a:rPr lang="ru-RU" sz="3200" dirty="0"/>
              <a:t>линии в процентах или </a:t>
            </a:r>
            <a:r>
              <a:rPr lang="ru-RU" sz="3200" dirty="0" smtClean="0"/>
              <a:t>пикселах</a:t>
            </a:r>
            <a:endParaRPr lang="ru-RU" sz="3200" dirty="0"/>
          </a:p>
          <a:p>
            <a:pPr>
              <a:spcBef>
                <a:spcPts val="800"/>
              </a:spcBef>
            </a:pPr>
            <a:endParaRPr lang="ru-RU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2772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</a:t>
            </a:r>
            <a:r>
              <a:rPr lang="ru-RU" dirty="0" smtClean="0"/>
              <a:t>адание цвета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ru-RU" sz="3200" dirty="0" smtClean="0"/>
              <a:t>Два способа:</a:t>
            </a:r>
          </a:p>
          <a:p>
            <a:r>
              <a:rPr lang="ru-RU" sz="3200" dirty="0" smtClean="0"/>
              <a:t>1. Указать имя цвета на английском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sz="3200" dirty="0" smtClean="0"/>
              <a:t>)</a:t>
            </a:r>
            <a:endParaRPr lang="ru-RU" sz="3200" dirty="0" smtClean="0"/>
          </a:p>
          <a:p>
            <a:r>
              <a:rPr lang="ru-RU" sz="3200" dirty="0" smtClean="0"/>
              <a:t>2. Указать код цвета как шестнадцатеричное число из трёх байт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0000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 smtClean="0"/>
              <a:t>)</a:t>
            </a:r>
          </a:p>
          <a:p>
            <a:pPr>
              <a:spcBef>
                <a:spcPts val="800"/>
              </a:spcBef>
            </a:pPr>
            <a:endParaRPr lang="ru-RU" sz="3200" dirty="0" smtClean="0"/>
          </a:p>
          <a:p>
            <a:pPr>
              <a:spcBef>
                <a:spcPts val="800"/>
              </a:spcBef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5522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Отступление – задание цвета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227212" cy="4036321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endParaRPr lang="ru-RU" sz="3200" dirty="0" smtClean="0"/>
          </a:p>
          <a:p>
            <a:pPr>
              <a:spcBef>
                <a:spcPts val="800"/>
              </a:spcBef>
            </a:pPr>
            <a:endParaRPr lang="ru-RU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85327" y="1737360"/>
          <a:ext cx="7835580" cy="4522752"/>
        </p:xfrm>
        <a:graphic>
          <a:graphicData uri="http://schemas.openxmlformats.org/drawingml/2006/table">
            <a:tbl>
              <a:tblPr/>
              <a:tblGrid>
                <a:gridCol w="19588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58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588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88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ru-RU" sz="1400" b="1" dirty="0">
                          <a:effectLst/>
                        </a:rPr>
                        <a:t>Имя цвета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Цвет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Описание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</a:rPr>
                        <a:t>Код</a:t>
                      </a:r>
                      <a:endParaRPr lang="ru-RU" sz="1400" dirty="0">
                        <a:effectLst/>
                      </a:endParaRP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aqua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Голубой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#00ffff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black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Черный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#000000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blue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Синий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#0000ff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fuchsia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Фуксия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#ff00ff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gray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Серый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#808080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green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Зеленый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#008000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lime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Светло-зеленый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#00ff00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maroon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Темно-красный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#800000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navy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Темно-синий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#000080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olive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Оливковый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#808000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purple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Фиолетовый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#800080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red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Красный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#ff0000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silver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Светло-серый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#c0c0c0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teal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Сине-зеленый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#008080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white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Белый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#</a:t>
                      </a:r>
                      <a:r>
                        <a:rPr lang="en-US" sz="1400" dirty="0" err="1">
                          <a:effectLst/>
                        </a:rPr>
                        <a:t>ffffff</a:t>
                      </a:r>
                      <a:endParaRPr lang="en-US" sz="1400" dirty="0">
                        <a:effectLst/>
                      </a:endParaRP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yellow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Желтый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#ffff00</a:t>
                      </a:r>
                    </a:p>
                  </a:txBody>
                  <a:tcPr marL="23226" marR="23226" marT="23226" marB="23226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0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Горизонтальная линия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="blue"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blockquote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On seashore far a green oak towers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 to it with a gold chain bound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blockquote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="center"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%"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noshade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Горизонтальная линия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980" y="1928601"/>
            <a:ext cx="6477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Шрифтовое и семантическое выделение </a:t>
            </a:r>
            <a:r>
              <a:rPr lang="ru-RU" dirty="0" smtClean="0"/>
              <a:t>–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like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oranges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favorite kind of orange is the mandarin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properly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known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citrus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reticulata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Oranges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 my local store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cost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$1 each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$2 for 3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(plus tax)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strong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Warning: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strong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Eating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 many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oranges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 you heart burn.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point x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the 10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7999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i="1" dirty="0" smtClean="0"/>
              <a:t>Список</a:t>
            </a:r>
            <a:r>
              <a:rPr lang="ru-RU" sz="3200" dirty="0" smtClean="0"/>
              <a:t> – взаимосвязанный </a:t>
            </a:r>
            <a:r>
              <a:rPr lang="ru-RU" sz="3200" dirty="0"/>
              <a:t>набор отдельных </a:t>
            </a:r>
            <a:r>
              <a:rPr lang="ru-RU" sz="3200" dirty="0" smtClean="0"/>
              <a:t>фраз, </a:t>
            </a:r>
            <a:r>
              <a:rPr lang="ru-RU" sz="3200" dirty="0"/>
              <a:t>которые начинаются с маркера или цифры</a:t>
            </a:r>
            <a:r>
              <a:rPr lang="ru-RU" sz="3200" dirty="0" smtClean="0"/>
              <a:t>.</a:t>
            </a:r>
          </a:p>
          <a:p>
            <a:endParaRPr lang="ru-RU" sz="3200" dirty="0" smtClean="0"/>
          </a:p>
          <a:p>
            <a:r>
              <a:rPr lang="ru-RU" sz="3200" dirty="0" smtClean="0"/>
              <a:t>В </a:t>
            </a:r>
            <a:r>
              <a:rPr lang="en-US" sz="3200" dirty="0" smtClean="0"/>
              <a:t>HTML </a:t>
            </a:r>
            <a:r>
              <a:rPr lang="ru-RU" sz="3200" dirty="0" smtClean="0"/>
              <a:t>списки представлены блочными элементами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ru-RU" sz="3200" dirty="0" smtClean="0"/>
              <a:t> (маркированный список) и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</a:t>
            </a:r>
            <a:r>
              <a:rPr lang="ru-RU" sz="3200" dirty="0" smtClean="0"/>
              <a:t> (</a:t>
            </a:r>
            <a:r>
              <a:rPr lang="ru-RU" sz="3200" dirty="0"/>
              <a:t>нумерованный </a:t>
            </a:r>
            <a:r>
              <a:rPr lang="ru-RU" sz="3200" dirty="0" smtClean="0"/>
              <a:t>список).</a:t>
            </a:r>
          </a:p>
          <a:p>
            <a:endParaRPr lang="ru-RU" sz="3200" dirty="0"/>
          </a:p>
          <a:p>
            <a:r>
              <a:rPr lang="ru-RU" sz="3200" dirty="0" smtClean="0"/>
              <a:t>Каждый </a:t>
            </a:r>
            <a:r>
              <a:rPr lang="ru-RU" sz="3200" dirty="0"/>
              <a:t>элемент списка </a:t>
            </a:r>
            <a:r>
              <a:rPr lang="ru-RU" sz="3200" dirty="0" smtClean="0"/>
              <a:t>заключается в контейнер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306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У элемента </a:t>
            </a:r>
            <a:r>
              <a:rPr lang="ru-RU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ru-RU" sz="3200" dirty="0" smtClean="0"/>
              <a:t> есть атрибут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3200" dirty="0" smtClean="0"/>
              <a:t>, </a:t>
            </a:r>
            <a:r>
              <a:rPr lang="ru-RU" sz="3200" dirty="0" smtClean="0"/>
              <a:t>который управляет видом маркера (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disc|circle|square</a:t>
            </a:r>
            <a:r>
              <a:rPr lang="ru-RU" sz="3200" dirty="0" smtClean="0"/>
              <a:t>).</a:t>
            </a:r>
          </a:p>
          <a:p>
            <a:endParaRPr lang="ru-RU" sz="1800" dirty="0"/>
          </a:p>
          <a:p>
            <a:r>
              <a:rPr lang="ru-RU" sz="3200" dirty="0" smtClean="0"/>
              <a:t>Для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ru-RU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ru-RU" sz="3200" dirty="0" smtClean="0"/>
              <a:t> допустимы атрибуты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3200" dirty="0" smtClean="0"/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A|a|I|i|1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ru-RU" sz="3200" dirty="0" smtClean="0"/>
              <a:t>, </a:t>
            </a:r>
            <a:r>
              <a:rPr lang="ru-RU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ru-RU" sz="3200" dirty="0" smtClean="0"/>
              <a:t> (</a:t>
            </a:r>
            <a:r>
              <a:rPr lang="ru-RU" sz="3200" dirty="0"/>
              <a:t>число, с которого будет начинаться </a:t>
            </a:r>
            <a:r>
              <a:rPr lang="ru-RU" sz="3200" dirty="0" smtClean="0"/>
              <a:t>список),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reversed</a:t>
            </a:r>
            <a:r>
              <a:rPr lang="ru-RU" sz="3200" dirty="0" smtClean="0"/>
              <a:t> (логический, нумерация по </a:t>
            </a:r>
            <a:r>
              <a:rPr lang="ru-RU" sz="3200" dirty="0"/>
              <a:t>убыванию (3,2,1)).</a:t>
            </a:r>
            <a:endParaRPr lang="ru-RU" sz="3200" dirty="0" smtClean="0"/>
          </a:p>
          <a:p>
            <a:endParaRPr lang="ru-RU" sz="1800" dirty="0"/>
          </a:p>
          <a:p>
            <a:r>
              <a:rPr lang="ru-RU" sz="3200" b="1" dirty="0" smtClean="0"/>
              <a:t>Внимание:</a:t>
            </a:r>
            <a:r>
              <a:rPr lang="ru-RU" sz="3200" dirty="0" smtClean="0"/>
              <a:t> атрибут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3200" dirty="0" smtClean="0"/>
              <a:t> </a:t>
            </a:r>
            <a:r>
              <a:rPr lang="ru-RU" sz="3200" dirty="0" smtClean="0"/>
              <a:t>устарел в </a:t>
            </a:r>
            <a:r>
              <a:rPr lang="en-US" sz="3200" dirty="0" smtClean="0"/>
              <a:t>HTML5 (</a:t>
            </a:r>
            <a:r>
              <a:rPr lang="ru-RU" sz="3200" dirty="0" smtClean="0"/>
              <a:t>и для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3200" dirty="0" smtClean="0"/>
              <a:t>, </a:t>
            </a:r>
            <a:r>
              <a:rPr lang="ru-RU" sz="3200" dirty="0" smtClean="0"/>
              <a:t>и для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</a:t>
            </a:r>
            <a:r>
              <a:rPr lang="en-US" sz="3200" dirty="0" smtClean="0"/>
              <a:t>).</a:t>
            </a:r>
            <a:r>
              <a:rPr lang="ru-RU" sz="3200" dirty="0" smtClean="0"/>
              <a:t> А атрибут</a:t>
            </a:r>
            <a:r>
              <a:rPr lang="en-US" sz="3200" dirty="0" smtClean="0"/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reversed</a:t>
            </a:r>
            <a:r>
              <a:rPr lang="ru-RU" sz="3200" dirty="0" smtClean="0"/>
              <a:t> не поддерживается в </a:t>
            </a:r>
            <a:r>
              <a:rPr lang="en-US" sz="3200" dirty="0" smtClean="0"/>
              <a:t>IE.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2056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У элемента </a:t>
            </a:r>
            <a:r>
              <a:rPr lang="ru-RU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3200" dirty="0" smtClean="0"/>
              <a:t> можно указать атрибут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3200" dirty="0" smtClean="0"/>
              <a:t> </a:t>
            </a:r>
            <a:r>
              <a:rPr lang="ru-RU" sz="3200" dirty="0" smtClean="0"/>
              <a:t>(возможные значения зависят от обрамляющего списка), а при помощи атрибута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3200" dirty="0" smtClean="0"/>
              <a:t> </a:t>
            </a:r>
            <a:r>
              <a:rPr lang="ru-RU" sz="3200" dirty="0" smtClean="0"/>
              <a:t>задать конкретное значение (для нумерованных списков).</a:t>
            </a:r>
            <a:endParaRPr lang="en-US" sz="3200" dirty="0" smtClean="0"/>
          </a:p>
          <a:p>
            <a:endParaRPr lang="ru-RU" sz="3200" dirty="0" smtClean="0"/>
          </a:p>
          <a:p>
            <a:endParaRPr lang="en-US" sz="3200" dirty="0"/>
          </a:p>
          <a:p>
            <a:r>
              <a:rPr lang="ru-RU" sz="3200" dirty="0" smtClean="0"/>
              <a:t>И, ожидаемо, </a:t>
            </a:r>
            <a:r>
              <a:rPr lang="ru-RU" sz="3200" b="1" dirty="0" smtClean="0"/>
              <a:t>атрибут 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3200" b="1" dirty="0"/>
              <a:t> </a:t>
            </a:r>
            <a:r>
              <a:rPr lang="ru-RU" sz="3200" b="1" dirty="0"/>
              <a:t>устарел в </a:t>
            </a:r>
            <a:r>
              <a:rPr lang="en-US" sz="3200" b="1" dirty="0" smtClean="0"/>
              <a:t>HTML5</a:t>
            </a:r>
            <a:r>
              <a:rPr lang="en-US" sz="3200" dirty="0" smtClean="0"/>
              <a:t>.</a:t>
            </a:r>
            <a:endParaRPr lang="ru-RU" sz="3200" dirty="0"/>
          </a:p>
          <a:p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2055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– пример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="square"&gt;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it-IT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it-IT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="circle"&gt;</a:t>
            </a: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</a:t>
            </a:r>
            <a:r>
              <a:rPr lang="it-IT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it-IT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it-IT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="1"&gt;</a:t>
            </a: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Mother</a:t>
            </a:r>
            <a:r>
              <a:rPr lang="it-IT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Father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2557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– </a:t>
            </a:r>
            <a:r>
              <a:rPr lang="ru-RU" dirty="0" smtClean="0"/>
              <a:t>пример 1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0" y="2242926"/>
            <a:ext cx="50292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– пример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 item one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 two with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subitems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Subitem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Subitem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 item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2610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– </a:t>
            </a:r>
            <a:r>
              <a:rPr lang="ru-RU" dirty="0" smtClean="0"/>
              <a:t>пример 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092" y="2304839"/>
            <a:ext cx="3914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5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определений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Это особая разновидность списка – каждое вхождение состоит из </a:t>
            </a:r>
            <a:r>
              <a:rPr lang="ru-RU" sz="3200" i="1" dirty="0" smtClean="0"/>
              <a:t>термина</a:t>
            </a:r>
            <a:r>
              <a:rPr lang="ru-RU" sz="3200" dirty="0" smtClean="0"/>
              <a:t> и </a:t>
            </a:r>
            <a:r>
              <a:rPr lang="ru-RU" sz="3200" i="1" dirty="0" smtClean="0"/>
              <a:t>определения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Зачем: глоссарий, диалоги, пары «ключ-значение».</a:t>
            </a:r>
          </a:p>
          <a:p>
            <a:endParaRPr lang="ru-RU" sz="3200" dirty="0"/>
          </a:p>
          <a:p>
            <a:r>
              <a:rPr lang="ru-RU" sz="3200" dirty="0" smtClean="0"/>
              <a:t>Сам </a:t>
            </a:r>
            <a:r>
              <a:rPr lang="ru-RU" sz="3200" dirty="0"/>
              <a:t>список </a:t>
            </a:r>
            <a:r>
              <a:rPr lang="ru-RU" sz="3200" dirty="0" smtClean="0"/>
              <a:t>– контейнер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</a:t>
            </a:r>
            <a:r>
              <a:rPr lang="ru-RU" sz="3200" dirty="0" smtClean="0"/>
              <a:t>, </a:t>
            </a:r>
            <a:r>
              <a:rPr lang="ru-RU" sz="3200" dirty="0"/>
              <a:t>термин </a:t>
            </a:r>
            <a:r>
              <a:rPr lang="ru-RU" sz="3200" dirty="0" smtClean="0"/>
              <a:t>– элемент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ru-RU" sz="3200" dirty="0" smtClean="0"/>
              <a:t>, определение термина – элемент </a:t>
            </a:r>
            <a:r>
              <a:rPr lang="ru-RU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dd</a:t>
            </a:r>
            <a:r>
              <a:rPr lang="ru-RU" sz="3200" dirty="0" smtClean="0"/>
              <a:t> (</a:t>
            </a:r>
            <a:r>
              <a:rPr lang="ru-RU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ru-RU" sz="3200" dirty="0" smtClean="0"/>
              <a:t> и </a:t>
            </a:r>
            <a:r>
              <a:rPr lang="ru-RU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dd</a:t>
            </a:r>
            <a:r>
              <a:rPr lang="ru-RU" sz="3200" dirty="0" smtClean="0"/>
              <a:t> находятся на одном уровне вложенности).</a:t>
            </a:r>
          </a:p>
        </p:txBody>
      </p:sp>
    </p:spTree>
    <p:extLst>
      <p:ext uri="{BB962C8B-B14F-4D97-AF65-F5344CB8AC3E}">
        <p14:creationId xmlns:p14="http://schemas.microsoft.com/office/powerpoint/2010/main" val="15526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определений –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HTML-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документ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Обычный текстовый файл, который может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содержать...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Сайт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Cайт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— это набор отдельных веб-страниц, которые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связаны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между собой ссылками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единым оформлением.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3652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определений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0" y="2242926"/>
            <a:ext cx="50292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Шрифтовое и семантическое выделение </a:t>
            </a:r>
            <a:r>
              <a:rPr lang="ru-RU" dirty="0" smtClean="0"/>
              <a:t>– пример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678" y="2086387"/>
            <a:ext cx="6773603" cy="354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9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Фигуры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В </a:t>
            </a:r>
            <a:r>
              <a:rPr lang="en-US" sz="3200" dirty="0" smtClean="0"/>
              <a:t>HTML5 </a:t>
            </a:r>
            <a:r>
              <a:rPr lang="ru-RU" sz="3200" dirty="0" smtClean="0"/>
              <a:t>появился новый элемент для группировки –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figure</a:t>
            </a:r>
            <a:r>
              <a:rPr lang="en-US" sz="3200" dirty="0" smtClean="0"/>
              <a:t>. </a:t>
            </a:r>
            <a:r>
              <a:rPr lang="ru-RU" sz="3200" dirty="0" smtClean="0"/>
              <a:t>Семантическое назначение – создать логически неделимую единицу контента из </a:t>
            </a:r>
            <a:r>
              <a:rPr lang="ru-RU" sz="3200" i="1" dirty="0" smtClean="0"/>
              <a:t>группы элементов</a:t>
            </a:r>
            <a:r>
              <a:rPr lang="ru-RU" sz="3200" dirty="0" smtClean="0"/>
              <a:t> и </a:t>
            </a:r>
            <a:r>
              <a:rPr lang="ru-RU" sz="3200" i="1" dirty="0" smtClean="0"/>
              <a:t>подписи</a:t>
            </a:r>
            <a:r>
              <a:rPr lang="ru-RU" sz="3200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Для задания подписи следует использовать элемент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figcaption</a:t>
            </a:r>
            <a:r>
              <a:rPr lang="ru-RU" sz="3200" dirty="0" smtClean="0"/>
              <a:t>.</a:t>
            </a:r>
            <a:r>
              <a:rPr lang="ru-RU" sz="3200" dirty="0"/>
              <a:t> </a:t>
            </a:r>
            <a:r>
              <a:rPr lang="ru-RU" sz="3200" dirty="0" smtClean="0"/>
              <a:t>Он должен </a:t>
            </a:r>
            <a:r>
              <a:rPr lang="ru-RU" sz="3200" dirty="0"/>
              <a:t>быть первым или последним элементом в </a:t>
            </a:r>
            <a:r>
              <a:rPr lang="ru-RU" sz="3200" dirty="0" smtClean="0"/>
              <a:t>контейнере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figure</a:t>
            </a:r>
            <a:r>
              <a:rPr lang="ru-RU" sz="3200" dirty="0" smtClean="0"/>
              <a:t>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9944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Фигуры</a:t>
            </a:r>
            <a:r>
              <a:rPr lang="en-US" dirty="0" smtClean="0"/>
              <a:t> –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figure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figcaption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Listing 23. Using the code element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figcaption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 fruits = ["apples", "oranges", "mangoes", "cherries"];</a:t>
            </a:r>
            <a:r>
              <a:rPr lang="fr-FR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fr-FR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document.writeln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("I like " +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fruits.length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" fruits");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figure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figure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sz="2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="html5.png"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=""&gt;&lt;/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figcaption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HTML5 logo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figcaption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figure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100" dirty="0" smtClean="0"/>
          </a:p>
        </p:txBody>
      </p:sp>
    </p:spTree>
    <p:extLst>
      <p:ext uri="{BB962C8B-B14F-4D97-AF65-F5344CB8AC3E}">
        <p14:creationId xmlns:p14="http://schemas.microsoft.com/office/powerpoint/2010/main" val="25546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Фигуры</a:t>
            </a:r>
            <a:r>
              <a:rPr lang="en-US" dirty="0" smtClean="0"/>
              <a:t> –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28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255" y="1859173"/>
            <a:ext cx="51244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Элемент </a:t>
            </a:r>
            <a:r>
              <a:rPr lang="ru-RU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ru-RU" sz="3200" dirty="0" smtClean="0"/>
              <a:t> </a:t>
            </a:r>
            <a:r>
              <a:rPr lang="en-US" sz="3200" dirty="0" smtClean="0"/>
              <a:t>(</a:t>
            </a:r>
            <a:r>
              <a:rPr lang="en-US" sz="3200" dirty="0"/>
              <a:t>HTML5</a:t>
            </a:r>
            <a:r>
              <a:rPr lang="en-US" sz="3200" dirty="0" smtClean="0"/>
              <a:t>) </a:t>
            </a:r>
            <a:r>
              <a:rPr lang="ru-RU" sz="3200" dirty="0" smtClean="0"/>
              <a:t>описывает группу </a:t>
            </a:r>
            <a:r>
              <a:rPr lang="ru-RU" sz="3200" i="1" dirty="0" smtClean="0"/>
              <a:t>основного контента</a:t>
            </a:r>
            <a:r>
              <a:rPr lang="ru-RU" sz="3200" dirty="0" smtClean="0"/>
              <a:t> (это </a:t>
            </a:r>
            <a:r>
              <a:rPr lang="ru-RU" sz="3200" i="1" dirty="0" smtClean="0"/>
              <a:t>не секции</a:t>
            </a:r>
            <a:r>
              <a:rPr lang="ru-RU" sz="3200" dirty="0" smtClean="0"/>
              <a:t>, хотя похоже).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3200" dirty="0" smtClean="0"/>
              <a:t>W3C </a:t>
            </a:r>
            <a:r>
              <a:rPr lang="en-US" sz="3200" dirty="0"/>
              <a:t>HTML </a:t>
            </a:r>
            <a:r>
              <a:rPr lang="en-US" sz="3200" dirty="0" smtClean="0"/>
              <a:t>5.1</a:t>
            </a:r>
            <a:r>
              <a:rPr lang="ru-RU" sz="3200" dirty="0" smtClean="0"/>
              <a:t> – в документе не более одного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ru-RU" sz="3200" dirty="0" smtClean="0"/>
              <a:t>; </a:t>
            </a:r>
            <a:r>
              <a:rPr lang="en-US" sz="3200" dirty="0" smtClean="0"/>
              <a:t>HTML </a:t>
            </a:r>
            <a:r>
              <a:rPr lang="en-US" sz="3200" dirty="0"/>
              <a:t>Living Standard </a:t>
            </a:r>
            <a:r>
              <a:rPr lang="en-US" sz="3200" dirty="0" smtClean="0"/>
              <a:t>– </a:t>
            </a:r>
            <a:r>
              <a:rPr lang="ru-RU" sz="3200" dirty="0" smtClean="0"/>
              <a:t>количество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3200" dirty="0" smtClean="0"/>
              <a:t> </a:t>
            </a:r>
            <a:r>
              <a:rPr lang="ru-RU" sz="3200" dirty="0" smtClean="0"/>
              <a:t>не ограничено.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Вопросы о поддержке браузерами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63510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Семантические секции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Последовательность действий: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b="1" dirty="0" smtClean="0"/>
              <a:t>0.</a:t>
            </a:r>
            <a:r>
              <a:rPr lang="ru-RU" sz="3200" dirty="0" smtClean="0"/>
              <a:t> Сплошной текст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b="1" dirty="0" smtClean="0"/>
              <a:t>1.</a:t>
            </a:r>
            <a:r>
              <a:rPr lang="ru-RU" sz="3200" dirty="0" smtClean="0"/>
              <a:t> Выделенные фрагменты в сплошном тексте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b="1" dirty="0" smtClean="0"/>
              <a:t>2.</a:t>
            </a:r>
            <a:r>
              <a:rPr lang="ru-RU" sz="3200" dirty="0" smtClean="0"/>
              <a:t> Группы из текста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Следующий шаг: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b="1" dirty="0" smtClean="0"/>
              <a:t>3.</a:t>
            </a:r>
            <a:r>
              <a:rPr lang="ru-RU" sz="3200" dirty="0" smtClean="0"/>
              <a:t> Разбить весь </a:t>
            </a:r>
            <a:r>
              <a:rPr lang="en-US" sz="3200" dirty="0" smtClean="0"/>
              <a:t>HTML-</a:t>
            </a:r>
            <a:r>
              <a:rPr lang="ru-RU" sz="3200" dirty="0" smtClean="0"/>
              <a:t>документ на </a:t>
            </a:r>
            <a:r>
              <a:rPr lang="ru-RU" sz="3200" i="1" dirty="0" smtClean="0"/>
              <a:t>секции</a:t>
            </a:r>
            <a:r>
              <a:rPr lang="ru-RU" sz="3200" dirty="0" smtClean="0"/>
              <a:t> (а в каждой секции – свои группы из текста).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248098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Семантические секции (до </a:t>
            </a:r>
            <a:r>
              <a:rPr lang="en-US" dirty="0" smtClean="0"/>
              <a:t>HTML5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Выделение логических секций в документе производится при помощи элементов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ru-RU" sz="3200" dirty="0" smtClean="0"/>
              <a:t> с заданными атрибутами 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ru-RU" sz="3200" dirty="0"/>
              <a:t> </a:t>
            </a:r>
            <a:r>
              <a:rPr lang="ru-RU" sz="3200" dirty="0" smtClean="0"/>
              <a:t>или </a:t>
            </a:r>
            <a:r>
              <a:rPr lang="ru-RU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mainContent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="menu"&gt;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="article"&gt;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37434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Семантические секции (до </a:t>
            </a:r>
            <a:r>
              <a:rPr lang="en-US" dirty="0" smtClean="0"/>
              <a:t>HTML5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Элементы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sz="3200" dirty="0" smtClean="0"/>
              <a:t>-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h6</a:t>
            </a:r>
            <a:r>
              <a:rPr lang="en-US" sz="3200" dirty="0" smtClean="0"/>
              <a:t> </a:t>
            </a:r>
            <a:r>
              <a:rPr lang="ru-RU" sz="3200" dirty="0" smtClean="0"/>
              <a:t>определяют в документе семантические секции заголовков (разного уровня).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А элемент 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hgroup</a:t>
            </a:r>
            <a:r>
              <a:rPr lang="ru-RU" sz="3200" dirty="0" smtClean="0"/>
              <a:t> позволяет заголовки группировать.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hgroup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Главный заголовок</a:t>
            </a: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Заголовок второго уровня</a:t>
            </a: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hgroup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7112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Семантические секции (до </a:t>
            </a:r>
            <a:r>
              <a:rPr lang="en-US" dirty="0" smtClean="0"/>
              <a:t>HTML5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Элементы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ru-RU" sz="3200" dirty="0" smtClean="0"/>
              <a:t> </a:t>
            </a:r>
            <a:r>
              <a:rPr lang="ru-RU" sz="3200" dirty="0"/>
              <a:t>предназначен для хранения информации об </a:t>
            </a:r>
            <a:r>
              <a:rPr lang="ru-RU" sz="3200" dirty="0" smtClean="0"/>
              <a:t>авторе</a:t>
            </a:r>
            <a:r>
              <a:rPr lang="en-US" sz="3200" dirty="0" smtClean="0"/>
              <a:t>. </a:t>
            </a:r>
            <a:r>
              <a:rPr lang="ru-RU" sz="3200" dirty="0"/>
              <a:t>М</a:t>
            </a:r>
            <a:r>
              <a:rPr lang="ru-RU" sz="3200" dirty="0" smtClean="0"/>
              <a:t>ожет </a:t>
            </a:r>
            <a:r>
              <a:rPr lang="ru-RU" sz="3200" dirty="0"/>
              <a:t>включать в себя любые элементы HTML вроде ссылок, текста, выделений и т. </a:t>
            </a:r>
            <a:r>
              <a:rPr lang="ru-RU" sz="3200" dirty="0" smtClean="0"/>
              <a:t>д.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Поисковики анализируют </a:t>
            </a:r>
            <a:r>
              <a:rPr lang="ru-RU" sz="3200" dirty="0"/>
              <a:t>содержимое этого элемента для сбора информации об авторах сайтов.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/>
              <a:t>По умолчанию текст внутри контейнера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ru-RU" sz="3200" dirty="0" smtClean="0"/>
              <a:t> </a:t>
            </a:r>
            <a:r>
              <a:rPr lang="ru-RU" sz="3200" dirty="0"/>
              <a:t>отображается </a:t>
            </a:r>
            <a:r>
              <a:rPr lang="ru-RU" sz="3200" dirty="0" smtClean="0"/>
              <a:t>курсивом.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35870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Семантические секции </a:t>
            </a:r>
            <a:r>
              <a:rPr lang="ru-RU" dirty="0" smtClean="0"/>
              <a:t>– </a:t>
            </a:r>
            <a:r>
              <a:rPr lang="en-US" dirty="0" smtClean="0"/>
              <a:t>HTML5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В </a:t>
            </a:r>
            <a:r>
              <a:rPr lang="en-US" sz="3200" dirty="0" smtClean="0"/>
              <a:t>HTML5 </a:t>
            </a:r>
            <a:r>
              <a:rPr lang="ru-RU" sz="3200" dirty="0" smtClean="0"/>
              <a:t>добавлены новые семантические элементы, чтобы улучшить </a:t>
            </a:r>
            <a:r>
              <a:rPr lang="ru-RU" sz="3200" dirty="0"/>
              <a:t>структуру </a:t>
            </a:r>
            <a:r>
              <a:rPr lang="ru-RU" sz="3200" dirty="0" smtClean="0"/>
              <a:t>страниц, </a:t>
            </a:r>
            <a:r>
              <a:rPr lang="ru-RU" sz="3200" dirty="0"/>
              <a:t>добавив смысловое значение </a:t>
            </a:r>
            <a:r>
              <a:rPr lang="ru-RU" sz="3200" dirty="0" smtClean="0"/>
              <a:t>к заключенному </a:t>
            </a:r>
            <a:r>
              <a:rPr lang="ru-RU" sz="3200" dirty="0"/>
              <a:t>в них содержимому</a:t>
            </a:r>
            <a:r>
              <a:rPr lang="ru-RU" sz="3200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Для </a:t>
            </a:r>
            <a:r>
              <a:rPr lang="ru-RU" sz="3200" dirty="0"/>
              <a:t>отображения </a:t>
            </a:r>
            <a:r>
              <a:rPr lang="ru-RU" sz="3200" dirty="0" smtClean="0"/>
              <a:t>новых элементов </a:t>
            </a:r>
            <a:r>
              <a:rPr lang="ru-RU" sz="3200" dirty="0"/>
              <a:t>не задано никаких правил, поэтому </a:t>
            </a:r>
            <a:r>
              <a:rPr lang="ru-RU" sz="3200" dirty="0" smtClean="0"/>
              <a:t>внешний вид </a:t>
            </a:r>
            <a:r>
              <a:rPr lang="ru-RU" sz="3200" dirty="0"/>
              <a:t>можно стилизовать по своему </a:t>
            </a:r>
            <a:r>
              <a:rPr lang="ru-RU" sz="3200" dirty="0" smtClean="0"/>
              <a:t>усмотрению (все новые элементы – блочные).</a:t>
            </a:r>
          </a:p>
        </p:txBody>
      </p:sp>
    </p:spTree>
    <p:extLst>
      <p:ext uri="{BB962C8B-B14F-4D97-AF65-F5344CB8AC3E}">
        <p14:creationId xmlns:p14="http://schemas.microsoft.com/office/powerpoint/2010/main" val="15007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Семантические секции – </a:t>
            </a:r>
            <a:r>
              <a:rPr lang="en-US" dirty="0"/>
              <a:t>HTML5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30" y="1864192"/>
            <a:ext cx="6428099" cy="4189412"/>
          </a:xfrm>
        </p:spPr>
      </p:pic>
    </p:spTree>
    <p:extLst>
      <p:ext uri="{BB962C8B-B14F-4D97-AF65-F5344CB8AC3E}">
        <p14:creationId xmlns:p14="http://schemas.microsoft.com/office/powerpoint/2010/main" val="5011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листингов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Следующие элементы могут использоваться в </a:t>
            </a:r>
            <a:r>
              <a:rPr lang="en-US" sz="3200" dirty="0" smtClean="0"/>
              <a:t>HTML</a:t>
            </a:r>
            <a:r>
              <a:rPr lang="ru-RU" sz="3200" dirty="0" smtClean="0"/>
              <a:t> для оформления листингов программ</a:t>
            </a:r>
            <a:r>
              <a:rPr lang="en-US" sz="3200" dirty="0" smtClean="0"/>
              <a:t>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en-US" sz="3200" dirty="0"/>
              <a:t> </a:t>
            </a:r>
            <a:r>
              <a:rPr lang="ru-RU" sz="3200" dirty="0" smtClean="0"/>
              <a:t>	фрагмент кода (</a:t>
            </a:r>
            <a:r>
              <a:rPr lang="ru-RU" sz="3200" dirty="0" err="1" smtClean="0"/>
              <a:t>моноширинный</a:t>
            </a:r>
            <a:r>
              <a:rPr lang="ru-RU" sz="3200" dirty="0" smtClean="0"/>
              <a:t> шрифт)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3200" dirty="0" smtClean="0"/>
              <a:t>		переменная (курсив)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</a:t>
            </a:r>
            <a:r>
              <a:rPr lang="en-US" sz="3200" dirty="0" smtClean="0"/>
              <a:t> </a:t>
            </a:r>
            <a:r>
              <a:rPr lang="ru-RU" sz="3200" dirty="0" smtClean="0"/>
              <a:t>	результат работы программы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kbd</a:t>
            </a:r>
            <a:r>
              <a:rPr lang="en-US" sz="3200" dirty="0" smtClean="0"/>
              <a:t> </a:t>
            </a:r>
            <a:r>
              <a:rPr lang="ru-RU" sz="3200" dirty="0" smtClean="0"/>
              <a:t>		ввод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5193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 и статьи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Элемент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section</a:t>
            </a:r>
            <a:r>
              <a:rPr lang="ru-RU" sz="3200" dirty="0" smtClean="0"/>
              <a:t> определяет </a:t>
            </a:r>
            <a:r>
              <a:rPr lang="ru-RU" sz="3200" i="1" dirty="0" smtClean="0"/>
              <a:t>общую семантическую секцию</a:t>
            </a:r>
            <a:r>
              <a:rPr lang="ru-RU" sz="3200" dirty="0" smtClean="0"/>
              <a:t> (возможно с заголовком).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Пример: страница разделена на секции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200" i="1" dirty="0" smtClean="0"/>
              <a:t> введение</a:t>
            </a:r>
            <a:endParaRPr lang="ru-RU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200" i="1" dirty="0" smtClean="0"/>
              <a:t> основной контент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200" i="1" dirty="0" smtClean="0"/>
              <a:t> контактная информация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07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 и статьи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r>
              <a:rPr lang="ru-RU" sz="3200" dirty="0" smtClean="0"/>
              <a:t>Элемент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ru-RU" sz="3200" dirty="0" smtClean="0"/>
              <a:t> выделяет </a:t>
            </a:r>
            <a:r>
              <a:rPr lang="ru-RU" sz="3200" i="1" dirty="0" smtClean="0"/>
              <a:t>законченную статью </a:t>
            </a:r>
            <a:r>
              <a:rPr lang="ru-RU" sz="3200" dirty="0" smtClean="0"/>
              <a:t>(обычно </a:t>
            </a:r>
            <a:r>
              <a:rPr lang="ru-RU" sz="3200" dirty="0"/>
              <a:t>с заголовком</a:t>
            </a:r>
            <a:r>
              <a:rPr lang="ru-RU" sz="3200" dirty="0" smtClean="0"/>
              <a:t>). Примеры: </a:t>
            </a:r>
            <a:r>
              <a:rPr lang="ru-RU" sz="3200" i="1" dirty="0" smtClean="0"/>
              <a:t>пост в блоге</a:t>
            </a:r>
            <a:r>
              <a:rPr lang="ru-RU" sz="3200" dirty="0" smtClean="0"/>
              <a:t>, </a:t>
            </a:r>
            <a:r>
              <a:rPr lang="ru-RU" sz="3200" i="1" dirty="0" smtClean="0"/>
              <a:t>газетная статья</a:t>
            </a:r>
            <a:r>
              <a:rPr lang="ru-RU" sz="3200" dirty="0" smtClean="0"/>
              <a:t>.</a:t>
            </a:r>
          </a:p>
          <a:p>
            <a:endParaRPr lang="ru-RU" sz="3200" dirty="0"/>
          </a:p>
          <a:p>
            <a:r>
              <a:rPr lang="ru-RU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rticle</a:t>
            </a:r>
            <a:r>
              <a:rPr lang="ru-RU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может размещаться</a:t>
            </a:r>
            <a:r>
              <a:rPr lang="en-US" sz="3200" dirty="0" smtClean="0"/>
              <a:t> </a:t>
            </a:r>
            <a:r>
              <a:rPr lang="ru-RU" sz="3200" dirty="0" smtClean="0"/>
              <a:t>внутри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section</a:t>
            </a:r>
            <a:r>
              <a:rPr lang="en-US" sz="3200" dirty="0" smtClean="0"/>
              <a:t> </a:t>
            </a:r>
            <a:r>
              <a:rPr lang="ru-RU" sz="3200" dirty="0" smtClean="0"/>
              <a:t>или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section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внутри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7192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 и статьи – 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section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 content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 article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 goes here...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 article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 goes here...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section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109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 </a:t>
            </a:r>
            <a:r>
              <a:rPr lang="ru-RU" dirty="0"/>
              <a:t>и статьи – пример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2830" y="2003752"/>
            <a:ext cx="50673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«Шапка» и «подвал»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r>
              <a:rPr lang="ru-RU" sz="3200" dirty="0" smtClean="0"/>
              <a:t>Элементы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ru-RU" sz="3200" dirty="0" smtClean="0"/>
              <a:t> и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footer</a:t>
            </a:r>
            <a:r>
              <a:rPr lang="ru-RU" sz="3200" dirty="0" smtClean="0"/>
              <a:t> выделяют на странице</a:t>
            </a:r>
            <a:r>
              <a:rPr lang="ru-RU" sz="3200" b="1" dirty="0" smtClean="0"/>
              <a:t> (или в секции)</a:t>
            </a:r>
            <a:r>
              <a:rPr lang="ru-RU" sz="3200" dirty="0" smtClean="0"/>
              <a:t> так называемые «шапку» и «подвал».</a:t>
            </a:r>
          </a:p>
          <a:p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Ограничения на использование: не могут вкладываться в элемент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sz="3200" dirty="0" smtClean="0"/>
              <a:t> </a:t>
            </a:r>
            <a:r>
              <a:rPr lang="ru-RU" sz="3200" dirty="0" smtClean="0"/>
              <a:t>и друг в друга (в любых комбинациях).</a:t>
            </a:r>
          </a:p>
        </p:txBody>
      </p:sp>
    </p:spTree>
    <p:extLst>
      <p:ext uri="{BB962C8B-B14F-4D97-AF65-F5344CB8AC3E}">
        <p14:creationId xmlns:p14="http://schemas.microsoft.com/office/powerpoint/2010/main" val="9589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«Шапка» и «подвал»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6400" y="1814304"/>
            <a:ext cx="114401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2"/>
                </a:solidFill>
              </a:rPr>
              <a:t>&lt;</a:t>
            </a:r>
            <a:r>
              <a:rPr lang="ru-RU" sz="2400" b="1" dirty="0" err="1">
                <a:solidFill>
                  <a:schemeClr val="accent2"/>
                </a:solidFill>
              </a:rPr>
              <a:t>body</a:t>
            </a:r>
            <a:r>
              <a:rPr lang="ru-RU" sz="2400" b="1" dirty="0">
                <a:solidFill>
                  <a:schemeClr val="accent2"/>
                </a:solidFill>
              </a:rPr>
              <a:t>&gt;</a:t>
            </a:r>
            <a:endParaRPr lang="ru-RU" sz="2400" dirty="0">
              <a:solidFill>
                <a:schemeClr val="accent2"/>
              </a:solidFill>
            </a:endParaRPr>
          </a:p>
          <a:p>
            <a:r>
              <a:rPr lang="ru-RU" sz="2400" dirty="0">
                <a:solidFill>
                  <a:schemeClr val="accent2"/>
                </a:solidFill>
              </a:rPr>
              <a:t>  </a:t>
            </a:r>
            <a:r>
              <a:rPr lang="ru-RU" sz="2400" b="1" dirty="0">
                <a:solidFill>
                  <a:schemeClr val="accent2"/>
                </a:solidFill>
              </a:rPr>
              <a:t>&lt;</a:t>
            </a:r>
            <a:r>
              <a:rPr lang="ru-RU" sz="2400" b="1" dirty="0" err="1">
                <a:solidFill>
                  <a:schemeClr val="accent2"/>
                </a:solidFill>
              </a:rPr>
              <a:t>header</a:t>
            </a:r>
            <a:r>
              <a:rPr lang="ru-RU" sz="2400" b="1" dirty="0">
                <a:solidFill>
                  <a:schemeClr val="accent2"/>
                </a:solidFill>
              </a:rPr>
              <a:t>&gt;</a:t>
            </a:r>
            <a:endParaRPr lang="ru-RU" sz="2400" dirty="0">
              <a:solidFill>
                <a:schemeClr val="accent2"/>
              </a:solidFill>
            </a:endParaRPr>
          </a:p>
          <a:p>
            <a:r>
              <a:rPr lang="ru-RU" sz="2400" dirty="0">
                <a:solidFill>
                  <a:schemeClr val="accent2"/>
                </a:solidFill>
              </a:rPr>
              <a:t>    </a:t>
            </a:r>
            <a:r>
              <a:rPr lang="ru-RU" sz="2400" b="1" dirty="0">
                <a:solidFill>
                  <a:schemeClr val="accent2"/>
                </a:solidFill>
              </a:rPr>
              <a:t>&lt;h1&gt;</a:t>
            </a:r>
            <a:r>
              <a:rPr lang="ru-RU" sz="2400" dirty="0"/>
              <a:t>Персональный сайт Ивана Иванова</a:t>
            </a:r>
            <a:r>
              <a:rPr lang="ru-RU" sz="2400" b="1" dirty="0">
                <a:solidFill>
                  <a:schemeClr val="accent2"/>
                </a:solidFill>
              </a:rPr>
              <a:t>&lt;/h1&gt;</a:t>
            </a:r>
            <a:endParaRPr lang="ru-RU" sz="2400" dirty="0">
              <a:solidFill>
                <a:schemeClr val="accent2"/>
              </a:solidFill>
            </a:endParaRPr>
          </a:p>
          <a:p>
            <a:r>
              <a:rPr lang="ru-RU" sz="2400" dirty="0"/>
              <a:t>  </a:t>
            </a:r>
            <a:r>
              <a:rPr lang="ru-RU" sz="2400" b="1" dirty="0">
                <a:solidFill>
                  <a:schemeClr val="accent2"/>
                </a:solidFill>
              </a:rPr>
              <a:t>&lt;/</a:t>
            </a:r>
            <a:r>
              <a:rPr lang="ru-RU" sz="2400" b="1" dirty="0" err="1">
                <a:solidFill>
                  <a:schemeClr val="accent2"/>
                </a:solidFill>
              </a:rPr>
              <a:t>header</a:t>
            </a:r>
            <a:r>
              <a:rPr lang="ru-RU" sz="2400" b="1" dirty="0">
                <a:solidFill>
                  <a:schemeClr val="accent2"/>
                </a:solidFill>
              </a:rPr>
              <a:t>&gt;</a:t>
            </a:r>
            <a:endParaRPr lang="ru-RU" sz="2400" dirty="0">
              <a:solidFill>
                <a:schemeClr val="accent2"/>
              </a:solidFill>
            </a:endParaRPr>
          </a:p>
          <a:p>
            <a:r>
              <a:rPr lang="ru-RU" sz="2400" dirty="0">
                <a:solidFill>
                  <a:schemeClr val="accent2"/>
                </a:solidFill>
              </a:rPr>
              <a:t>  </a:t>
            </a:r>
            <a:r>
              <a:rPr lang="ru-RU" sz="2400" b="1" dirty="0">
                <a:solidFill>
                  <a:schemeClr val="accent2"/>
                </a:solidFill>
              </a:rPr>
              <a:t>&lt;</a:t>
            </a:r>
            <a:r>
              <a:rPr lang="ru-RU" sz="2400" b="1" dirty="0" err="1">
                <a:solidFill>
                  <a:schemeClr val="accent2"/>
                </a:solidFill>
              </a:rPr>
              <a:t>article</a:t>
            </a:r>
            <a:r>
              <a:rPr lang="ru-RU" sz="2400" b="1" dirty="0">
                <a:solidFill>
                  <a:schemeClr val="accent2"/>
                </a:solidFill>
              </a:rPr>
              <a:t>&gt;</a:t>
            </a:r>
            <a:endParaRPr lang="ru-RU" sz="2400" dirty="0">
              <a:solidFill>
                <a:schemeClr val="accent2"/>
              </a:solidFill>
            </a:endParaRPr>
          </a:p>
          <a:p>
            <a:r>
              <a:rPr lang="ru-RU" sz="2400" dirty="0"/>
              <a:t>    </a:t>
            </a:r>
            <a:r>
              <a:rPr lang="ru-RU" sz="2400" b="1" dirty="0">
                <a:solidFill>
                  <a:schemeClr val="accent2"/>
                </a:solidFill>
              </a:rPr>
              <a:t>&lt;h2&gt;</a:t>
            </a:r>
            <a:r>
              <a:rPr lang="ru-RU" sz="2400" dirty="0"/>
              <a:t>Добро пожаловать!</a:t>
            </a:r>
            <a:r>
              <a:rPr lang="ru-RU" sz="2400" b="1" dirty="0">
                <a:solidFill>
                  <a:schemeClr val="accent2"/>
                </a:solidFill>
              </a:rPr>
              <a:t>&lt;/h2&gt;</a:t>
            </a:r>
            <a:endParaRPr lang="ru-RU" sz="2400" dirty="0">
              <a:solidFill>
                <a:schemeClr val="accent2"/>
              </a:solidFill>
            </a:endParaRPr>
          </a:p>
          <a:p>
            <a:r>
              <a:rPr lang="ru-RU" sz="2400" dirty="0"/>
              <a:t>    </a:t>
            </a:r>
            <a:r>
              <a:rPr lang="ru-RU" sz="2400" b="1" dirty="0">
                <a:solidFill>
                  <a:schemeClr val="accent2"/>
                </a:solidFill>
              </a:rPr>
              <a:t>&lt;p&gt;</a:t>
            </a:r>
            <a:r>
              <a:rPr lang="ru-RU" sz="2400" dirty="0"/>
              <a:t>Рад приветствовать вас на своем сайте.</a:t>
            </a:r>
            <a:r>
              <a:rPr lang="ru-RU" sz="2400" b="1" dirty="0">
                <a:solidFill>
                  <a:schemeClr val="accent2"/>
                </a:solidFill>
              </a:rPr>
              <a:t>&lt;/p&gt;</a:t>
            </a:r>
            <a:endParaRPr lang="ru-RU" sz="2400" dirty="0">
              <a:solidFill>
                <a:schemeClr val="accent2"/>
              </a:solidFill>
            </a:endParaRPr>
          </a:p>
          <a:p>
            <a:r>
              <a:rPr lang="ru-RU" sz="2400" dirty="0"/>
              <a:t>  </a:t>
            </a:r>
            <a:r>
              <a:rPr lang="en-US" sz="2400" b="1" dirty="0">
                <a:solidFill>
                  <a:schemeClr val="accent2"/>
                </a:solidFill>
              </a:rPr>
              <a:t>&lt;/article&gt;</a:t>
            </a:r>
            <a:endParaRPr lang="ru-RU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  </a:t>
            </a:r>
            <a:r>
              <a:rPr lang="en-US" sz="2400" b="1" dirty="0">
                <a:solidFill>
                  <a:schemeClr val="accent2"/>
                </a:solidFill>
              </a:rPr>
              <a:t>&lt;footer&gt;</a:t>
            </a:r>
            <a:endParaRPr lang="ru-RU" sz="2400" dirty="0">
              <a:solidFill>
                <a:schemeClr val="accent2"/>
              </a:solidFill>
            </a:endParaRPr>
          </a:p>
          <a:p>
            <a:r>
              <a:rPr lang="en-US" sz="2400" dirty="0"/>
              <a:t>    Copyright </a:t>
            </a:r>
            <a:r>
              <a:rPr lang="ru-RU" sz="2400" dirty="0"/>
              <a:t>Иван Иванов</a:t>
            </a:r>
          </a:p>
          <a:p>
            <a:r>
              <a:rPr lang="en-US" sz="2400" dirty="0"/>
              <a:t>  </a:t>
            </a:r>
            <a:r>
              <a:rPr lang="en-US" sz="2400" b="1" dirty="0">
                <a:solidFill>
                  <a:schemeClr val="accent2"/>
                </a:solidFill>
              </a:rPr>
              <a:t>&lt;/footer&gt;</a:t>
            </a:r>
            <a:endParaRPr lang="ru-RU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&lt;/</a:t>
            </a:r>
            <a:r>
              <a:rPr lang="ru-RU" sz="2400" b="1" dirty="0" err="1">
                <a:solidFill>
                  <a:schemeClr val="accent2"/>
                </a:solidFill>
              </a:rPr>
              <a:t>body</a:t>
            </a:r>
            <a:r>
              <a:rPr lang="ru-RU" sz="2400" b="1" dirty="0">
                <a:solidFill>
                  <a:schemeClr val="accent2"/>
                </a:solidFill>
              </a:rPr>
              <a:t>&gt;</a:t>
            </a:r>
            <a:endParaRPr lang="ru-RU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«Шапка» и «подвал»</a:t>
            </a:r>
            <a:endParaRPr lang="ru-RU" dirty="0"/>
          </a:p>
        </p:txBody>
      </p:sp>
      <p:pic>
        <p:nvPicPr>
          <p:cNvPr id="24578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6" r="63158" b="63461"/>
          <a:stretch>
            <a:fillRect/>
          </a:stretch>
        </p:blipFill>
        <p:spPr bwMode="auto">
          <a:xfrm>
            <a:off x="772160" y="1889760"/>
            <a:ext cx="9176626" cy="390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5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 навигации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r>
              <a:rPr lang="ru-RU" sz="3200" dirty="0" smtClean="0"/>
              <a:t>Для обозначения на странице </a:t>
            </a:r>
            <a:r>
              <a:rPr lang="ru-RU" sz="3200" i="1" dirty="0" smtClean="0"/>
              <a:t>раздела навигации</a:t>
            </a:r>
            <a:r>
              <a:rPr lang="ru-RU" sz="3200" dirty="0" smtClean="0"/>
              <a:t> (обычно – набор ссылок, организованный как меню) служит элемент 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 smtClean="0"/>
              <a:t>Количество разделов навигации на странице не ограничено. Единственной ограничение – такие разделы не должны вкладываться в секцию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7478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 навигации</a:t>
            </a:r>
            <a:endParaRPr lang="ru-R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1" t="38743" r="10898" b="39924"/>
          <a:stretch/>
        </p:blipFill>
        <p:spPr bwMode="auto">
          <a:xfrm>
            <a:off x="21019" y="2255520"/>
            <a:ext cx="12114926" cy="369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3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 навигации</a:t>
            </a:r>
            <a:endParaRPr lang="ru-RU" dirty="0"/>
          </a:p>
        </p:txBody>
      </p:sp>
      <p:pic>
        <p:nvPicPr>
          <p:cNvPr id="26626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6" r="83566" b="70085"/>
          <a:stretch>
            <a:fillRect/>
          </a:stretch>
        </p:blipFill>
        <p:spPr bwMode="auto">
          <a:xfrm>
            <a:off x="1727200" y="2357120"/>
            <a:ext cx="5434458" cy="377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0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листингов</a:t>
            </a:r>
            <a:r>
              <a:rPr lang="en-US" dirty="0" smtClean="0"/>
              <a:t> – </a:t>
            </a: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 fruits = ["apples", "oranges", "mangoes", "cherries"];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document.writeln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("I like "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fruits.length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" fruits");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variable in this example is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fruits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output from the code is: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like 4 fruits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 prompted for my favorite fruit, I typed: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kbd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cherries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kbd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886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Сайдбар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r>
              <a:rPr lang="ru-RU" sz="3200" dirty="0" smtClean="0"/>
              <a:t>Элемент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aside</a:t>
            </a:r>
            <a:r>
              <a:rPr lang="en-US" sz="3200" dirty="0" smtClean="0"/>
              <a:t> </a:t>
            </a:r>
            <a:r>
              <a:rPr lang="ru-RU" sz="3200" dirty="0" smtClean="0"/>
              <a:t>определяет </a:t>
            </a:r>
            <a:r>
              <a:rPr lang="ru-RU" sz="3200" dirty="0"/>
              <a:t>блок сбоку от </a:t>
            </a:r>
            <a:r>
              <a:rPr lang="ru-RU" sz="3200" dirty="0" smtClean="0"/>
              <a:t>основного контента </a:t>
            </a:r>
            <a:r>
              <a:rPr lang="ru-RU" sz="3200" dirty="0"/>
              <a:t>для размещения рубрик, ссылок на архив, меток и другой информации. Такой блок, как правило, называется «</a:t>
            </a:r>
            <a:r>
              <a:rPr lang="ru-RU" sz="3200" dirty="0" err="1"/>
              <a:t>сайдбар</a:t>
            </a:r>
            <a:r>
              <a:rPr lang="ru-RU" sz="3200" dirty="0"/>
              <a:t>» или «боковая панель</a:t>
            </a:r>
            <a:r>
              <a:rPr lang="ru-RU" sz="3200" dirty="0" smtClean="0"/>
              <a:t>».</a:t>
            </a:r>
          </a:p>
          <a:p>
            <a:endParaRPr lang="ru-RU" sz="3200" dirty="0"/>
          </a:p>
          <a:p>
            <a:r>
              <a:rPr lang="ru-RU" sz="3200" dirty="0" smtClean="0"/>
              <a:t>По поводу ограничений – всё как для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</a:t>
            </a:r>
            <a:r>
              <a:rPr lang="en-US" sz="32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8358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Детальное описание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Элемент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details</a:t>
            </a:r>
            <a:r>
              <a:rPr lang="en-US" sz="3200" dirty="0" smtClean="0"/>
              <a:t> </a:t>
            </a:r>
            <a:r>
              <a:rPr lang="ru-RU" sz="3200" dirty="0" smtClean="0"/>
              <a:t>создаёт разворачиваемую секцию для </a:t>
            </a:r>
            <a:r>
              <a:rPr lang="ru-RU" sz="3200" dirty="0"/>
              <a:t>получения детальной </a:t>
            </a:r>
            <a:r>
              <a:rPr lang="ru-RU" sz="3200" dirty="0" smtClean="0"/>
              <a:t>информации. Логический атрибут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ru-RU" sz="3200" dirty="0" smtClean="0"/>
              <a:t> указывает начальное состояние секции.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Вложенный элемент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sz="3200" dirty="0" smtClean="0"/>
              <a:t> </a:t>
            </a:r>
            <a:r>
              <a:rPr lang="ru-RU" sz="3200" dirty="0" smtClean="0"/>
              <a:t>задаёт заголовок секции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999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Детальное описание – 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Kinds of Triathlon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There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 different kinds of triathlon - sprint, Olympic and so 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 aiming for Olympic, which consists of the following: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1.5km swim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40km cycle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10km run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5970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Детальное описание</a:t>
            </a:r>
            <a:r>
              <a:rPr lang="ru-RU" dirty="0"/>
              <a:t> – пример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930914"/>
            <a:ext cx="3829050" cy="38766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630" y="1930913"/>
            <a:ext cx="38290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Семантические </a:t>
            </a:r>
            <a:r>
              <a:rPr lang="ru-RU" dirty="0" smtClean="0"/>
              <a:t>секции – сводка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97280" y="1845729"/>
          <a:ext cx="10058400" cy="4343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06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277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h1</a:t>
                      </a:r>
                      <a:r>
                        <a:rPr lang="en-US" sz="2100" dirty="0" smtClean="0"/>
                        <a:t> - </a:t>
                      </a:r>
                      <a:r>
                        <a:rPr lang="en-US" sz="2100" kern="12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h6</a:t>
                      </a:r>
                      <a:endParaRPr lang="en-US" sz="2100" kern="1200" dirty="0">
                        <a:solidFill>
                          <a:srgbClr val="8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Заголовок</a:t>
                      </a:r>
                      <a:endParaRPr lang="en-US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kern="1200" dirty="0" err="1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hgroup</a:t>
                      </a:r>
                      <a:endParaRPr lang="en-US" sz="2100" kern="1200" dirty="0">
                        <a:solidFill>
                          <a:srgbClr val="8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Группа заголовков</a:t>
                      </a:r>
                      <a:endParaRPr lang="en-US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kern="12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address</a:t>
                      </a:r>
                      <a:endParaRPr lang="en-US" sz="2100" kern="1200" dirty="0">
                        <a:solidFill>
                          <a:srgbClr val="8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Информация</a:t>
                      </a:r>
                      <a:r>
                        <a:rPr lang="ru-RU" sz="2100" baseline="0" dirty="0" smtClean="0"/>
                        <a:t> об авторе</a:t>
                      </a:r>
                      <a:endParaRPr lang="en-US" sz="21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kern="12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section</a:t>
                      </a:r>
                      <a:endParaRPr lang="en-US" sz="2100" kern="1200" dirty="0">
                        <a:solidFill>
                          <a:srgbClr val="8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Семантическая секция (раздел)</a:t>
                      </a:r>
                      <a:endParaRPr lang="en-US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kern="12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article</a:t>
                      </a:r>
                      <a:endParaRPr lang="en-US" sz="2100" kern="1200" dirty="0">
                        <a:solidFill>
                          <a:srgbClr val="8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Содержимое сайта (новость, статья, запись блога)</a:t>
                      </a:r>
                      <a:endParaRPr lang="en-US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kern="12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header</a:t>
                      </a:r>
                      <a:r>
                        <a:rPr lang="en-US" sz="2100" dirty="0" smtClean="0"/>
                        <a:t> </a:t>
                      </a:r>
                      <a:r>
                        <a:rPr lang="ru-RU" sz="2100" dirty="0" smtClean="0"/>
                        <a:t>и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kern="12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footer</a:t>
                      </a:r>
                      <a:r>
                        <a:rPr lang="en-US" sz="2100" dirty="0" smtClean="0"/>
                        <a:t> 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«Шапка» и «подвал» сайта или раздела</a:t>
                      </a:r>
                      <a:endParaRPr lang="en-US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kern="1200" dirty="0" err="1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nav</a:t>
                      </a:r>
                      <a:endParaRPr lang="en-US" sz="2100" kern="1200" dirty="0">
                        <a:solidFill>
                          <a:srgbClr val="8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Блок навигации</a:t>
                      </a:r>
                      <a:r>
                        <a:rPr lang="ru-RU" sz="2100" baseline="0" dirty="0" smtClean="0"/>
                        <a:t> по сайту</a:t>
                      </a:r>
                      <a:endParaRPr lang="en-US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kern="12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aside</a:t>
                      </a:r>
                      <a:endParaRPr lang="en-US" sz="2100" kern="1200" dirty="0">
                        <a:solidFill>
                          <a:srgbClr val="8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Определяет блок «сбоку» от контента для размещения рубрик, ссылок на архив, меток и другой информации</a:t>
                      </a:r>
                      <a:endParaRPr lang="en-US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kern="12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details</a:t>
                      </a:r>
                      <a:r>
                        <a:rPr lang="en-US" sz="2100" dirty="0" smtClean="0"/>
                        <a:t> </a:t>
                      </a:r>
                      <a:r>
                        <a:rPr lang="ru-RU" sz="2100" dirty="0" smtClean="0"/>
                        <a:t>и </a:t>
                      </a:r>
                      <a:r>
                        <a:rPr lang="en-US" sz="2100" kern="12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summary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Блок, который можно скрыть или показать по требованию пользователя</a:t>
                      </a:r>
                      <a:endParaRPr lang="en-US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9481" r="34400" b="8977"/>
          <a:stretch/>
        </p:blipFill>
        <p:spPr bwMode="auto">
          <a:xfrm>
            <a:off x="4117899" y="0"/>
            <a:ext cx="8074101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784774"/>
            <a:ext cx="10058400" cy="836506"/>
          </a:xfrm>
        </p:spPr>
        <p:txBody>
          <a:bodyPr/>
          <a:lstStyle/>
          <a:p>
            <a:r>
              <a:rPr lang="en-US" sz="2800" u="sng" dirty="0">
                <a:hlinkClick r:id="rId3"/>
              </a:rPr>
              <a:t>HTML5 </a:t>
            </a:r>
            <a:r>
              <a:rPr lang="en-US" sz="2800" u="sng" dirty="0" smtClean="0">
                <a:hlinkClick r:id="rId3"/>
              </a:rPr>
              <a:t>Outliner</a:t>
            </a:r>
            <a:r>
              <a:rPr lang="ru-RU" sz="2800" u="sng" dirty="0" smtClean="0"/>
              <a:t> - </a:t>
            </a:r>
            <a:r>
              <a:rPr lang="en-US" sz="2800" u="sng" dirty="0">
                <a:hlinkClick r:id="rId4"/>
              </a:rPr>
              <a:t>https://gsnedders.html5.org/outliner</a:t>
            </a:r>
            <a:r>
              <a:rPr lang="en-US" sz="2800" u="sng" dirty="0" smtClean="0">
                <a:hlinkClick r:id="rId4"/>
              </a:rPr>
              <a:t>/</a:t>
            </a:r>
            <a:endParaRPr lang="ru-RU" sz="2800" u="sng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" y="225643"/>
            <a:ext cx="8961120" cy="1450757"/>
          </a:xfrm>
        </p:spPr>
        <p:txBody>
          <a:bodyPr>
            <a:normAutofit/>
          </a:bodyPr>
          <a:lstStyle/>
          <a:p>
            <a:r>
              <a:rPr lang="ru-RU" dirty="0" smtClean="0"/>
              <a:t>Семантический анализ </a:t>
            </a:r>
            <a:br>
              <a:rPr lang="ru-RU" dirty="0" smtClean="0"/>
            </a:br>
            <a:r>
              <a:rPr lang="ru-RU" dirty="0" smtClean="0"/>
              <a:t>страниц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0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Семантические секции </a:t>
            </a:r>
            <a:r>
              <a:rPr lang="en-US" dirty="0" smtClean="0"/>
              <a:t>HTML5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 smtClean="0"/>
              <a:t>Поддержка: </a:t>
            </a:r>
            <a:r>
              <a:rPr lang="en-US" sz="2800" dirty="0">
                <a:hlinkClick r:id="rId3"/>
              </a:rPr>
              <a:t>http://caniuse.com/#</a:t>
            </a:r>
            <a:r>
              <a:rPr lang="en-US" sz="2800" dirty="0" smtClean="0">
                <a:hlinkClick r:id="rId3"/>
              </a:rPr>
              <a:t>feat=html5semantic</a:t>
            </a:r>
            <a:r>
              <a:rPr lang="ru-RU" sz="2800" dirty="0" smtClean="0"/>
              <a:t> (неплохо!)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 smtClean="0"/>
              <a:t>Читаем: </a:t>
            </a:r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jean179.ru/verstka/stoit-li-ispolzovat-novye-semanticheskie-tegi-html5.html</a:t>
            </a:r>
            <a:endParaRPr lang="ru-RU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 smtClean="0"/>
              <a:t>И вот это: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49" y="3377540"/>
            <a:ext cx="2155868" cy="2657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28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3" y="1209365"/>
            <a:ext cx="12031754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4053"/>
          </a:xfrm>
        </p:spPr>
        <p:txBody>
          <a:bodyPr>
            <a:noAutofit/>
          </a:bodyPr>
          <a:lstStyle/>
          <a:p>
            <a:r>
              <a:rPr lang="ru-RU" sz="3200" dirty="0" smtClean="0"/>
              <a:t>Для построения и отображения таблиц в </a:t>
            </a:r>
            <a:r>
              <a:rPr lang="en-US" sz="3200" dirty="0" smtClean="0"/>
              <a:t>HTML </a:t>
            </a:r>
            <a:r>
              <a:rPr lang="ru-RU" sz="3200" dirty="0" smtClean="0"/>
              <a:t>используется элемент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3200" dirty="0" smtClean="0"/>
              <a:t> </a:t>
            </a:r>
            <a:r>
              <a:rPr lang="ru-RU" sz="3200" dirty="0" smtClean="0"/>
              <a:t>и его дочерние элементы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caption</a:t>
            </a:r>
            <a:r>
              <a:rPr lang="ru-RU" sz="3200" dirty="0" smtClean="0"/>
              <a:t>,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colgroup</a:t>
            </a:r>
            <a:r>
              <a:rPr lang="ru-RU" sz="3200" dirty="0" smtClean="0"/>
              <a:t>,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thead</a:t>
            </a:r>
            <a:r>
              <a:rPr lang="ru-RU" sz="3200" dirty="0" smtClean="0"/>
              <a:t>,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tfoot</a:t>
            </a:r>
            <a:r>
              <a:rPr lang="ru-RU" sz="3200" dirty="0" smtClean="0"/>
              <a:t>,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tbody</a:t>
            </a:r>
            <a:r>
              <a:rPr lang="ru-RU" sz="3200" dirty="0" smtClean="0"/>
              <a:t>,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ru-RU" sz="3200" dirty="0"/>
              <a:t>Все перечисленные элементы являются контейнерными</a:t>
            </a:r>
            <a:r>
              <a:rPr lang="ru-RU" sz="3200" dirty="0" smtClean="0"/>
              <a:t>. Заданы правила вложения элементов друг в друга.</a:t>
            </a:r>
          </a:p>
          <a:p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8237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Вложенность элементов в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3632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 smtClean="0"/>
              <a:t>0..1		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caption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 smtClean="0"/>
              <a:t>0..</a:t>
            </a:r>
            <a:r>
              <a:rPr lang="en-US" sz="3200" b="1" dirty="0" smtClean="0"/>
              <a:t>N</a:t>
            </a:r>
            <a:r>
              <a:rPr lang="en-US" sz="3200" dirty="0" smtClean="0"/>
              <a:t>		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colgroup</a:t>
            </a:r>
            <a:endParaRPr lang="en-US" sz="28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 smtClean="0"/>
              <a:t>0..1		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thead</a:t>
            </a:r>
            <a:endParaRPr lang="en-US" sz="28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 smtClean="0"/>
              <a:t>0..1 		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tfoot</a:t>
            </a:r>
            <a:r>
              <a:rPr lang="en-US" sz="3200" dirty="0" smtClean="0"/>
              <a:t> </a:t>
            </a:r>
            <a:r>
              <a:rPr lang="en-US" sz="2400" baseline="30000" dirty="0" smtClean="0"/>
              <a:t>*</a:t>
            </a:r>
            <a:endParaRPr lang="en-US" sz="3200" baseline="300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 smtClean="0"/>
              <a:t>  0..</a:t>
            </a:r>
            <a:r>
              <a:rPr lang="en-US" sz="3200" b="1" dirty="0" smtClean="0"/>
              <a:t>N</a:t>
            </a:r>
            <a:r>
              <a:rPr lang="en-US" sz="3200" dirty="0" smtClean="0"/>
              <a:t>	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tbody</a:t>
            </a:r>
            <a:endParaRPr lang="en-US" sz="28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 smtClean="0"/>
              <a:t>  1..</a:t>
            </a:r>
            <a:r>
              <a:rPr lang="en-US" sz="3200" b="1" dirty="0" smtClean="0"/>
              <a:t>N</a:t>
            </a:r>
            <a:r>
              <a:rPr lang="en-US" sz="3200" dirty="0" smtClean="0"/>
              <a:t>	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endParaRPr lang="en-US" sz="28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 smtClean="0"/>
              <a:t>0..1		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tfoot</a:t>
            </a:r>
            <a:r>
              <a:rPr lang="en-US" sz="3200" dirty="0" smtClean="0"/>
              <a:t> </a:t>
            </a:r>
            <a:r>
              <a:rPr lang="en-US" sz="2400" baseline="30000" dirty="0" smtClean="0"/>
              <a:t>*</a:t>
            </a:r>
            <a:endParaRPr lang="en-US" sz="3200" baseline="30000" dirty="0" smtClean="0"/>
          </a:p>
          <a:p>
            <a:pPr>
              <a:spcBef>
                <a:spcPts val="2400"/>
              </a:spcBef>
            </a:pPr>
            <a:r>
              <a:rPr lang="en-US" sz="3200" dirty="0" smtClean="0"/>
              <a:t>*) </a:t>
            </a:r>
            <a:r>
              <a:rPr lang="ru-RU" sz="3200" dirty="0" smtClean="0"/>
              <a:t>Допускается не более одного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tfoot</a:t>
            </a:r>
            <a:endParaRPr lang="en-US" sz="28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92306" y="3836097"/>
            <a:ext cx="8965" cy="923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92306" y="4759462"/>
            <a:ext cx="3585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92306" y="3836097"/>
            <a:ext cx="3585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3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4630</TotalTime>
  <Words>6203</Words>
  <Application>Microsoft Office PowerPoint</Application>
  <PresentationFormat>Широкоэкранный</PresentationFormat>
  <Paragraphs>1118</Paragraphs>
  <Slides>160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160</vt:i4>
      </vt:variant>
    </vt:vector>
  </HeadingPairs>
  <TitlesOfParts>
    <vt:vector size="170" baseType="lpstr">
      <vt:lpstr>Arial</vt:lpstr>
      <vt:lpstr>Calibri</vt:lpstr>
      <vt:lpstr>Calibri Light</vt:lpstr>
      <vt:lpstr>Cambria Math</vt:lpstr>
      <vt:lpstr>Consolas</vt:lpstr>
      <vt:lpstr>Courier New</vt:lpstr>
      <vt:lpstr>Lucida Console</vt:lpstr>
      <vt:lpstr>Times New Roman</vt:lpstr>
      <vt:lpstr>Wingdings</vt:lpstr>
      <vt:lpstr>Retrospect</vt:lpstr>
      <vt:lpstr>СОВРЕМЕННЫЕ ТЕХНОЛОГИИ РАЗРАБОТКИ WEB-ПРИЛОЖЕНИЙ</vt:lpstr>
      <vt:lpstr>Текст, секции и таблицы HTML</vt:lpstr>
      <vt:lpstr>Выделение текста</vt:lpstr>
      <vt:lpstr>Выделение текста – примечание</vt:lpstr>
      <vt:lpstr>Шрифтовое и семантическое выделение</vt:lpstr>
      <vt:lpstr>Шрифтовое и семантическое выделение – пример</vt:lpstr>
      <vt:lpstr>Шрифтовое и семантическое выделение – пример</vt:lpstr>
      <vt:lpstr>Оформление листингов</vt:lpstr>
      <vt:lpstr>Оформление листингов – пример</vt:lpstr>
      <vt:lpstr>Оформление листингов – пример</vt:lpstr>
      <vt:lpstr>Сокращения</vt:lpstr>
      <vt:lpstr>Определения</vt:lpstr>
      <vt:lpstr>Цитаты и источники</vt:lpstr>
      <vt:lpstr>Дата и время (HTML5)</vt:lpstr>
      <vt:lpstr>Выделенный текст (HTML5)</vt:lpstr>
      <vt:lpstr>Произвольный интервал текста</vt:lpstr>
      <vt:lpstr>Перевод строки</vt:lpstr>
      <vt:lpstr>Потенциальный перевод строки</vt:lpstr>
      <vt:lpstr>Шрифтовое выделение</vt:lpstr>
      <vt:lpstr>Шрифтовое выделение</vt:lpstr>
      <vt:lpstr>Шрифтовое выделение – пример</vt:lpstr>
      <vt:lpstr>Шрифтовое выделение – пример</vt:lpstr>
      <vt:lpstr>2.Ссылки и якоря</vt:lpstr>
      <vt:lpstr>Создание ссылки</vt:lpstr>
      <vt:lpstr>Создание ссылки</vt:lpstr>
      <vt:lpstr>Создание ссылки</vt:lpstr>
      <vt:lpstr>Создание ссылки</vt:lpstr>
      <vt:lpstr>Создание ссылки – атрибуты</vt:lpstr>
      <vt:lpstr>Презентация PowerPoint</vt:lpstr>
      <vt:lpstr>Создание ссылки – атрибуты</vt:lpstr>
      <vt:lpstr>Создание ссылки – атрибуты</vt:lpstr>
      <vt:lpstr>Создание ссылки – атрибуты</vt:lpstr>
      <vt:lpstr>Создание якоря</vt:lpstr>
      <vt:lpstr>Создание якоря</vt:lpstr>
      <vt:lpstr>Создание якоря</vt:lpstr>
      <vt:lpstr>Создание якоря</vt:lpstr>
      <vt:lpstr>3.Группировка контента</vt:lpstr>
      <vt:lpstr>Группировка контента</vt:lpstr>
      <vt:lpstr>Отображение текста</vt:lpstr>
      <vt:lpstr>Отображение текста – пример</vt:lpstr>
      <vt:lpstr>Отображение текста – пример</vt:lpstr>
      <vt:lpstr>Группировка контента</vt:lpstr>
      <vt:lpstr>Универсальный контейнер-блок</vt:lpstr>
      <vt:lpstr>Абзац</vt:lpstr>
      <vt:lpstr>Абзац</vt:lpstr>
      <vt:lpstr>Абзац – пример использования</vt:lpstr>
      <vt:lpstr>Абзац – пример использования</vt:lpstr>
      <vt:lpstr>Форматированный текст</vt:lpstr>
      <vt:lpstr>Форматированный текст – пример</vt:lpstr>
      <vt:lpstr>Форматированный текст – пример</vt:lpstr>
      <vt:lpstr>Цитаты</vt:lpstr>
      <vt:lpstr>Цитаты</vt:lpstr>
      <vt:lpstr>Цитаты</vt:lpstr>
      <vt:lpstr>Горизонтальная линия (новая тема)</vt:lpstr>
      <vt:lpstr>Горизонтальная линия</vt:lpstr>
      <vt:lpstr>Задание цвета в HTML</vt:lpstr>
      <vt:lpstr>Отступление – задание цвета в HTML</vt:lpstr>
      <vt:lpstr>Горизонтальная линия</vt:lpstr>
      <vt:lpstr>Горизонтальная линия</vt:lpstr>
      <vt:lpstr>Списки</vt:lpstr>
      <vt:lpstr>Списки</vt:lpstr>
      <vt:lpstr>Списки</vt:lpstr>
      <vt:lpstr>Списки – пример 1</vt:lpstr>
      <vt:lpstr>Списки – пример 1</vt:lpstr>
      <vt:lpstr>Списки – пример 2</vt:lpstr>
      <vt:lpstr>Списки – пример 2</vt:lpstr>
      <vt:lpstr>Список определений</vt:lpstr>
      <vt:lpstr>Список определений – пример</vt:lpstr>
      <vt:lpstr>Список определений – пример</vt:lpstr>
      <vt:lpstr>Фигуры</vt:lpstr>
      <vt:lpstr>Фигуры – пример</vt:lpstr>
      <vt:lpstr>Фигуры – пример</vt:lpstr>
      <vt:lpstr>Элемент main</vt:lpstr>
      <vt:lpstr>Семантические секции</vt:lpstr>
      <vt:lpstr>Семантические секции (до HTML5)</vt:lpstr>
      <vt:lpstr>Семантические секции (до HTML5)</vt:lpstr>
      <vt:lpstr>Семантические секции (до HTML5)</vt:lpstr>
      <vt:lpstr>Семантические секции – HTML5</vt:lpstr>
      <vt:lpstr>Семантические секции – HTML5</vt:lpstr>
      <vt:lpstr>Секции и статьи</vt:lpstr>
      <vt:lpstr>Секции и статьи</vt:lpstr>
      <vt:lpstr>Секции и статьи – пример</vt:lpstr>
      <vt:lpstr>Секции и статьи – пример</vt:lpstr>
      <vt:lpstr>«Шапка» и «подвал»</vt:lpstr>
      <vt:lpstr>«Шапка» и «подвал»</vt:lpstr>
      <vt:lpstr>«Шапка» и «подвал»</vt:lpstr>
      <vt:lpstr>Раздел навигации</vt:lpstr>
      <vt:lpstr>Раздел навигации</vt:lpstr>
      <vt:lpstr>Раздел навигации</vt:lpstr>
      <vt:lpstr>Сайдбар</vt:lpstr>
      <vt:lpstr>Детальное описание</vt:lpstr>
      <vt:lpstr>Детальное описание – пример</vt:lpstr>
      <vt:lpstr>Детальное описание – пример</vt:lpstr>
      <vt:lpstr>Семантические секции – сводка</vt:lpstr>
      <vt:lpstr>Семантический анализ  страниц</vt:lpstr>
      <vt:lpstr>Семантические секции HTML5</vt:lpstr>
      <vt:lpstr>Презентация PowerPoint</vt:lpstr>
      <vt:lpstr>Таблицы</vt:lpstr>
      <vt:lpstr>Вложенность элементов в table</vt:lpstr>
      <vt:lpstr>Таблицы – простейший вариант</vt:lpstr>
      <vt:lpstr>Таблица с обычными ячейками</vt:lpstr>
      <vt:lpstr>Таблица с обычными ячейками</vt:lpstr>
      <vt:lpstr>Таблица с заголовочными ячейками</vt:lpstr>
      <vt:lpstr>Таблица с заголовочными ячейками</vt:lpstr>
      <vt:lpstr>Атрибуты элемента table – 1</vt:lpstr>
      <vt:lpstr>Атрибуты элемента table – 1</vt:lpstr>
      <vt:lpstr>Атрибуты элемента table – 1</vt:lpstr>
      <vt:lpstr>Атрибуты элемента table – 2</vt:lpstr>
      <vt:lpstr>Атрибуты элемента table – 2</vt:lpstr>
      <vt:lpstr>Атрибуты элемента table – 2</vt:lpstr>
      <vt:lpstr>Атрибуты элемента table</vt:lpstr>
      <vt:lpstr>Атрибуты элемента tr</vt:lpstr>
      <vt:lpstr>Атрибуты элементов td и th</vt:lpstr>
      <vt:lpstr>Атрибуты элементов td и th</vt:lpstr>
      <vt:lpstr>Атрибуты элементов td и th</vt:lpstr>
      <vt:lpstr>Атрибуты элементов td и th</vt:lpstr>
      <vt:lpstr>Атрибуты colspan и rowspan</vt:lpstr>
      <vt:lpstr>Атрибуты colspan и rowspan – 1</vt:lpstr>
      <vt:lpstr>Атрибуты colspan и rowspan – 1</vt:lpstr>
      <vt:lpstr>Атрибуты colspan и rowspan – 2</vt:lpstr>
      <vt:lpstr>Атрибуты colspan и rowspan – 2</vt:lpstr>
      <vt:lpstr>Атрибуты colspan и rowspan – 3</vt:lpstr>
      <vt:lpstr>Атрибуты colspan и rowspan – 3</vt:lpstr>
      <vt:lpstr>Атрибут headers</vt:lpstr>
      <vt:lpstr>Атрибут headers</vt:lpstr>
      <vt:lpstr>Атрибут headers</vt:lpstr>
      <vt:lpstr>Группировка строк</vt:lpstr>
      <vt:lpstr>Презентация PowerPoint</vt:lpstr>
      <vt:lpstr>Группировка строк</vt:lpstr>
      <vt:lpstr>Группировка строк – нюансы</vt:lpstr>
      <vt:lpstr>Настройка колонок таблицы</vt:lpstr>
      <vt:lpstr>*Настройка колонок таблицы</vt:lpstr>
      <vt:lpstr>Настройка колонок таблицы</vt:lpstr>
      <vt:lpstr>Заголовок таблицы</vt:lpstr>
      <vt:lpstr>Заголовок таблицы</vt:lpstr>
      <vt:lpstr>Sublime Text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</dc:creator>
  <cp:lastModifiedBy>ANNA</cp:lastModifiedBy>
  <cp:revision>329</cp:revision>
  <cp:lastPrinted>2016-01-26T13:20:45Z</cp:lastPrinted>
  <dcterms:created xsi:type="dcterms:W3CDTF">2015-03-09T11:51:14Z</dcterms:created>
  <dcterms:modified xsi:type="dcterms:W3CDTF">2023-09-01T17:26:58Z</dcterms:modified>
</cp:coreProperties>
</file>